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317" r:id="rId3"/>
    <p:sldId id="261" r:id="rId4"/>
    <p:sldId id="318" r:id="rId5"/>
    <p:sldId id="319" r:id="rId6"/>
    <p:sldId id="260" r:id="rId7"/>
    <p:sldId id="263" r:id="rId8"/>
    <p:sldId id="265" r:id="rId9"/>
    <p:sldId id="292" r:id="rId10"/>
    <p:sldId id="293" r:id="rId11"/>
    <p:sldId id="294" r:id="rId12"/>
    <p:sldId id="295" r:id="rId13"/>
    <p:sldId id="296" r:id="rId14"/>
    <p:sldId id="320"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4" r:id="rId32"/>
    <p:sldId id="315" r:id="rId33"/>
    <p:sldId id="290" r:id="rId34"/>
    <p:sldId id="291" r:id="rId35"/>
    <p:sldId id="316" r:id="rId36"/>
  </p:sldIdLst>
  <p:sldSz cx="9601200" cy="7315200"/>
  <p:notesSz cx="7010400" cy="9296400"/>
  <p:defaultTextStyle>
    <a:defPPr>
      <a:defRPr lang="en-US"/>
    </a:defPPr>
    <a:lvl1pPr marL="0" algn="l" defTabSz="966612" rtl="0" eaLnBrk="1" latinLnBrk="0" hangingPunct="1">
      <a:defRPr sz="1900" kern="1200">
        <a:solidFill>
          <a:schemeClr val="tx1"/>
        </a:solidFill>
        <a:latin typeface="+mn-lt"/>
        <a:ea typeface="+mn-ea"/>
        <a:cs typeface="+mn-cs"/>
      </a:defRPr>
    </a:lvl1pPr>
    <a:lvl2pPr marL="483306" algn="l" defTabSz="966612" rtl="0" eaLnBrk="1" latinLnBrk="0" hangingPunct="1">
      <a:defRPr sz="1900" kern="1200">
        <a:solidFill>
          <a:schemeClr val="tx1"/>
        </a:solidFill>
        <a:latin typeface="+mn-lt"/>
        <a:ea typeface="+mn-ea"/>
        <a:cs typeface="+mn-cs"/>
      </a:defRPr>
    </a:lvl2pPr>
    <a:lvl3pPr marL="966612" algn="l" defTabSz="966612" rtl="0" eaLnBrk="1" latinLnBrk="0" hangingPunct="1">
      <a:defRPr sz="1900" kern="1200">
        <a:solidFill>
          <a:schemeClr val="tx1"/>
        </a:solidFill>
        <a:latin typeface="+mn-lt"/>
        <a:ea typeface="+mn-ea"/>
        <a:cs typeface="+mn-cs"/>
      </a:defRPr>
    </a:lvl3pPr>
    <a:lvl4pPr marL="1449918" algn="l" defTabSz="966612" rtl="0" eaLnBrk="1" latinLnBrk="0" hangingPunct="1">
      <a:defRPr sz="1900" kern="1200">
        <a:solidFill>
          <a:schemeClr val="tx1"/>
        </a:solidFill>
        <a:latin typeface="+mn-lt"/>
        <a:ea typeface="+mn-ea"/>
        <a:cs typeface="+mn-cs"/>
      </a:defRPr>
    </a:lvl4pPr>
    <a:lvl5pPr marL="1933224" algn="l" defTabSz="966612" rtl="0" eaLnBrk="1" latinLnBrk="0" hangingPunct="1">
      <a:defRPr sz="1900" kern="1200">
        <a:solidFill>
          <a:schemeClr val="tx1"/>
        </a:solidFill>
        <a:latin typeface="+mn-lt"/>
        <a:ea typeface="+mn-ea"/>
        <a:cs typeface="+mn-cs"/>
      </a:defRPr>
    </a:lvl5pPr>
    <a:lvl6pPr marL="2416531" algn="l" defTabSz="966612" rtl="0" eaLnBrk="1" latinLnBrk="0" hangingPunct="1">
      <a:defRPr sz="1900" kern="1200">
        <a:solidFill>
          <a:schemeClr val="tx1"/>
        </a:solidFill>
        <a:latin typeface="+mn-lt"/>
        <a:ea typeface="+mn-ea"/>
        <a:cs typeface="+mn-cs"/>
      </a:defRPr>
    </a:lvl6pPr>
    <a:lvl7pPr marL="2899837" algn="l" defTabSz="966612" rtl="0" eaLnBrk="1" latinLnBrk="0" hangingPunct="1">
      <a:defRPr sz="1900" kern="1200">
        <a:solidFill>
          <a:schemeClr val="tx1"/>
        </a:solidFill>
        <a:latin typeface="+mn-lt"/>
        <a:ea typeface="+mn-ea"/>
        <a:cs typeface="+mn-cs"/>
      </a:defRPr>
    </a:lvl7pPr>
    <a:lvl8pPr marL="3383143" algn="l" defTabSz="966612" rtl="0" eaLnBrk="1" latinLnBrk="0" hangingPunct="1">
      <a:defRPr sz="1900" kern="1200">
        <a:solidFill>
          <a:schemeClr val="tx1"/>
        </a:solidFill>
        <a:latin typeface="+mn-lt"/>
        <a:ea typeface="+mn-ea"/>
        <a:cs typeface="+mn-cs"/>
      </a:defRPr>
    </a:lvl8pPr>
    <a:lvl9pPr marL="3866449" algn="l" defTabSz="966612" rtl="0" eaLnBrk="1" latinLnBrk="0" hangingPunct="1">
      <a:defRPr sz="19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lee" initials="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B7E7"/>
    <a:srgbClr val="00FFFF"/>
    <a:srgbClr val="000000"/>
    <a:srgbClr val="CC0000"/>
    <a:srgbClr val="CC3300"/>
    <a:srgbClr val="FF5050"/>
    <a:srgbClr val="FF33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556" autoAdjust="0"/>
  </p:normalViewPr>
  <p:slideViewPr>
    <p:cSldViewPr>
      <p:cViewPr>
        <p:scale>
          <a:sx n="100" d="100"/>
          <a:sy n="100" d="100"/>
        </p:scale>
        <p:origin x="-282" y="90"/>
      </p:cViewPr>
      <p:guideLst>
        <p:guide orient="horz" pos="2304"/>
        <p:guide pos="3024"/>
      </p:guideLst>
    </p:cSldViewPr>
  </p:slideViewPr>
  <p:outlineViewPr>
    <p:cViewPr>
      <p:scale>
        <a:sx n="33" d="100"/>
        <a:sy n="33" d="100"/>
      </p:scale>
      <p:origin x="0" y="5916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000E9AF-8A09-4FA2-99E8-9BE65AFF49C5}" type="datetimeFigureOut">
              <a:rPr lang="en-US" smtClean="0"/>
              <a:t>12/14/2017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444F057-D325-43E2-A1B9-CFA4D0340379}" type="slidenum">
              <a:rPr lang="en-US" smtClean="0"/>
              <a:t>‹#›</a:t>
            </a:fld>
            <a:endParaRPr lang="en-US"/>
          </a:p>
        </p:txBody>
      </p:sp>
    </p:spTree>
    <p:extLst>
      <p:ext uri="{BB962C8B-B14F-4D97-AF65-F5344CB8AC3E}">
        <p14:creationId xmlns:p14="http://schemas.microsoft.com/office/powerpoint/2010/main" val="40849265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8B42C51-16CD-4C89-A0B3-3A39D091919A}" type="datetimeFigureOut">
              <a:rPr lang="en-US" smtClean="0"/>
              <a:t>12/14/2017</a:t>
            </a:fld>
            <a:endParaRPr lang="en-US"/>
          </a:p>
        </p:txBody>
      </p:sp>
      <p:sp>
        <p:nvSpPr>
          <p:cNvPr id="4" name="Slide Image Placeholder 3"/>
          <p:cNvSpPr>
            <a:spLocks noGrp="1" noRot="1" noChangeAspect="1"/>
          </p:cNvSpPr>
          <p:nvPr>
            <p:ph type="sldImg" idx="2"/>
          </p:nvPr>
        </p:nvSpPr>
        <p:spPr>
          <a:xfrm>
            <a:off x="1217613" y="696913"/>
            <a:ext cx="4575175"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4E506DC-D32C-42CC-ADAF-526502F8040C}" type="slidenum">
              <a:rPr lang="en-US" smtClean="0"/>
              <a:t>‹#›</a:t>
            </a:fld>
            <a:endParaRPr lang="en-US"/>
          </a:p>
        </p:txBody>
      </p:sp>
    </p:spTree>
    <p:extLst>
      <p:ext uri="{BB962C8B-B14F-4D97-AF65-F5344CB8AC3E}">
        <p14:creationId xmlns:p14="http://schemas.microsoft.com/office/powerpoint/2010/main" val="4060082215"/>
      </p:ext>
    </p:extLst>
  </p:cSld>
  <p:clrMap bg1="lt1" tx1="dk1" bg2="lt2" tx2="dk2" accent1="accent1" accent2="accent2" accent3="accent3" accent4="accent4" accent5="accent5" accent6="accent6" hlink="hlink" folHlink="folHlink"/>
  <p:hf sldNum="0" hdr="0" ftr="0" dt="0"/>
  <p:notesStyle>
    <a:lvl1pPr marL="0" algn="l" defTabSz="966612" rtl="0" eaLnBrk="1" latinLnBrk="0" hangingPunct="1">
      <a:defRPr sz="1300" kern="1200">
        <a:solidFill>
          <a:schemeClr val="tx1"/>
        </a:solidFill>
        <a:latin typeface="+mn-lt"/>
        <a:ea typeface="+mn-ea"/>
        <a:cs typeface="+mn-cs"/>
      </a:defRPr>
    </a:lvl1pPr>
    <a:lvl2pPr marL="483306" algn="l" defTabSz="966612" rtl="0" eaLnBrk="1" latinLnBrk="0" hangingPunct="1">
      <a:defRPr sz="1300" kern="1200">
        <a:solidFill>
          <a:schemeClr val="tx1"/>
        </a:solidFill>
        <a:latin typeface="+mn-lt"/>
        <a:ea typeface="+mn-ea"/>
        <a:cs typeface="+mn-cs"/>
      </a:defRPr>
    </a:lvl2pPr>
    <a:lvl3pPr marL="966612" algn="l" defTabSz="966612" rtl="0" eaLnBrk="1" latinLnBrk="0" hangingPunct="1">
      <a:defRPr sz="1300" kern="1200">
        <a:solidFill>
          <a:schemeClr val="tx1"/>
        </a:solidFill>
        <a:latin typeface="+mn-lt"/>
        <a:ea typeface="+mn-ea"/>
        <a:cs typeface="+mn-cs"/>
      </a:defRPr>
    </a:lvl3pPr>
    <a:lvl4pPr marL="1449918" algn="l" defTabSz="966612" rtl="0" eaLnBrk="1" latinLnBrk="0" hangingPunct="1">
      <a:defRPr sz="1300" kern="1200">
        <a:solidFill>
          <a:schemeClr val="tx1"/>
        </a:solidFill>
        <a:latin typeface="+mn-lt"/>
        <a:ea typeface="+mn-ea"/>
        <a:cs typeface="+mn-cs"/>
      </a:defRPr>
    </a:lvl4pPr>
    <a:lvl5pPr marL="1933224" algn="l" defTabSz="966612" rtl="0" eaLnBrk="1" latinLnBrk="0" hangingPunct="1">
      <a:defRPr sz="1300" kern="1200">
        <a:solidFill>
          <a:schemeClr val="tx1"/>
        </a:solidFill>
        <a:latin typeface="+mn-lt"/>
        <a:ea typeface="+mn-ea"/>
        <a:cs typeface="+mn-cs"/>
      </a:defRPr>
    </a:lvl5pPr>
    <a:lvl6pPr marL="2416531" algn="l" defTabSz="966612" rtl="0" eaLnBrk="1" latinLnBrk="0" hangingPunct="1">
      <a:defRPr sz="1300" kern="1200">
        <a:solidFill>
          <a:schemeClr val="tx1"/>
        </a:solidFill>
        <a:latin typeface="+mn-lt"/>
        <a:ea typeface="+mn-ea"/>
        <a:cs typeface="+mn-cs"/>
      </a:defRPr>
    </a:lvl6pPr>
    <a:lvl7pPr marL="2899837" algn="l" defTabSz="966612" rtl="0" eaLnBrk="1" latinLnBrk="0" hangingPunct="1">
      <a:defRPr sz="1300" kern="1200">
        <a:solidFill>
          <a:schemeClr val="tx1"/>
        </a:solidFill>
        <a:latin typeface="+mn-lt"/>
        <a:ea typeface="+mn-ea"/>
        <a:cs typeface="+mn-cs"/>
      </a:defRPr>
    </a:lvl7pPr>
    <a:lvl8pPr marL="3383143" algn="l" defTabSz="966612" rtl="0" eaLnBrk="1" latinLnBrk="0" hangingPunct="1">
      <a:defRPr sz="1300" kern="1200">
        <a:solidFill>
          <a:schemeClr val="tx1"/>
        </a:solidFill>
        <a:latin typeface="+mn-lt"/>
        <a:ea typeface="+mn-ea"/>
        <a:cs typeface="+mn-cs"/>
      </a:defRPr>
    </a:lvl8pPr>
    <a:lvl9pPr marL="3866449" algn="l" defTabSz="966612"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32000"/>
            <a:ext cx="7920990" cy="2766907"/>
          </a:xfrm>
        </p:spPr>
        <p:txBody>
          <a:bodyPr anchor="b"/>
          <a:lstStyle>
            <a:lvl1pPr>
              <a:defRPr sz="70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20090" y="4876800"/>
            <a:ext cx="6784848" cy="1137920"/>
          </a:xfrm>
        </p:spPr>
        <p:txBody>
          <a:bodyPr anchor="t">
            <a:normAutofit/>
          </a:bodyPr>
          <a:lstStyle>
            <a:lvl1pPr marL="0" indent="0" algn="l">
              <a:buNone/>
              <a:defRPr sz="2100">
                <a:solidFill>
                  <a:schemeClr val="tx1">
                    <a:tint val="75000"/>
                  </a:schemeClr>
                </a:solidFill>
              </a:defRPr>
            </a:lvl1pPr>
            <a:lvl2pPr marL="483306" indent="0" algn="ctr">
              <a:buNone/>
              <a:defRPr>
                <a:solidFill>
                  <a:schemeClr val="tx1">
                    <a:tint val="75000"/>
                  </a:schemeClr>
                </a:solidFill>
              </a:defRPr>
            </a:lvl2pPr>
            <a:lvl3pPr marL="966612" indent="0" algn="ctr">
              <a:buNone/>
              <a:defRPr>
                <a:solidFill>
                  <a:schemeClr val="tx1">
                    <a:tint val="75000"/>
                  </a:schemeClr>
                </a:solidFill>
              </a:defRPr>
            </a:lvl3pPr>
            <a:lvl4pPr marL="1449918" indent="0" algn="ctr">
              <a:buNone/>
              <a:defRPr>
                <a:solidFill>
                  <a:schemeClr val="tx1">
                    <a:tint val="75000"/>
                  </a:schemeClr>
                </a:solidFill>
              </a:defRPr>
            </a:lvl4pPr>
            <a:lvl5pPr marL="1933224" indent="0" algn="ctr">
              <a:buNone/>
              <a:defRPr>
                <a:solidFill>
                  <a:schemeClr val="tx1">
                    <a:tint val="75000"/>
                  </a:schemeClr>
                </a:solidFill>
              </a:defRPr>
            </a:lvl5pPr>
            <a:lvl6pPr marL="2416531" indent="0" algn="ctr">
              <a:buNone/>
              <a:defRPr>
                <a:solidFill>
                  <a:schemeClr val="tx1">
                    <a:tint val="75000"/>
                  </a:schemeClr>
                </a:solidFill>
              </a:defRPr>
            </a:lvl6pPr>
            <a:lvl7pPr marL="2899837" indent="0" algn="ctr">
              <a:buNone/>
              <a:defRPr>
                <a:solidFill>
                  <a:schemeClr val="tx1">
                    <a:tint val="75000"/>
                  </a:schemeClr>
                </a:solidFill>
              </a:defRPr>
            </a:lvl7pPr>
            <a:lvl8pPr marL="3383143" indent="0" algn="ctr">
              <a:buNone/>
              <a:defRPr>
                <a:solidFill>
                  <a:schemeClr val="tx1">
                    <a:tint val="75000"/>
                  </a:schemeClr>
                </a:solidFill>
              </a:defRPr>
            </a:lvl8pPr>
            <a:lvl9pPr marL="3866449"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A95F81-2D8E-4DA6-BC16-BAB8B2542E55}" type="datetime1">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AC0F9C-7C88-467F-94A3-BCC329F6C474}" type="datetime1">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292948"/>
            <a:ext cx="1840230" cy="6241627"/>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0060" y="292948"/>
            <a:ext cx="6320790" cy="62416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A92AA8-69D8-4820-9BF7-4D02BFC76794}" type="datetime1">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0C69C-5A61-4DF1-B195-030BF4122321}" type="datetime1">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5852160"/>
            <a:ext cx="8042671" cy="1246293"/>
          </a:xfrm>
        </p:spPr>
        <p:txBody>
          <a:bodyPr anchor="t"/>
          <a:lstStyle>
            <a:lvl1pPr algn="l">
              <a:defRPr sz="3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58429" y="4109720"/>
            <a:ext cx="6442471" cy="1742441"/>
          </a:xfrm>
        </p:spPr>
        <p:txBody>
          <a:bodyPr anchor="b"/>
          <a:lstStyle>
            <a:lvl1pPr marL="0" indent="0">
              <a:buNone/>
              <a:defRPr sz="2100">
                <a:solidFill>
                  <a:schemeClr val="tx1">
                    <a:tint val="75000"/>
                  </a:schemeClr>
                </a:solidFill>
              </a:defRPr>
            </a:lvl1pPr>
            <a:lvl2pPr marL="483306" indent="0">
              <a:buNone/>
              <a:defRPr sz="1900">
                <a:solidFill>
                  <a:schemeClr val="tx1">
                    <a:tint val="75000"/>
                  </a:schemeClr>
                </a:solidFill>
              </a:defRPr>
            </a:lvl2pPr>
            <a:lvl3pPr marL="966612" indent="0">
              <a:buNone/>
              <a:defRPr sz="1700">
                <a:solidFill>
                  <a:schemeClr val="tx1">
                    <a:tint val="75000"/>
                  </a:schemeClr>
                </a:solidFill>
              </a:defRPr>
            </a:lvl3pPr>
            <a:lvl4pPr marL="1449918" indent="0">
              <a:buNone/>
              <a:defRPr sz="1500">
                <a:solidFill>
                  <a:schemeClr val="tx1">
                    <a:tint val="75000"/>
                  </a:schemeClr>
                </a:solidFill>
              </a:defRPr>
            </a:lvl4pPr>
            <a:lvl5pPr marL="1933224" indent="0">
              <a:buNone/>
              <a:defRPr sz="1500">
                <a:solidFill>
                  <a:schemeClr val="tx1">
                    <a:tint val="75000"/>
                  </a:schemeClr>
                </a:solidFill>
              </a:defRPr>
            </a:lvl5pPr>
            <a:lvl6pPr marL="2416531" indent="0">
              <a:buNone/>
              <a:defRPr sz="1500">
                <a:solidFill>
                  <a:schemeClr val="tx1">
                    <a:tint val="75000"/>
                  </a:schemeClr>
                </a:solidFill>
              </a:defRPr>
            </a:lvl6pPr>
            <a:lvl7pPr marL="2899837" indent="0">
              <a:buNone/>
              <a:defRPr sz="1500">
                <a:solidFill>
                  <a:schemeClr val="tx1">
                    <a:tint val="75000"/>
                  </a:schemeClr>
                </a:solidFill>
              </a:defRPr>
            </a:lvl7pPr>
            <a:lvl8pPr marL="3383143" indent="0">
              <a:buNone/>
              <a:defRPr sz="1500">
                <a:solidFill>
                  <a:schemeClr val="tx1">
                    <a:tint val="75000"/>
                  </a:schemeClr>
                </a:solidFill>
              </a:defRPr>
            </a:lvl8pPr>
            <a:lvl9pPr marL="3866449"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693E14-836E-4442-A0FA-FDB069E11CDE}" type="datetime1">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80060" y="1638605"/>
            <a:ext cx="3840480" cy="489630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0" y="1638605"/>
            <a:ext cx="3840480" cy="489630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4D4668-7B1D-4A0F-AA2D-9D44D3B1DE94}" type="datetime1">
              <a:rPr lang="en-US" smtClean="0"/>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80060" y="1637454"/>
            <a:ext cx="3840480" cy="682413"/>
          </a:xfrm>
        </p:spPr>
        <p:txBody>
          <a:bodyPr anchor="b">
            <a:noAutofit/>
          </a:bodyPr>
          <a:lstStyle>
            <a:lvl1pPr marL="0" indent="0" algn="ctr">
              <a:buNone/>
              <a:defRPr sz="2100" b="1">
                <a:solidFill>
                  <a:schemeClr val="tx2"/>
                </a:solidFill>
              </a:defRPr>
            </a:lvl1pPr>
            <a:lvl2pPr marL="483306" indent="0">
              <a:buNone/>
              <a:defRPr sz="2100" b="1"/>
            </a:lvl2pPr>
            <a:lvl3pPr marL="966612" indent="0">
              <a:buNone/>
              <a:defRPr sz="1900" b="1"/>
            </a:lvl3pPr>
            <a:lvl4pPr marL="1449918" indent="0">
              <a:buNone/>
              <a:defRPr sz="1700" b="1"/>
            </a:lvl4pPr>
            <a:lvl5pPr marL="1933224" indent="0">
              <a:buNone/>
              <a:defRPr sz="1700" b="1"/>
            </a:lvl5pPr>
            <a:lvl6pPr marL="2416531" indent="0">
              <a:buNone/>
              <a:defRPr sz="1700" b="1"/>
            </a:lvl6pPr>
            <a:lvl7pPr marL="2899837" indent="0">
              <a:buNone/>
              <a:defRPr sz="1700" b="1"/>
            </a:lvl7pPr>
            <a:lvl8pPr marL="3383143" indent="0">
              <a:buNone/>
              <a:defRPr sz="1700" b="1"/>
            </a:lvl8pPr>
            <a:lvl9pPr marL="3866449"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480060" y="2319867"/>
            <a:ext cx="3840480" cy="421470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0" y="1637454"/>
            <a:ext cx="3840480" cy="682413"/>
          </a:xfrm>
        </p:spPr>
        <p:txBody>
          <a:bodyPr anchor="b">
            <a:noAutofit/>
          </a:bodyPr>
          <a:lstStyle>
            <a:lvl1pPr marL="0" indent="0" algn="ctr">
              <a:buNone/>
              <a:defRPr sz="2100" b="1">
                <a:solidFill>
                  <a:schemeClr val="tx2"/>
                </a:solidFill>
              </a:defRPr>
            </a:lvl1pPr>
            <a:lvl2pPr marL="483306" indent="0">
              <a:buNone/>
              <a:defRPr sz="2100" b="1"/>
            </a:lvl2pPr>
            <a:lvl3pPr marL="966612" indent="0">
              <a:buNone/>
              <a:defRPr sz="1900" b="1"/>
            </a:lvl3pPr>
            <a:lvl4pPr marL="1449918" indent="0">
              <a:buNone/>
              <a:defRPr sz="1700" b="1"/>
            </a:lvl4pPr>
            <a:lvl5pPr marL="1933224" indent="0">
              <a:buNone/>
              <a:defRPr sz="1700" b="1"/>
            </a:lvl5pPr>
            <a:lvl6pPr marL="2416531" indent="0">
              <a:buNone/>
              <a:defRPr sz="1700" b="1"/>
            </a:lvl6pPr>
            <a:lvl7pPr marL="2899837" indent="0">
              <a:buNone/>
              <a:defRPr sz="1700" b="1"/>
            </a:lvl7pPr>
            <a:lvl8pPr marL="3383143" indent="0">
              <a:buNone/>
              <a:defRPr sz="1700" b="1"/>
            </a:lvl8pPr>
            <a:lvl9pPr marL="3866449"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4640580" y="2319867"/>
            <a:ext cx="3840480" cy="421470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4E8C67-7A16-4179-9D04-79ABE1D1A68C}" type="datetime1">
              <a:rPr lang="en-US" smtClean="0"/>
              <a:t>12/14/2017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C0FDAB-3621-42DC-901B-7353D76A537E}" type="datetime1">
              <a:rPr lang="en-US" smtClean="0"/>
              <a:t>12/14/2017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63B271-864C-4FBF-BED6-0133C5126CE6}" type="datetime1">
              <a:rPr lang="en-US" smtClean="0"/>
              <a:t>12/14/2017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F98FAD-0B99-4BAC-85F4-9AE5EAD491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0041" y="5861914"/>
            <a:ext cx="8161020" cy="633984"/>
          </a:xfrm>
        </p:spPr>
        <p:txBody>
          <a:bodyPr anchor="b"/>
          <a:lstStyle>
            <a:lvl1pPr algn="ctr">
              <a:defRPr sz="23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20040" y="6502400"/>
            <a:ext cx="8161021" cy="650240"/>
          </a:xfrm>
        </p:spPr>
        <p:txBody>
          <a:bodyPr>
            <a:normAutofit/>
          </a:bodyPr>
          <a:lstStyle>
            <a:lvl1pPr marL="0" indent="0" algn="ctr">
              <a:buNone/>
              <a:defRPr sz="1700"/>
            </a:lvl1pPr>
            <a:lvl2pPr marL="483306" indent="0">
              <a:buNone/>
              <a:defRPr sz="1300"/>
            </a:lvl2pPr>
            <a:lvl3pPr marL="966612" indent="0">
              <a:buNone/>
              <a:defRPr sz="1100"/>
            </a:lvl3pPr>
            <a:lvl4pPr marL="1449918" indent="0">
              <a:buNone/>
              <a:defRPr sz="1000"/>
            </a:lvl4pPr>
            <a:lvl5pPr marL="1933224" indent="0">
              <a:buNone/>
              <a:defRPr sz="1000"/>
            </a:lvl5pPr>
            <a:lvl6pPr marL="2416531" indent="0">
              <a:buNone/>
              <a:defRPr sz="1000"/>
            </a:lvl6pPr>
            <a:lvl7pPr marL="2899837" indent="0">
              <a:buNone/>
              <a:defRPr sz="1000"/>
            </a:lvl7pPr>
            <a:lvl8pPr marL="3383143" indent="0">
              <a:buNone/>
              <a:defRPr sz="1000"/>
            </a:lvl8pPr>
            <a:lvl9pPr marL="386644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2C0964-94A4-4490-AC70-559AAE58EC76}" type="datetime1">
              <a:rPr lang="en-US" smtClean="0"/>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F98FAD-0B99-4BAC-85F4-9AE5EAD4915D}" type="slidenum">
              <a:rPr lang="en-US" smtClean="0"/>
              <a:t>‹#›</a:t>
            </a:fld>
            <a:endParaRPr lang="en-US"/>
          </a:p>
        </p:txBody>
      </p:sp>
      <p:sp>
        <p:nvSpPr>
          <p:cNvPr id="9" name="Content Placeholder 8"/>
          <p:cNvSpPr>
            <a:spLocks noGrp="1"/>
          </p:cNvSpPr>
          <p:nvPr>
            <p:ph sz="quarter" idx="13"/>
          </p:nvPr>
        </p:nvSpPr>
        <p:spPr>
          <a:xfrm>
            <a:off x="320040" y="406400"/>
            <a:ext cx="8161020" cy="5272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6840" y="5861630"/>
            <a:ext cx="8161020" cy="634268"/>
          </a:xfrm>
        </p:spPr>
        <p:txBody>
          <a:bodyPr anchor="b"/>
          <a:lstStyle>
            <a:lvl1pPr algn="ctr">
              <a:defRPr sz="23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881110" cy="5852160"/>
          </a:xfrm>
        </p:spPr>
        <p:txBody>
          <a:bodyPr/>
          <a:lstStyle>
            <a:lvl1pPr marL="0" indent="0">
              <a:buNone/>
              <a:defRPr sz="3400"/>
            </a:lvl1pPr>
            <a:lvl2pPr marL="483306" indent="0">
              <a:buNone/>
              <a:defRPr sz="3000"/>
            </a:lvl2pPr>
            <a:lvl3pPr marL="966612" indent="0">
              <a:buNone/>
              <a:defRPr sz="2500"/>
            </a:lvl3pPr>
            <a:lvl4pPr marL="1449918" indent="0">
              <a:buNone/>
              <a:defRPr sz="2100"/>
            </a:lvl4pPr>
            <a:lvl5pPr marL="1933224" indent="0">
              <a:buNone/>
              <a:defRPr sz="2100"/>
            </a:lvl5pPr>
            <a:lvl6pPr marL="2416531" indent="0">
              <a:buNone/>
              <a:defRPr sz="2100"/>
            </a:lvl6pPr>
            <a:lvl7pPr marL="2899837" indent="0">
              <a:buNone/>
              <a:defRPr sz="2100"/>
            </a:lvl7pPr>
            <a:lvl8pPr marL="3383143" indent="0">
              <a:buNone/>
              <a:defRPr sz="2100"/>
            </a:lvl8pPr>
            <a:lvl9pPr marL="3866449" indent="0">
              <a:buNone/>
              <a:defRPr sz="2100"/>
            </a:lvl9pPr>
          </a:lstStyle>
          <a:p>
            <a:r>
              <a:rPr lang="en-US" smtClean="0"/>
              <a:t>Click icon to add picture</a:t>
            </a:r>
            <a:endParaRPr lang="en-US" dirty="0"/>
          </a:p>
        </p:txBody>
      </p:sp>
      <p:sp>
        <p:nvSpPr>
          <p:cNvPr id="4" name="Text Placeholder 3"/>
          <p:cNvSpPr>
            <a:spLocks noGrp="1"/>
          </p:cNvSpPr>
          <p:nvPr>
            <p:ph type="body" sz="half" idx="2"/>
          </p:nvPr>
        </p:nvSpPr>
        <p:spPr>
          <a:xfrm>
            <a:off x="316840" y="6502400"/>
            <a:ext cx="8161020" cy="653491"/>
          </a:xfrm>
        </p:spPr>
        <p:txBody>
          <a:bodyPr>
            <a:normAutofit/>
          </a:bodyPr>
          <a:lstStyle>
            <a:lvl1pPr marL="0" indent="0" algn="ctr">
              <a:buNone/>
              <a:defRPr sz="1700"/>
            </a:lvl1pPr>
            <a:lvl2pPr marL="483306" indent="0">
              <a:buNone/>
              <a:defRPr sz="1300"/>
            </a:lvl2pPr>
            <a:lvl3pPr marL="966612" indent="0">
              <a:buNone/>
              <a:defRPr sz="1100"/>
            </a:lvl3pPr>
            <a:lvl4pPr marL="1449918" indent="0">
              <a:buNone/>
              <a:defRPr sz="1000"/>
            </a:lvl4pPr>
            <a:lvl5pPr marL="1933224" indent="0">
              <a:buNone/>
              <a:defRPr sz="1000"/>
            </a:lvl5pPr>
            <a:lvl6pPr marL="2416531" indent="0">
              <a:buNone/>
              <a:defRPr sz="1000"/>
            </a:lvl6pPr>
            <a:lvl7pPr marL="2899837" indent="0">
              <a:buNone/>
              <a:defRPr sz="1000"/>
            </a:lvl7pPr>
            <a:lvl8pPr marL="3383143" indent="0">
              <a:buNone/>
              <a:defRPr sz="1000"/>
            </a:lvl8pPr>
            <a:lvl9pPr marL="3866449" indent="0">
              <a:buNone/>
              <a:defRPr sz="10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F09AFF1-28D9-489D-B9CB-9562A2C965EF}" type="datetime1">
              <a:rPr lang="en-US" smtClean="0"/>
              <a:t>12/14/2017</a:t>
            </a:fld>
            <a:endParaRPr lang="en-US"/>
          </a:p>
        </p:txBody>
      </p:sp>
      <p:sp>
        <p:nvSpPr>
          <p:cNvPr id="9" name="Slide Number Placeholder 8"/>
          <p:cNvSpPr>
            <a:spLocks noGrp="1"/>
          </p:cNvSpPr>
          <p:nvPr>
            <p:ph type="sldNum" sz="quarter" idx="11"/>
          </p:nvPr>
        </p:nvSpPr>
        <p:spPr/>
        <p:txBody>
          <a:bodyPr/>
          <a:lstStyle/>
          <a:p>
            <a:fld id="{6AF98FAD-0B99-4BAC-85F4-9AE5EAD4915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292947"/>
            <a:ext cx="8001000" cy="1219200"/>
          </a:xfrm>
          <a:prstGeom prst="rect">
            <a:avLst/>
          </a:prstGeom>
        </p:spPr>
        <p:txBody>
          <a:bodyPr vert="horz" lIns="96661" tIns="48331" rIns="96661" bIns="48331"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80060" y="1706880"/>
            <a:ext cx="8001000" cy="51206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881110" y="0"/>
            <a:ext cx="720090" cy="7315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6661" tIns="48331" rIns="96661" bIns="48331" rtlCol="0" anchor="ctr"/>
          <a:lstStyle/>
          <a:p>
            <a:pPr algn="ctr"/>
            <a:endParaRPr lang="en-US"/>
          </a:p>
        </p:txBody>
      </p:sp>
      <p:sp>
        <p:nvSpPr>
          <p:cNvPr id="8" name="Rectangle 7"/>
          <p:cNvSpPr/>
          <p:nvPr/>
        </p:nvSpPr>
        <p:spPr>
          <a:xfrm>
            <a:off x="8881110" y="5852160"/>
            <a:ext cx="72009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6661" tIns="48331" rIns="96661" bIns="48331" rtlCol="0" anchor="ctr"/>
          <a:lstStyle/>
          <a:p>
            <a:pPr algn="ctr"/>
            <a:endParaRPr lang="en-US"/>
          </a:p>
        </p:txBody>
      </p:sp>
      <p:sp>
        <p:nvSpPr>
          <p:cNvPr id="6" name="Slide Number Placeholder 5"/>
          <p:cNvSpPr>
            <a:spLocks noGrp="1"/>
          </p:cNvSpPr>
          <p:nvPr>
            <p:ph type="sldNum" sz="quarter" idx="4"/>
          </p:nvPr>
        </p:nvSpPr>
        <p:spPr>
          <a:xfrm>
            <a:off x="8958377" y="6025557"/>
            <a:ext cx="576072" cy="422656"/>
          </a:xfrm>
          <a:prstGeom prst="bracketPair">
            <a:avLst>
              <a:gd name="adj" fmla="val 17949"/>
            </a:avLst>
          </a:prstGeom>
          <a:ln w="19050">
            <a:solidFill>
              <a:srgbClr val="FFFFFF"/>
            </a:solidFill>
          </a:ln>
        </p:spPr>
        <p:txBody>
          <a:bodyPr vert="horz" lIns="0" tIns="0" rIns="0" bIns="0" rtlCol="0" anchor="ctr"/>
          <a:lstStyle>
            <a:lvl1pPr algn="ctr">
              <a:defRPr sz="1900">
                <a:solidFill>
                  <a:srgbClr val="FFFFFF"/>
                </a:solidFill>
              </a:defRPr>
            </a:lvl1pPr>
          </a:lstStyle>
          <a:p>
            <a:fld id="{6AF98FAD-0B99-4BAC-85F4-9AE5EAD4915D}" type="slidenum">
              <a:rPr lang="en-US" smtClean="0"/>
              <a:t>‹#›</a:t>
            </a:fld>
            <a:endParaRPr lang="en-US"/>
          </a:p>
        </p:txBody>
      </p:sp>
      <p:sp>
        <p:nvSpPr>
          <p:cNvPr id="5" name="Footer Placeholder 4"/>
          <p:cNvSpPr>
            <a:spLocks noGrp="1"/>
          </p:cNvSpPr>
          <p:nvPr>
            <p:ph type="ftr" sz="quarter" idx="3"/>
          </p:nvPr>
        </p:nvSpPr>
        <p:spPr>
          <a:xfrm rot="16200000">
            <a:off x="7946529" y="4321725"/>
            <a:ext cx="2525100" cy="384048"/>
          </a:xfrm>
          <a:prstGeom prst="rect">
            <a:avLst/>
          </a:prstGeom>
        </p:spPr>
        <p:txBody>
          <a:bodyPr vert="horz" lIns="96661" tIns="48331" rIns="96661" bIns="48331" rtlCol="0" anchor="ctr"/>
          <a:lstStyle>
            <a:lvl1pPr algn="r">
              <a:defRPr sz="1300">
                <a:solidFill>
                  <a:schemeClr val="bg2"/>
                </a:solidFill>
              </a:defRPr>
            </a:lvl1pPr>
          </a:lstStyle>
          <a:p>
            <a:endParaRPr lang="en-US"/>
          </a:p>
        </p:txBody>
      </p:sp>
      <p:sp>
        <p:nvSpPr>
          <p:cNvPr id="4" name="Date Placeholder 3"/>
          <p:cNvSpPr>
            <a:spLocks noGrp="1"/>
          </p:cNvSpPr>
          <p:nvPr>
            <p:ph type="dt" sz="half" idx="2"/>
          </p:nvPr>
        </p:nvSpPr>
        <p:spPr>
          <a:xfrm rot="16200000">
            <a:off x="7908599" y="1758696"/>
            <a:ext cx="2600959" cy="384048"/>
          </a:xfrm>
          <a:prstGeom prst="rect">
            <a:avLst/>
          </a:prstGeom>
        </p:spPr>
        <p:txBody>
          <a:bodyPr vert="horz" lIns="96661" tIns="48331" rIns="96661" bIns="48331" rtlCol="0" anchor="ctr"/>
          <a:lstStyle>
            <a:lvl1pPr algn="l">
              <a:defRPr sz="1300">
                <a:solidFill>
                  <a:schemeClr val="bg2"/>
                </a:solidFill>
              </a:defRPr>
            </a:lvl1pPr>
          </a:lstStyle>
          <a:p>
            <a:fld id="{3D17DA42-21F5-44CB-90FC-F634B31E95C2}" type="datetime1">
              <a:rPr lang="en-US" smtClean="0"/>
              <a:t>12/14/2017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66612" rtl="0" eaLnBrk="1" latinLnBrk="0" hangingPunct="1">
        <a:spcBef>
          <a:spcPct val="0"/>
        </a:spcBef>
        <a:buNone/>
        <a:defRPr sz="4900" kern="1200" cap="none" spc="-106" baseline="0">
          <a:ln>
            <a:noFill/>
          </a:ln>
          <a:solidFill>
            <a:schemeClr val="tx2"/>
          </a:solidFill>
          <a:effectLst/>
          <a:latin typeface="+mj-lt"/>
          <a:ea typeface="+mj-ea"/>
          <a:cs typeface="+mj-cs"/>
        </a:defRPr>
      </a:lvl1pPr>
    </p:titleStyle>
    <p:bodyStyle>
      <a:lvl1pPr marL="362480" indent="-241653" algn="l" defTabSz="966612"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1pPr>
      <a:lvl2pPr marL="676629" indent="-241653" algn="l" defTabSz="966612" rtl="0" eaLnBrk="1" latinLnBrk="0" hangingPunct="1">
        <a:spcBef>
          <a:spcPct val="20000"/>
        </a:spcBef>
        <a:buClr>
          <a:schemeClr val="accent2"/>
        </a:buClr>
        <a:buFont typeface="Arial" pitchFamily="34" charset="0"/>
        <a:buChar char="•"/>
        <a:defRPr sz="2100" kern="1200">
          <a:solidFill>
            <a:schemeClr val="tx1"/>
          </a:solidFill>
          <a:latin typeface="+mn-lt"/>
          <a:ea typeface="+mn-ea"/>
          <a:cs typeface="+mn-cs"/>
        </a:defRPr>
      </a:lvl2pPr>
      <a:lvl3pPr marL="1063273" indent="-241653" algn="l" defTabSz="966612" rtl="0" eaLnBrk="1" latinLnBrk="0" hangingPunct="1">
        <a:spcBef>
          <a:spcPct val="20000"/>
        </a:spcBef>
        <a:buClr>
          <a:schemeClr val="accent3"/>
        </a:buClr>
        <a:buFont typeface="Arial" pitchFamily="34" charset="0"/>
        <a:buChar char="•"/>
        <a:defRPr sz="1900" kern="1200">
          <a:solidFill>
            <a:schemeClr val="tx1"/>
          </a:solidFill>
          <a:latin typeface="+mn-lt"/>
          <a:ea typeface="+mn-ea"/>
          <a:cs typeface="+mn-cs"/>
        </a:defRPr>
      </a:lvl3pPr>
      <a:lvl4pPr marL="1353257" indent="-241653" algn="l" defTabSz="966612" rtl="0" eaLnBrk="1" latinLnBrk="0" hangingPunct="1">
        <a:spcBef>
          <a:spcPct val="20000"/>
        </a:spcBef>
        <a:buClr>
          <a:schemeClr val="accent4"/>
        </a:buClr>
        <a:buFont typeface="Arial" pitchFamily="34" charset="0"/>
        <a:buChar char="•"/>
        <a:defRPr sz="1700" kern="1200">
          <a:solidFill>
            <a:schemeClr val="tx1"/>
          </a:solidFill>
          <a:latin typeface="+mn-lt"/>
          <a:ea typeface="+mn-ea"/>
          <a:cs typeface="+mn-cs"/>
        </a:defRPr>
      </a:lvl4pPr>
      <a:lvl5pPr marL="1643241" indent="-241653" algn="l" defTabSz="966612" rtl="0" eaLnBrk="1" latinLnBrk="0" hangingPunct="1">
        <a:spcBef>
          <a:spcPct val="20000"/>
        </a:spcBef>
        <a:buClr>
          <a:schemeClr val="accent5"/>
        </a:buClr>
        <a:buFont typeface="Arial" pitchFamily="34" charset="0"/>
        <a:buChar char="•"/>
        <a:defRPr sz="1500" kern="1200" baseline="0">
          <a:solidFill>
            <a:schemeClr val="tx1"/>
          </a:solidFill>
          <a:latin typeface="+mn-lt"/>
          <a:ea typeface="+mn-ea"/>
          <a:cs typeface="+mn-cs"/>
        </a:defRPr>
      </a:lvl5pPr>
      <a:lvl6pPr marL="1836563" indent="-193322" algn="l" defTabSz="966612" rtl="0" eaLnBrk="1" latinLnBrk="0" hangingPunct="1">
        <a:spcBef>
          <a:spcPct val="20000"/>
        </a:spcBef>
        <a:buClr>
          <a:schemeClr val="accent1"/>
        </a:buClr>
        <a:buFont typeface="Arial" pitchFamily="34" charset="0"/>
        <a:buChar char="•"/>
        <a:defRPr sz="1500" kern="1200" baseline="0">
          <a:solidFill>
            <a:schemeClr val="tx1"/>
          </a:solidFill>
          <a:latin typeface="+mn-lt"/>
          <a:ea typeface="+mn-ea"/>
          <a:cs typeface="+mn-cs"/>
        </a:defRPr>
      </a:lvl6pPr>
      <a:lvl7pPr marL="2029886" indent="-193322" algn="l" defTabSz="966612" rtl="0" eaLnBrk="1" latinLnBrk="0" hangingPunct="1">
        <a:spcBef>
          <a:spcPct val="20000"/>
        </a:spcBef>
        <a:buClr>
          <a:schemeClr val="accent2"/>
        </a:buClr>
        <a:buFont typeface="Arial" pitchFamily="34" charset="0"/>
        <a:buChar char="•"/>
        <a:defRPr sz="1500" kern="1200">
          <a:solidFill>
            <a:schemeClr val="tx1"/>
          </a:solidFill>
          <a:latin typeface="+mn-lt"/>
          <a:ea typeface="+mn-ea"/>
          <a:cs typeface="+mn-cs"/>
        </a:defRPr>
      </a:lvl7pPr>
      <a:lvl8pPr marL="2223208" indent="-193322" algn="l" defTabSz="966612" rtl="0" eaLnBrk="1" latinLnBrk="0" hangingPunct="1">
        <a:spcBef>
          <a:spcPct val="20000"/>
        </a:spcBef>
        <a:buClr>
          <a:schemeClr val="accent3"/>
        </a:buClr>
        <a:buFont typeface="Arial" pitchFamily="34" charset="0"/>
        <a:buChar char="•"/>
        <a:defRPr sz="1500" kern="1200">
          <a:solidFill>
            <a:schemeClr val="tx1"/>
          </a:solidFill>
          <a:latin typeface="+mn-lt"/>
          <a:ea typeface="+mn-ea"/>
          <a:cs typeface="+mn-cs"/>
        </a:defRPr>
      </a:lvl8pPr>
      <a:lvl9pPr marL="2416531" indent="-193322" algn="l" defTabSz="966612" rtl="0" eaLnBrk="1" latinLnBrk="0" hangingPunct="1">
        <a:spcBef>
          <a:spcPct val="20000"/>
        </a:spcBef>
        <a:buClr>
          <a:schemeClr val="accent4"/>
        </a:buClr>
        <a:buFont typeface="Arial" pitchFamily="34" charset="0"/>
        <a:buChar char="•"/>
        <a:defRPr sz="1500" kern="1200">
          <a:solidFill>
            <a:schemeClr val="tx1"/>
          </a:solidFill>
          <a:latin typeface="+mn-lt"/>
          <a:ea typeface="+mn-ea"/>
          <a:cs typeface="+mn-cs"/>
        </a:defRPr>
      </a:lvl9pPr>
    </p:bodyStyle>
    <p:otherStyle>
      <a:defPPr>
        <a:defRPr lang="en-US"/>
      </a:defPPr>
      <a:lvl1pPr marL="0" algn="l" defTabSz="966612" rtl="0" eaLnBrk="1" latinLnBrk="0" hangingPunct="1">
        <a:defRPr sz="1900" kern="1200">
          <a:solidFill>
            <a:schemeClr val="tx1"/>
          </a:solidFill>
          <a:latin typeface="+mn-lt"/>
          <a:ea typeface="+mn-ea"/>
          <a:cs typeface="+mn-cs"/>
        </a:defRPr>
      </a:lvl1pPr>
      <a:lvl2pPr marL="483306" algn="l" defTabSz="966612" rtl="0" eaLnBrk="1" latinLnBrk="0" hangingPunct="1">
        <a:defRPr sz="1900" kern="1200">
          <a:solidFill>
            <a:schemeClr val="tx1"/>
          </a:solidFill>
          <a:latin typeface="+mn-lt"/>
          <a:ea typeface="+mn-ea"/>
          <a:cs typeface="+mn-cs"/>
        </a:defRPr>
      </a:lvl2pPr>
      <a:lvl3pPr marL="966612" algn="l" defTabSz="966612" rtl="0" eaLnBrk="1" latinLnBrk="0" hangingPunct="1">
        <a:defRPr sz="1900" kern="1200">
          <a:solidFill>
            <a:schemeClr val="tx1"/>
          </a:solidFill>
          <a:latin typeface="+mn-lt"/>
          <a:ea typeface="+mn-ea"/>
          <a:cs typeface="+mn-cs"/>
        </a:defRPr>
      </a:lvl3pPr>
      <a:lvl4pPr marL="1449918" algn="l" defTabSz="966612" rtl="0" eaLnBrk="1" latinLnBrk="0" hangingPunct="1">
        <a:defRPr sz="1900" kern="1200">
          <a:solidFill>
            <a:schemeClr val="tx1"/>
          </a:solidFill>
          <a:latin typeface="+mn-lt"/>
          <a:ea typeface="+mn-ea"/>
          <a:cs typeface="+mn-cs"/>
        </a:defRPr>
      </a:lvl4pPr>
      <a:lvl5pPr marL="1933224" algn="l" defTabSz="966612" rtl="0" eaLnBrk="1" latinLnBrk="0" hangingPunct="1">
        <a:defRPr sz="1900" kern="1200">
          <a:solidFill>
            <a:schemeClr val="tx1"/>
          </a:solidFill>
          <a:latin typeface="+mn-lt"/>
          <a:ea typeface="+mn-ea"/>
          <a:cs typeface="+mn-cs"/>
        </a:defRPr>
      </a:lvl5pPr>
      <a:lvl6pPr marL="2416531" algn="l" defTabSz="966612" rtl="0" eaLnBrk="1" latinLnBrk="0" hangingPunct="1">
        <a:defRPr sz="1900" kern="1200">
          <a:solidFill>
            <a:schemeClr val="tx1"/>
          </a:solidFill>
          <a:latin typeface="+mn-lt"/>
          <a:ea typeface="+mn-ea"/>
          <a:cs typeface="+mn-cs"/>
        </a:defRPr>
      </a:lvl6pPr>
      <a:lvl7pPr marL="2899837" algn="l" defTabSz="966612" rtl="0" eaLnBrk="1" latinLnBrk="0" hangingPunct="1">
        <a:defRPr sz="1900" kern="1200">
          <a:solidFill>
            <a:schemeClr val="tx1"/>
          </a:solidFill>
          <a:latin typeface="+mn-lt"/>
          <a:ea typeface="+mn-ea"/>
          <a:cs typeface="+mn-cs"/>
        </a:defRPr>
      </a:lvl7pPr>
      <a:lvl8pPr marL="3383143" algn="l" defTabSz="966612" rtl="0" eaLnBrk="1" latinLnBrk="0" hangingPunct="1">
        <a:defRPr sz="1900" kern="1200">
          <a:solidFill>
            <a:schemeClr val="tx1"/>
          </a:solidFill>
          <a:latin typeface="+mn-lt"/>
          <a:ea typeface="+mn-ea"/>
          <a:cs typeface="+mn-cs"/>
        </a:defRPr>
      </a:lvl8pPr>
      <a:lvl9pPr marL="3866449" algn="l" defTabSz="966612"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hyperlink" Target="mailto:kim.bolin@psc.mo.gov" TargetMode="Externa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psc.mo.gov/forms/form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107680" cy="4648200"/>
          </a:xfrm>
        </p:spPr>
        <p:txBody>
          <a:bodyPr/>
          <a:lstStyle/>
          <a:p>
            <a:r>
              <a:rPr lang="en-US" dirty="0" smtClean="0"/>
              <a:t>Annual Report Example - Correctly Completed for a Public Submission</a:t>
            </a:r>
            <a:endParaRPr lang="en-US" dirty="0"/>
          </a:p>
        </p:txBody>
      </p:sp>
      <p:sp>
        <p:nvSpPr>
          <p:cNvPr id="3" name="Subtitle 2"/>
          <p:cNvSpPr>
            <a:spLocks noGrp="1"/>
          </p:cNvSpPr>
          <p:nvPr>
            <p:ph type="subTitle" idx="1"/>
          </p:nvPr>
        </p:nvSpPr>
        <p:spPr>
          <a:xfrm>
            <a:off x="685800" y="5791200"/>
            <a:ext cx="6819138" cy="685800"/>
          </a:xfrm>
        </p:spPr>
        <p:txBody>
          <a:bodyPr>
            <a:normAutofit/>
          </a:bodyPr>
          <a:lstStyle/>
          <a:p>
            <a:r>
              <a:rPr lang="en-US" sz="2800" dirty="0" smtClean="0"/>
              <a:t>For Small Water and Sewer Companies</a:t>
            </a:r>
            <a:endParaRPr lang="en-US" sz="2800" dirty="0"/>
          </a:p>
        </p:txBody>
      </p:sp>
      <p:sp>
        <p:nvSpPr>
          <p:cNvPr id="5" name="Slide Number Placeholder 4"/>
          <p:cNvSpPr>
            <a:spLocks noGrp="1"/>
          </p:cNvSpPr>
          <p:nvPr>
            <p:ph type="sldNum" sz="quarter" idx="12"/>
          </p:nvPr>
        </p:nvSpPr>
        <p:spPr/>
        <p:txBody>
          <a:bodyPr/>
          <a:lstStyle/>
          <a:p>
            <a:fld id="{6AF98FAD-0B99-4BAC-85F4-9AE5EAD4915D}" type="slidenum">
              <a:rPr lang="en-US" smtClean="0"/>
              <a:t>1</a:t>
            </a:fld>
            <a:endParaRPr lang="en-US" dirty="0"/>
          </a:p>
        </p:txBody>
      </p:sp>
    </p:spTree>
    <p:extLst>
      <p:ext uri="{BB962C8B-B14F-4D97-AF65-F5344CB8AC3E}">
        <p14:creationId xmlns:p14="http://schemas.microsoft.com/office/powerpoint/2010/main" val="2831421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533400"/>
          </a:xfrm>
        </p:spPr>
        <p:txBody>
          <a:bodyPr/>
          <a:lstStyle/>
          <a:p>
            <a:pPr marL="182880"/>
            <a:r>
              <a:rPr lang="en-US" sz="2100" dirty="0"/>
              <a:t>Page 5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486475438"/>
              </p:ext>
            </p:extLst>
          </p:nvPr>
        </p:nvGraphicFramePr>
        <p:xfrm>
          <a:off x="304800" y="609589"/>
          <a:ext cx="4399397" cy="6324610"/>
        </p:xfrm>
        <a:graphic>
          <a:graphicData uri="http://schemas.openxmlformats.org/drawingml/2006/table">
            <a:tbl>
              <a:tblPr/>
              <a:tblGrid>
                <a:gridCol w="123825"/>
                <a:gridCol w="677514"/>
                <a:gridCol w="157629"/>
                <a:gridCol w="2271773"/>
                <a:gridCol w="114015"/>
                <a:gridCol w="940626"/>
                <a:gridCol w="114015"/>
              </a:tblGrid>
              <a:tr h="125448">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50897">
                <a:tc>
                  <a:txBody>
                    <a:bodyPr/>
                    <a:lstStyle/>
                    <a:p>
                      <a:pPr algn="ctr" fontAlgn="b"/>
                      <a:r>
                        <a:rPr lang="en-US" sz="7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b"/>
                      <a:r>
                        <a:rPr lang="en-US" sz="700" b="0" i="0" u="none" strike="noStrike" dirty="0">
                          <a:solidFill>
                            <a:srgbClr val="000000"/>
                          </a:solidFill>
                          <a:effectLst/>
                          <a:latin typeface="Arial"/>
                        </a:rPr>
                        <a:t>Company Name:</a:t>
                      </a:r>
                    </a:p>
                  </a:txBody>
                  <a:tcPr marL="0" marR="0" marT="0" marB="0" anchor="b">
                    <a:lnL>
                      <a:noFill/>
                    </a:lnL>
                    <a:lnR>
                      <a:noFill/>
                    </a:lnR>
                    <a:lnT>
                      <a:noFill/>
                    </a:lnT>
                    <a:lnB>
                      <a:noFill/>
                    </a:lnB>
                  </a:tcPr>
                </a:tc>
                <a:tc hMerge="1">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5448">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50897">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700" b="1" i="1" u="none" strike="noStrike" dirty="0">
                          <a:solidFill>
                            <a:srgbClr val="000000"/>
                          </a:solidFill>
                          <a:effectLst/>
                          <a:latin typeface="Arial"/>
                        </a:rPr>
                        <a:t>NOTE: Please do not try to type over formulas.  Totals will calculate automatically in this spreadsheet.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5448">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376345">
                <a:tc gridSpan="7">
                  <a:txBody>
                    <a:bodyPr/>
                    <a:lstStyle/>
                    <a:p>
                      <a:pPr algn="ctr" fontAlgn="b"/>
                      <a:r>
                        <a:rPr lang="en-US" sz="700" b="1" i="0" u="sng" strike="noStrike" dirty="0">
                          <a:solidFill>
                            <a:srgbClr val="000000"/>
                          </a:solidFill>
                          <a:effectLst/>
                          <a:latin typeface="Arial"/>
                        </a:rPr>
                        <a:t>BALANCE SHEET</a:t>
                      </a:r>
                      <a:br>
                        <a:rPr lang="en-US" sz="700" b="1" i="0" u="sng" strike="noStrike" dirty="0">
                          <a:solidFill>
                            <a:srgbClr val="000000"/>
                          </a:solidFill>
                          <a:effectLst/>
                          <a:latin typeface="Arial"/>
                        </a:rPr>
                      </a:br>
                      <a:r>
                        <a:rPr lang="en-US" sz="700" b="1" i="0" u="sng" strike="noStrike" dirty="0">
                          <a:solidFill>
                            <a:srgbClr val="000000"/>
                          </a:solidFill>
                          <a:effectLst/>
                          <a:latin typeface="Arial"/>
                        </a:rPr>
                        <a:t>WATER AND SEWER OPERATIONS</a:t>
                      </a:r>
                      <a:br>
                        <a:rPr lang="en-US" sz="700" b="1" i="0" u="sng" strike="noStrike" dirty="0">
                          <a:solidFill>
                            <a:srgbClr val="000000"/>
                          </a:solidFill>
                          <a:effectLst/>
                          <a:latin typeface="Arial"/>
                        </a:rPr>
                      </a:br>
                      <a:r>
                        <a:rPr lang="en-US" sz="700" b="1" i="0" u="sng" strike="noStrike" dirty="0">
                          <a:solidFill>
                            <a:srgbClr val="000000"/>
                          </a:solidFill>
                          <a:effectLst/>
                          <a:latin typeface="Arial"/>
                        </a:rPr>
                        <a:t>EQUITY AND LIABILITIES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5448">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endParaRPr lang="en-US" sz="700" b="1" i="0" u="none"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63355">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700" b="0" i="0" u="none" strike="noStrike" dirty="0">
                          <a:solidFill>
                            <a:srgbClr val="000000"/>
                          </a:solidFill>
                          <a:effectLst/>
                          <a:latin typeface="Arial"/>
                        </a:rPr>
                        <a:t>Account Description</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Amount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500" b="0" i="0" u="none" strike="noStrike" dirty="0">
                          <a:solidFill>
                            <a:srgbClr val="000000"/>
                          </a:solidFill>
                          <a:effectLst/>
                          <a:latin typeface="Arial"/>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186404">
                <a:tc>
                  <a:txBody>
                    <a:bodyPr/>
                    <a:lstStyle/>
                    <a:p>
                      <a:pPr algn="r" fontAlgn="b"/>
                      <a:r>
                        <a:rPr lang="en-US" sz="7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Capital Stock </a:t>
                      </a:r>
                      <a:r>
                        <a:rPr lang="en-US" sz="700" b="0" i="1" u="none" strike="noStrike" dirty="0">
                          <a:solidFill>
                            <a:srgbClr val="000000"/>
                          </a:solidFill>
                          <a:effectLst/>
                          <a:latin typeface="Arial"/>
                        </a:rPr>
                        <a:t>(From Page 2)</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150</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sz="5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86404">
                <a:tc>
                  <a:txBody>
                    <a:bodyPr/>
                    <a:lstStyle/>
                    <a:p>
                      <a:pPr algn="r" fontAlgn="b"/>
                      <a:r>
                        <a:rPr lang="en-US" sz="7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Retained Earnings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924,282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5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Long-Term Debt </a:t>
                      </a:r>
                      <a:r>
                        <a:rPr lang="en-US" sz="700" b="0" i="1" u="none" strike="noStrike" dirty="0">
                          <a:solidFill>
                            <a:srgbClr val="000000"/>
                          </a:solidFill>
                          <a:effectLst/>
                          <a:latin typeface="Arial"/>
                        </a:rPr>
                        <a:t>(banks, etc.- over 1 year) (From Pg. 9)</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375,000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99"/>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Short-Term Debt </a:t>
                      </a:r>
                      <a:r>
                        <a:rPr lang="en-US" sz="700" b="0" i="1" u="none" strike="noStrike" dirty="0">
                          <a:solidFill>
                            <a:srgbClr val="000000"/>
                          </a:solidFill>
                          <a:effectLst/>
                          <a:latin typeface="Arial"/>
                        </a:rPr>
                        <a:t>(banks, etc.- less than 1 year) (From Pg. 9)</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99"/>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Water Customer Deposits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Water Advances for Construction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     Water Contributions In Aid of Construction</a:t>
                      </a:r>
                      <a:r>
                        <a:rPr lang="en-US" sz="700" b="0" i="1" u="none" strike="noStrike" dirty="0">
                          <a:solidFill>
                            <a:srgbClr val="000000"/>
                          </a:solidFill>
                          <a:effectLst/>
                          <a:latin typeface="Arial"/>
                        </a:rPr>
                        <a:t> (From Pg. 8, Line 16)</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129,700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50897">
                <a:tc>
                  <a:txBody>
                    <a:bodyPr/>
                    <a:lstStyle/>
                    <a:p>
                      <a:pPr algn="r" fontAlgn="ctr"/>
                      <a:r>
                        <a:rPr lang="en-US" sz="700" b="1" i="0" u="none" strike="noStrike" dirty="0">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700" b="1" i="0" u="none" strike="noStrike" dirty="0">
                          <a:solidFill>
                            <a:srgbClr val="000000"/>
                          </a:solidFill>
                          <a:effectLst/>
                          <a:latin typeface="Arial"/>
                        </a:rPr>
                        <a:t>    </a:t>
                      </a:r>
                      <a:r>
                        <a:rPr lang="en-US" sz="700" b="0" i="0" u="none" strike="noStrike" dirty="0">
                          <a:solidFill>
                            <a:srgbClr val="000000"/>
                          </a:solidFill>
                          <a:effectLst/>
                          <a:latin typeface="Arial"/>
                        </a:rPr>
                        <a:t> LESS: Water Amortization of Contributions In Aid of Construction</a:t>
                      </a: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                 </a:t>
                      </a:r>
                      <a:r>
                        <a:rPr lang="en-US" sz="700" b="1" i="1" u="none" strike="noStrike" dirty="0">
                          <a:solidFill>
                            <a:srgbClr val="000000"/>
                          </a:solidFill>
                          <a:effectLst/>
                          <a:latin typeface="Arial"/>
                        </a:rPr>
                        <a:t> </a:t>
                      </a:r>
                      <a:r>
                        <a:rPr lang="en-US" sz="700" b="0" i="1" u="none" strike="noStrike" dirty="0">
                          <a:solidFill>
                            <a:srgbClr val="000000"/>
                          </a:solidFill>
                          <a:effectLst/>
                          <a:latin typeface="Arial"/>
                        </a:rPr>
                        <a:t>(From Page 8, line </a:t>
                      </a:r>
                      <a:r>
                        <a:rPr lang="en-US" sz="700" b="0" i="1" u="none" strike="noStrike" dirty="0" smtClean="0">
                          <a:solidFill>
                            <a:srgbClr val="000000"/>
                          </a:solidFill>
                          <a:effectLst/>
                          <a:latin typeface="Arial"/>
                        </a:rPr>
                        <a:t>24)</a:t>
                      </a:r>
                      <a:endParaRPr lang="en-US" sz="700" b="1" i="0" u="none" strike="noStrike" dirty="0">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34,340 </a:t>
                      </a: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50897">
                <a:tc>
                  <a:txBody>
                    <a:bodyPr/>
                    <a:lstStyle/>
                    <a:p>
                      <a:pPr algn="r" fontAlgn="b"/>
                      <a:r>
                        <a:rPr lang="en-US" sz="700" b="1" i="0" u="none" strike="noStrike" dirty="0">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Net Water Contributions In Aid of Construction </a:t>
                      </a:r>
                      <a:r>
                        <a:rPr lang="en-US" sz="700" b="0" i="1" u="none" strike="noStrike" dirty="0">
                          <a:solidFill>
                            <a:srgbClr val="000000"/>
                          </a:solidFill>
                          <a:effectLst/>
                          <a:latin typeface="Arial"/>
                        </a:rPr>
                        <a:t>(i.e., Line </a:t>
                      </a:r>
                      <a:r>
                        <a:rPr lang="en-US" sz="700" b="0" i="1" u="none" strike="noStrike" dirty="0" smtClean="0">
                          <a:solidFill>
                            <a:srgbClr val="000000"/>
                          </a:solidFill>
                          <a:effectLst/>
                          <a:latin typeface="Arial"/>
                        </a:rPr>
                        <a:t>9 </a:t>
                      </a:r>
                      <a:r>
                        <a:rPr lang="en-US" sz="700" b="1" i="1" u="none" strike="noStrike" dirty="0">
                          <a:solidFill>
                            <a:srgbClr val="000000"/>
                          </a:solidFill>
                          <a:effectLst/>
                          <a:latin typeface="Arial"/>
                        </a:rPr>
                        <a:t>MINUS </a:t>
                      </a:r>
                      <a:r>
                        <a:rPr lang="en-US" sz="700" b="0" i="1" u="none" strike="noStrike" dirty="0">
                          <a:solidFill>
                            <a:srgbClr val="000000"/>
                          </a:solidFill>
                          <a:effectLst/>
                          <a:latin typeface="Arial"/>
                        </a:rPr>
                        <a:t>Line </a:t>
                      </a:r>
                      <a:r>
                        <a:rPr lang="en-US" sz="700" b="0" i="1" u="none" strike="noStrike" dirty="0" smtClean="0">
                          <a:solidFill>
                            <a:srgbClr val="000000"/>
                          </a:solidFill>
                          <a:effectLst/>
                          <a:latin typeface="Arial"/>
                        </a:rPr>
                        <a:t>10)</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95,359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66"/>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Sewer Customer Deposits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Sewer Advances for Construction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     Sewer Contributions In Aid of Construction </a:t>
                      </a:r>
                      <a:r>
                        <a:rPr lang="en-US" sz="700" b="0" i="1" u="none" strike="noStrike" dirty="0">
                          <a:solidFill>
                            <a:srgbClr val="000000"/>
                          </a:solidFill>
                          <a:effectLst/>
                          <a:latin typeface="Arial"/>
                        </a:rPr>
                        <a:t>(From Pg. </a:t>
                      </a:r>
                      <a:r>
                        <a:rPr lang="en-US" sz="700" b="0" i="1" u="none" strike="noStrike" dirty="0" smtClean="0">
                          <a:solidFill>
                            <a:srgbClr val="000000"/>
                          </a:solidFill>
                          <a:effectLst/>
                          <a:latin typeface="Arial"/>
                        </a:rPr>
                        <a:t>8, </a:t>
                      </a:r>
                      <a:r>
                        <a:rPr lang="en-US" sz="700" b="0" i="1" u="none" strike="noStrike" dirty="0">
                          <a:solidFill>
                            <a:srgbClr val="000000"/>
                          </a:solidFill>
                          <a:effectLst/>
                          <a:latin typeface="Arial"/>
                        </a:rPr>
                        <a:t>Line 16)</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373,200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50897">
                <a:tc>
                  <a:txBody>
                    <a:bodyPr/>
                    <a:lstStyle/>
                    <a:p>
                      <a:pPr algn="r" fontAlgn="ctr"/>
                      <a:r>
                        <a:rPr lang="en-US" sz="700" b="1" i="0" u="none" strike="noStrike" dirty="0">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700" b="1" i="0" u="none" strike="noStrike" dirty="0">
                          <a:solidFill>
                            <a:srgbClr val="000000"/>
                          </a:solidFill>
                          <a:effectLst/>
                          <a:latin typeface="Arial"/>
                        </a:rPr>
                        <a:t>    </a:t>
                      </a:r>
                      <a:r>
                        <a:rPr lang="en-US" sz="700" b="0" i="0" u="none" strike="noStrike" dirty="0">
                          <a:solidFill>
                            <a:srgbClr val="000000"/>
                          </a:solidFill>
                          <a:effectLst/>
                          <a:latin typeface="Arial"/>
                        </a:rPr>
                        <a:t> LESS: Sewer Amortization of Contributions In Aid of Construction</a:t>
                      </a:r>
                      <a:r>
                        <a:rPr lang="en-US" sz="700" b="0" i="1" u="none" strike="noStrike" dirty="0">
                          <a:solidFill>
                            <a:srgbClr val="000000"/>
                          </a:solidFill>
                          <a:effectLst/>
                          <a:latin typeface="Arial"/>
                        </a:rPr>
                        <a:t/>
                      </a:r>
                      <a:br>
                        <a:rPr lang="en-US" sz="700" b="0" i="1" u="none" strike="noStrike" dirty="0">
                          <a:solidFill>
                            <a:srgbClr val="000000"/>
                          </a:solidFill>
                          <a:effectLst/>
                          <a:latin typeface="Arial"/>
                        </a:rPr>
                      </a:br>
                      <a:r>
                        <a:rPr lang="en-US" sz="700" b="0" i="1" u="none" strike="noStrike" dirty="0">
                          <a:solidFill>
                            <a:srgbClr val="000000"/>
                          </a:solidFill>
                          <a:effectLst/>
                          <a:latin typeface="Arial"/>
                        </a:rPr>
                        <a:t>                  (From Page 8, line </a:t>
                      </a:r>
                      <a:r>
                        <a:rPr lang="en-US" sz="700" b="0" i="1" u="none" strike="noStrike" dirty="0" smtClean="0">
                          <a:solidFill>
                            <a:srgbClr val="000000"/>
                          </a:solidFill>
                          <a:effectLst/>
                          <a:latin typeface="Arial"/>
                        </a:rPr>
                        <a:t>24)</a:t>
                      </a:r>
                      <a:endParaRPr lang="en-US" sz="700" b="1" i="0" u="none" strike="noStrike" dirty="0">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102,867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50897">
                <a:tc>
                  <a:txBody>
                    <a:bodyPr/>
                    <a:lstStyle/>
                    <a:p>
                      <a:pPr algn="r" fontAlgn="b"/>
                      <a:r>
                        <a:rPr lang="en-US" sz="7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Net Sewer Contributions In Aid of Construction </a:t>
                      </a:r>
                      <a:r>
                        <a:rPr lang="en-US" sz="700" b="0" i="1" u="none" strike="noStrike" dirty="0">
                          <a:solidFill>
                            <a:srgbClr val="000000"/>
                          </a:solidFill>
                          <a:effectLst/>
                          <a:latin typeface="Arial"/>
                        </a:rPr>
                        <a:t>(i.e., Line </a:t>
                      </a:r>
                      <a:r>
                        <a:rPr lang="en-US" sz="700" b="0" i="1" u="none" strike="noStrike" dirty="0" smtClean="0">
                          <a:solidFill>
                            <a:srgbClr val="000000"/>
                          </a:solidFill>
                          <a:effectLst/>
                          <a:latin typeface="Arial"/>
                        </a:rPr>
                        <a:t>14 </a:t>
                      </a:r>
                      <a:r>
                        <a:rPr lang="en-US" sz="700" b="1" i="1" u="none" strike="noStrike" dirty="0">
                          <a:solidFill>
                            <a:srgbClr val="000000"/>
                          </a:solidFill>
                          <a:effectLst/>
                          <a:latin typeface="Arial"/>
                        </a:rPr>
                        <a:t>MINUS</a:t>
                      </a:r>
                      <a:r>
                        <a:rPr lang="en-US" sz="700" b="0" i="1" u="none" strike="noStrike" dirty="0">
                          <a:solidFill>
                            <a:srgbClr val="000000"/>
                          </a:solidFill>
                          <a:effectLst/>
                          <a:latin typeface="Arial"/>
                        </a:rPr>
                        <a:t> Line </a:t>
                      </a:r>
                      <a:r>
                        <a:rPr lang="en-US" sz="700" b="0" i="1" u="none" strike="noStrike" dirty="0" smtClean="0">
                          <a:solidFill>
                            <a:srgbClr val="000000"/>
                          </a:solidFill>
                          <a:effectLst/>
                          <a:latin typeface="Arial"/>
                        </a:rPr>
                        <a:t>15)</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270,332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66"/>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Deferred Taxes - ITC</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Deferred Taxes - Other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50897">
                <a:tc>
                  <a:txBody>
                    <a:bodyPr/>
                    <a:lstStyle/>
                    <a:p>
                      <a:pPr algn="r" fontAlgn="b"/>
                      <a:r>
                        <a:rPr lang="en-US" sz="700" b="1" i="0" u="none" strike="noStrike" dirty="0">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Accounts Payable;</a:t>
                      </a:r>
                      <a:r>
                        <a:rPr lang="en-US" sz="700" b="1" i="0" u="none" strike="noStrike" dirty="0">
                          <a:solidFill>
                            <a:srgbClr val="000000"/>
                          </a:solidFill>
                          <a:effectLst/>
                          <a:latin typeface="Arial"/>
                        </a:rPr>
                        <a:t> </a:t>
                      </a:r>
                      <a:r>
                        <a:rPr lang="en-US" sz="700" b="0" i="1" u="none" strike="noStrike" dirty="0">
                          <a:solidFill>
                            <a:srgbClr val="000000"/>
                          </a:solidFill>
                          <a:effectLst/>
                          <a:latin typeface="Arial"/>
                        </a:rPr>
                        <a:t>(Amounts owed to other parties; other than debt listed above.)</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6404">
                <a:tc>
                  <a:txBody>
                    <a:bodyPr/>
                    <a:lstStyle/>
                    <a:p>
                      <a:pPr algn="r" fontAlgn="b"/>
                      <a:r>
                        <a:rPr lang="en-US" sz="700" b="1" i="0" u="none" strike="noStrike" dirty="0">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Other Liabilities</a:t>
                      </a:r>
                      <a:r>
                        <a:rPr lang="en-US" sz="700" b="0" i="0" u="none" strike="sngStrike" dirty="0">
                          <a:solidFill>
                            <a:srgbClr val="000000"/>
                          </a:solidFill>
                          <a:effectLst/>
                          <a:latin typeface="Arial"/>
                        </a:rPr>
                        <a:t> </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50897">
                <a:tc>
                  <a:txBody>
                    <a:bodyPr/>
                    <a:lstStyle/>
                    <a:p>
                      <a:pPr algn="r" fontAlgn="b"/>
                      <a:r>
                        <a:rPr lang="en-US" sz="700" b="1" i="0" u="none" strike="noStrike" dirty="0">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a:txBody>
                    <a:bodyPr/>
                    <a:lstStyle/>
                    <a:p>
                      <a:pPr algn="r" fontAlgn="b"/>
                      <a:r>
                        <a:rPr lang="en-US" sz="700" b="1" i="0" u="none" strike="noStrike" dirty="0">
                          <a:solidFill>
                            <a:srgbClr val="000000"/>
                          </a:solidFill>
                          <a:effectLst/>
                          <a:latin typeface="Arial"/>
                        </a:rPr>
                        <a:t>   Total Equity and Liabilities*</a:t>
                      </a:r>
                    </a:p>
                  </a:txBody>
                  <a:tcPr marL="0" marR="91345" marT="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smtClean="0">
                          <a:solidFill>
                            <a:srgbClr val="000000"/>
                          </a:solidFill>
                          <a:effectLst/>
                          <a:latin typeface="Arial"/>
                        </a:rPr>
                        <a:t>                  $1,665,124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66"/>
                    </a:solidFill>
                  </a:tcPr>
                </a:tc>
                <a:tc>
                  <a:txBody>
                    <a:bodyPr/>
                    <a:lstStyle/>
                    <a:p>
                      <a:pPr algn="l" fontAlgn="b"/>
                      <a:r>
                        <a:rPr lang="en-US" sz="6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50897">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t"/>
                      <a:r>
                        <a:rPr lang="en-US" sz="700" b="1" i="0" u="none" strike="noStrike" dirty="0">
                          <a:solidFill>
                            <a:srgbClr val="000000"/>
                          </a:solidFill>
                          <a:effectLst/>
                          <a:latin typeface="Arial"/>
                        </a:rPr>
                        <a:t>* Total Equity and Liabilities should balance with Total  Assets on Pg. 4 </a:t>
                      </a:r>
                      <a:r>
                        <a:rPr lang="en-US" sz="700" b="1" i="1" u="none" strike="noStrike" dirty="0">
                          <a:solidFill>
                            <a:srgbClr val="000000"/>
                          </a:solidFill>
                          <a:effectLst/>
                          <a:latin typeface="Arial"/>
                        </a:rPr>
                        <a:t>(see instructions).  </a:t>
                      </a: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    Difference between Equity &amp; Liabilities and Assets </a:t>
                      </a:r>
                      <a:r>
                        <a:rPr lang="en-US" sz="700" b="1" i="1" u="none" strike="noStrike" dirty="0">
                          <a:solidFill>
                            <a:srgbClr val="000000"/>
                          </a:solidFill>
                          <a:effectLst/>
                          <a:latin typeface="Arial"/>
                        </a:rPr>
                        <a:t>(From Pg. 4)</a:t>
                      </a:r>
                      <a:r>
                        <a:rPr lang="en-US" sz="700" b="1" i="0" u="none" strike="noStrike" dirty="0">
                          <a:solidFill>
                            <a:srgbClr val="000000"/>
                          </a:solidFill>
                          <a:effectLst/>
                          <a:latin typeface="Arial"/>
                        </a:rPr>
                        <a:t>.</a:t>
                      </a:r>
                    </a:p>
                  </a:txBody>
                  <a:tcPr marL="0" marR="0" marT="0" marB="0">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5448">
                <a:tc>
                  <a:txBody>
                    <a:bodyPr/>
                    <a:lstStyle/>
                    <a:p>
                      <a:pPr algn="l"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gridSpan="2">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hMerge="1">
                  <a:txBody>
                    <a:bodyPr/>
                    <a:lstStyle/>
                    <a:p>
                      <a:endParaRPr lang="en-US"/>
                    </a:p>
                  </a:txBody>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500" b="0" i="0" u="none" strike="noStrike" dirty="0">
                        <a:solidFill>
                          <a:srgbClr val="000000"/>
                        </a:solidFill>
                        <a:effectLst/>
                        <a:latin typeface="Arial"/>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r>
              <a:tr h="125448">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3">
                  <a:txBody>
                    <a:bodyPr/>
                    <a:lstStyle/>
                    <a:p>
                      <a:pPr algn="l" fontAlgn="ctr"/>
                      <a:r>
                        <a:rPr lang="en-US" sz="700" b="0" i="0" u="none" strike="noStrike" dirty="0">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50897">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gridSpan="3">
                  <a:txBody>
                    <a:bodyPr/>
                    <a:lstStyle/>
                    <a:p>
                      <a:pPr algn="l" fontAlgn="ctr"/>
                      <a:r>
                        <a:rPr lang="en-US" sz="7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b"/>
                      <a:r>
                        <a:rPr lang="en-US" sz="700" b="0" i="1" u="none" strike="noStrike" dirty="0">
                          <a:solidFill>
                            <a:srgbClr val="000000"/>
                          </a:solidFill>
                          <a:effectLst/>
                          <a:latin typeface="Arial Narrow"/>
                        </a:rPr>
                        <a:t>(To be used when filing under seal.)</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4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4720590" y="609600"/>
            <a:ext cx="4194810" cy="6299200"/>
          </a:xfrm>
        </p:spPr>
        <p:txBody>
          <a:bodyPr>
            <a:normAutofit fontScale="85000" lnSpcReduction="20000"/>
          </a:bodyPr>
          <a:lstStyle/>
          <a:p>
            <a:pPr marL="120827" indent="0" algn="just">
              <a:buNone/>
            </a:pPr>
            <a:r>
              <a:rPr lang="en-US" sz="1800" dirty="0">
                <a:solidFill>
                  <a:srgbClr val="00B0F0"/>
                </a:solidFill>
              </a:rPr>
              <a:t>Page 5 is the Liability and Equity portion of your </a:t>
            </a:r>
            <a:r>
              <a:rPr lang="en-US" sz="1800" dirty="0" smtClean="0">
                <a:solidFill>
                  <a:srgbClr val="00B0F0"/>
                </a:solidFill>
              </a:rPr>
              <a:t>Balance Sheet.</a:t>
            </a:r>
          </a:p>
          <a:p>
            <a:pPr algn="just"/>
            <a:r>
              <a:rPr lang="en-US" sz="1800" dirty="0" smtClean="0">
                <a:solidFill>
                  <a:srgbClr val="00B0F0"/>
                </a:solidFill>
              </a:rPr>
              <a:t>Line </a:t>
            </a:r>
            <a:r>
              <a:rPr lang="en-US" sz="1800" dirty="0">
                <a:solidFill>
                  <a:srgbClr val="00B0F0"/>
                </a:solidFill>
              </a:rPr>
              <a:t>3 is the total value of c</a:t>
            </a:r>
            <a:r>
              <a:rPr lang="en-US" sz="1800" dirty="0" smtClean="0">
                <a:solidFill>
                  <a:srgbClr val="00B0F0"/>
                </a:solidFill>
              </a:rPr>
              <a:t>apital stock </a:t>
            </a:r>
            <a:r>
              <a:rPr lang="en-US" sz="1800" dirty="0">
                <a:solidFill>
                  <a:srgbClr val="00B0F0"/>
                </a:solidFill>
              </a:rPr>
              <a:t>that is listed on page 2, lines  </a:t>
            </a:r>
            <a:r>
              <a:rPr lang="en-US" sz="1800" dirty="0" smtClean="0">
                <a:solidFill>
                  <a:srgbClr val="00B0F0"/>
                </a:solidFill>
              </a:rPr>
              <a:t>3-7</a:t>
            </a:r>
            <a:r>
              <a:rPr lang="en-US" sz="1800" dirty="0">
                <a:solidFill>
                  <a:srgbClr val="00B0F0"/>
                </a:solidFill>
              </a:rPr>
              <a:t>.  </a:t>
            </a:r>
          </a:p>
          <a:p>
            <a:pPr algn="just"/>
            <a:r>
              <a:rPr lang="en-US" sz="1800" dirty="0">
                <a:solidFill>
                  <a:srgbClr val="00B0F0"/>
                </a:solidFill>
              </a:rPr>
              <a:t>Lines 5, 6, 9, 10, 14, and 15 will auto-populate.</a:t>
            </a:r>
          </a:p>
          <a:p>
            <a:pPr algn="just"/>
            <a:r>
              <a:rPr lang="en-US" sz="1800" dirty="0">
                <a:solidFill>
                  <a:srgbClr val="00B0F0"/>
                </a:solidFill>
              </a:rPr>
              <a:t>Lines 7 and 12 represent the deposits paid by customers to obtain service.</a:t>
            </a:r>
          </a:p>
          <a:p>
            <a:pPr algn="just"/>
            <a:r>
              <a:rPr lang="en-US" sz="1800" dirty="0">
                <a:solidFill>
                  <a:srgbClr val="00B0F0"/>
                </a:solidFill>
              </a:rPr>
              <a:t>Lines 8 and 13 represent all fund advancements  paid for construction.  These are funds that will be refunded fully or in part in the future.</a:t>
            </a:r>
          </a:p>
          <a:p>
            <a:pPr algn="just"/>
            <a:r>
              <a:rPr lang="en-US" sz="1800" dirty="0">
                <a:solidFill>
                  <a:srgbClr val="00B0F0"/>
                </a:solidFill>
              </a:rPr>
              <a:t>Lines 9, 10, 14 and 15  (CIAC) represent all funds donated or </a:t>
            </a:r>
            <a:r>
              <a:rPr lang="en-US" sz="1800" dirty="0" smtClean="0">
                <a:solidFill>
                  <a:srgbClr val="00B0F0"/>
                </a:solidFill>
              </a:rPr>
              <a:t>contributed </a:t>
            </a:r>
            <a:r>
              <a:rPr lang="en-US" sz="1800" dirty="0">
                <a:solidFill>
                  <a:srgbClr val="00B0F0"/>
                </a:solidFill>
              </a:rPr>
              <a:t>in either cash or services given to the </a:t>
            </a:r>
            <a:r>
              <a:rPr lang="en-US" sz="1800" dirty="0" smtClean="0">
                <a:solidFill>
                  <a:srgbClr val="00B0F0"/>
                </a:solidFill>
              </a:rPr>
              <a:t>Company </a:t>
            </a:r>
            <a:r>
              <a:rPr lang="en-US" sz="1800" dirty="0">
                <a:solidFill>
                  <a:srgbClr val="00B0F0"/>
                </a:solidFill>
              </a:rPr>
              <a:t>for construction purposes.  </a:t>
            </a:r>
            <a:endParaRPr lang="en-US" sz="1800" dirty="0" smtClean="0">
              <a:solidFill>
                <a:srgbClr val="00B0F0"/>
              </a:solidFill>
            </a:endParaRPr>
          </a:p>
          <a:p>
            <a:pPr lvl="1" algn="just"/>
            <a:r>
              <a:rPr lang="en-US" sz="1500" dirty="0" smtClean="0">
                <a:solidFill>
                  <a:srgbClr val="00B0F0"/>
                </a:solidFill>
              </a:rPr>
              <a:t>This </a:t>
            </a:r>
            <a:r>
              <a:rPr lang="en-US" sz="1500" dirty="0">
                <a:solidFill>
                  <a:srgbClr val="00B0F0"/>
                </a:solidFill>
              </a:rPr>
              <a:t>value is not the same as the Advances for Construction.  CIAC is typically not refunded back to the contributor like Advances for Construction.</a:t>
            </a:r>
          </a:p>
          <a:p>
            <a:pPr algn="just"/>
            <a:r>
              <a:rPr lang="en-US" sz="1800" dirty="0">
                <a:solidFill>
                  <a:srgbClr val="00B0F0"/>
                </a:solidFill>
              </a:rPr>
              <a:t>Line 19 represents all debt that is owed by the utility </a:t>
            </a:r>
            <a:r>
              <a:rPr lang="en-US" sz="1800" dirty="0" smtClean="0">
                <a:solidFill>
                  <a:srgbClr val="00B0F0"/>
                </a:solidFill>
              </a:rPr>
              <a:t>not </a:t>
            </a:r>
            <a:r>
              <a:rPr lang="en-US" sz="1800" dirty="0">
                <a:solidFill>
                  <a:srgbClr val="00B0F0"/>
                </a:solidFill>
              </a:rPr>
              <a:t>accounted for on any other lines on this page.</a:t>
            </a:r>
          </a:p>
          <a:p>
            <a:pPr algn="just"/>
            <a:r>
              <a:rPr lang="en-US" sz="1800" dirty="0">
                <a:solidFill>
                  <a:srgbClr val="00B0F0"/>
                </a:solidFill>
              </a:rPr>
              <a:t>Line 20 represents all other liabilities </a:t>
            </a:r>
            <a:r>
              <a:rPr lang="en-US" sz="1800" dirty="0" smtClean="0">
                <a:solidFill>
                  <a:srgbClr val="00B0F0"/>
                </a:solidFill>
              </a:rPr>
              <a:t>a </a:t>
            </a:r>
            <a:r>
              <a:rPr lang="en-US" sz="1800" dirty="0">
                <a:solidFill>
                  <a:srgbClr val="00B0F0"/>
                </a:solidFill>
              </a:rPr>
              <a:t>utility may have, that is not accounted for on any other lines on this page</a:t>
            </a:r>
            <a:r>
              <a:rPr lang="en-US" sz="1800" dirty="0" smtClean="0">
                <a:solidFill>
                  <a:srgbClr val="00B0F0"/>
                </a:solidFill>
              </a:rPr>
              <a:t>.</a:t>
            </a:r>
          </a:p>
          <a:p>
            <a:pPr algn="just"/>
            <a:r>
              <a:rPr lang="en-US" sz="1800" dirty="0">
                <a:solidFill>
                  <a:srgbClr val="00B0F0"/>
                </a:solidFill>
              </a:rPr>
              <a:t>Please note: Prior to submitting your annual report, ensure line 21, on page 4, matches l</a:t>
            </a:r>
            <a:r>
              <a:rPr lang="en-US" sz="1800" dirty="0" smtClean="0">
                <a:solidFill>
                  <a:srgbClr val="00B0F0"/>
                </a:solidFill>
              </a:rPr>
              <a:t>ine </a:t>
            </a:r>
            <a:r>
              <a:rPr lang="en-US" sz="1800" dirty="0">
                <a:solidFill>
                  <a:srgbClr val="00B0F0"/>
                </a:solidFill>
              </a:rPr>
              <a:t>21 on this page. These two lines </a:t>
            </a:r>
            <a:r>
              <a:rPr lang="en-US" sz="1800" b="1" u="sng" dirty="0">
                <a:solidFill>
                  <a:srgbClr val="00B0F0"/>
                </a:solidFill>
              </a:rPr>
              <a:t>must</a:t>
            </a:r>
            <a:r>
              <a:rPr lang="en-US" sz="1800" dirty="0">
                <a:solidFill>
                  <a:srgbClr val="00B0F0"/>
                </a:solidFill>
              </a:rPr>
              <a:t> match.  If these values do not match, the cell will turn red indicating an error.</a:t>
            </a:r>
          </a:p>
          <a:p>
            <a:pPr algn="just"/>
            <a:endParaRPr lang="en-US" sz="1800" dirty="0" smtClean="0">
              <a:solidFill>
                <a:srgbClr val="00B0F0"/>
              </a:solidFill>
            </a:endParaRPr>
          </a:p>
          <a:p>
            <a:endParaRPr lang="en-US" sz="1800" dirty="0">
              <a:solidFill>
                <a:srgbClr val="00B0F0"/>
              </a:solidFill>
            </a:endParaRPr>
          </a:p>
          <a:p>
            <a:pPr lvl="1"/>
            <a:endParaRPr lang="en-US" sz="8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10</a:t>
            </a:fld>
            <a:endParaRPr lang="en-US" dirty="0"/>
          </a:p>
        </p:txBody>
      </p:sp>
    </p:spTree>
    <p:extLst>
      <p:ext uri="{BB962C8B-B14F-4D97-AF65-F5344CB8AC3E}">
        <p14:creationId xmlns:p14="http://schemas.microsoft.com/office/powerpoint/2010/main" val="4074689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609600"/>
          </a:xfrm>
        </p:spPr>
        <p:txBody>
          <a:bodyPr/>
          <a:lstStyle/>
          <a:p>
            <a:pPr marL="182880"/>
            <a:r>
              <a:rPr lang="en-US" sz="2100" dirty="0"/>
              <a:t>Page 6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559528792"/>
              </p:ext>
            </p:extLst>
          </p:nvPr>
        </p:nvGraphicFramePr>
        <p:xfrm>
          <a:off x="228600" y="685799"/>
          <a:ext cx="8481062" cy="4790430"/>
        </p:xfrm>
        <a:graphic>
          <a:graphicData uri="http://schemas.openxmlformats.org/drawingml/2006/table">
            <a:tbl>
              <a:tblPr/>
              <a:tblGrid>
                <a:gridCol w="261833"/>
                <a:gridCol w="2606414"/>
                <a:gridCol w="1106837"/>
                <a:gridCol w="1750794"/>
                <a:gridCol w="1071130"/>
                <a:gridCol w="1169316"/>
                <a:gridCol w="107116"/>
                <a:gridCol w="205299"/>
                <a:gridCol w="202323"/>
              </a:tblGrid>
              <a:tr h="13039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gridSpan="5">
                  <a:txBody>
                    <a:bodyPr/>
                    <a:lstStyle/>
                    <a:p>
                      <a:pPr algn="ctr" fontAlgn="b"/>
                      <a:r>
                        <a:rPr lang="en-US" sz="700" b="1" i="0" u="sng" strike="noStrike" dirty="0">
                          <a:solidFill>
                            <a:srgbClr val="000000"/>
                          </a:solidFill>
                          <a:effectLst/>
                          <a:latin typeface="Arial"/>
                        </a:rPr>
                        <a:t>EMPLOYEE PAYROLL INFORMATION</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dirty="0">
                          <a:solidFill>
                            <a:srgbClr val="000000"/>
                          </a:solidFill>
                          <a:effectLst/>
                          <a:latin typeface="Arial"/>
                        </a:rPr>
                        <a:t>2</a:t>
                      </a:r>
                    </a:p>
                  </a:txBody>
                  <a:tcPr marL="0" marR="0" marT="0" marB="0" vert="vert"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dirty="0">
                          <a:solidFill>
                            <a:srgbClr val="000000"/>
                          </a:solidFill>
                          <a:effectLst/>
                          <a:latin typeface="Arial"/>
                        </a:rPr>
                        <a:t>1</a:t>
                      </a:r>
                    </a:p>
                  </a:txBody>
                  <a:tcPr marL="0" marR="0" marT="0" marB="0" vert="vert"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3039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rowSpan="4">
                  <a:txBody>
                    <a:bodyPr/>
                    <a:lstStyle/>
                    <a:p>
                      <a:pPr algn="ctr" fontAlgn="t"/>
                      <a:r>
                        <a:rPr lang="en-US" sz="700" b="0" i="0" u="none" strike="noStrike" dirty="0">
                          <a:solidFill>
                            <a:srgbClr val="000000"/>
                          </a:solidFill>
                          <a:effectLst/>
                          <a:latin typeface="Arial"/>
                        </a:rPr>
                        <a:t>  Company Name:</a:t>
                      </a:r>
                    </a:p>
                  </a:txBody>
                  <a:tcPr marL="0" marR="0" marT="0" marB="0" vert="vert">
                    <a:lnL>
                      <a:noFill/>
                    </a:lnL>
                    <a:lnR>
                      <a:noFill/>
                    </a:lnR>
                    <a:lnT>
                      <a:noFill/>
                    </a:lnT>
                    <a:lnB>
                      <a:noFill/>
                    </a:lnB>
                  </a:tcPr>
                </a:tc>
                <a:tc rowSpan="22">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521592">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700" b="1" i="0" u="none" strike="noStrike" dirty="0">
                          <a:solidFill>
                            <a:srgbClr val="000000"/>
                          </a:solidFill>
                          <a:effectLst/>
                          <a:latin typeface="Arial"/>
                        </a:rPr>
                        <a:t>INSTRUCTIONS</a:t>
                      </a:r>
                      <a:r>
                        <a:rPr lang="en-US" sz="700" b="0" i="0" u="none" strike="noStrike" dirty="0">
                          <a:solidFill>
                            <a:srgbClr val="000000"/>
                          </a:solidFill>
                          <a:effectLst/>
                          <a:latin typeface="Arial"/>
                        </a:rPr>
                        <a:t>:  Please provide names, titles and salaries for all officers and employees with W-2's.  Show total compensation paid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to each during the year.  Include all amounts including bonuses and other allowances.  Enter "0" or none where applicable.  Provide explanations where necessary.  Use additional sheets if necessary.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Contract Employees (i.e., 1099's or other outside parties should not be listed on this page. See page 7.)</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vMerge="1">
                  <a:txBody>
                    <a:bodyPr/>
                    <a:lstStyle/>
                    <a:p>
                      <a:endParaRPr lang="en-US"/>
                    </a:p>
                  </a:txBody>
                  <a:tcPr/>
                </a:tc>
                <a:tc vMerge="1">
                  <a:txBody>
                    <a:bodyPr/>
                    <a:lstStyle/>
                    <a:p>
                      <a:endParaRPr lang="en-US"/>
                    </a:p>
                  </a:txBody>
                  <a:tcPr/>
                </a:tc>
              </a:tr>
              <a:tr h="13039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vMerge="1">
                  <a:txBody>
                    <a:bodyPr/>
                    <a:lstStyle/>
                    <a:p>
                      <a:endParaRPr lang="en-US"/>
                    </a:p>
                  </a:txBody>
                  <a:tcPr/>
                </a:tc>
                <a:tc vMerge="1">
                  <a:txBody>
                    <a:bodyPr/>
                    <a:lstStyle/>
                    <a:p>
                      <a:endParaRPr lang="en-US"/>
                    </a:p>
                  </a:txBody>
                  <a:tcPr/>
                </a:tc>
              </a:tr>
              <a:tr h="13039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2">
                  <a:txBody>
                    <a:bodyPr/>
                    <a:lstStyle/>
                    <a:p>
                      <a:pPr algn="ctr" fontAlgn="ctr"/>
                      <a:r>
                        <a:rPr lang="en-US" sz="700" b="0" i="0" u="none" strike="noStrike" dirty="0">
                          <a:solidFill>
                            <a:srgbClr val="000000"/>
                          </a:solidFill>
                          <a:effectLst/>
                          <a:latin typeface="Arial"/>
                        </a:rPr>
                        <a:t>Name and Title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gridSpan="4">
                  <a:txBody>
                    <a:bodyPr/>
                    <a:lstStyle/>
                    <a:p>
                      <a:pPr algn="ctr" fontAlgn="b"/>
                      <a:r>
                        <a:rPr lang="en-US" sz="700" b="0" i="0" u="none" strike="noStrike" dirty="0">
                          <a:solidFill>
                            <a:srgbClr val="000000"/>
                          </a:solidFill>
                          <a:effectLst/>
                          <a:latin typeface="Arial"/>
                        </a:rPr>
                        <a:t>Payroll Charged To:</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r>
              <a:tr h="3911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ctr" fontAlgn="b"/>
                      <a:r>
                        <a:rPr lang="en-US" sz="700" b="0" i="0" u="none" strike="noStrike" dirty="0">
                          <a:solidFill>
                            <a:srgbClr val="000000"/>
                          </a:solidFill>
                          <a:effectLst/>
                          <a:latin typeface="Arial"/>
                        </a:rPr>
                        <a:t>Total Utility</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Compensation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Water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Expense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Sewer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Expense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Calibri"/>
                        </a:rPr>
                        <a:t>Capitalized</a:t>
                      </a:r>
                      <a:br>
                        <a:rPr lang="en-US" sz="700" b="0" i="0" u="none" strike="noStrike" dirty="0">
                          <a:solidFill>
                            <a:srgbClr val="000000"/>
                          </a:solidFill>
                          <a:effectLst/>
                          <a:latin typeface="Calibri"/>
                        </a:rPr>
                      </a:br>
                      <a:r>
                        <a:rPr lang="en-US" sz="700" b="0" i="0" u="none" strike="noStrike" dirty="0">
                          <a:solidFill>
                            <a:srgbClr val="000000"/>
                          </a:solidFill>
                          <a:effectLst/>
                          <a:latin typeface="Calibri"/>
                        </a:rPr>
                        <a:t>Payroll</a:t>
                      </a:r>
                      <a:br>
                        <a:rPr lang="en-US" sz="700" b="0" i="0" u="none" strike="noStrike" dirty="0">
                          <a:solidFill>
                            <a:srgbClr val="000000"/>
                          </a:solidFill>
                          <a:effectLst/>
                          <a:latin typeface="Calibri"/>
                        </a:rPr>
                      </a:br>
                      <a:r>
                        <a:rPr lang="en-US" sz="700" b="0" i="0" u="none" strike="noStrike" dirty="0">
                          <a:solidFill>
                            <a:srgbClr val="000000"/>
                          </a:solidFill>
                          <a:effectLst/>
                          <a:latin typeface="Calibri"/>
                        </a:rPr>
                        <a:t>(e)</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1">
                  <a:txBody>
                    <a:bodyPr/>
                    <a:lstStyle/>
                    <a:p>
                      <a:pPr algn="l" fontAlgn="t"/>
                      <a:r>
                        <a:rPr lang="en-US" sz="700" b="0" i="0" u="none" strike="noStrike" dirty="0">
                          <a:solidFill>
                            <a:srgbClr val="00B0F0"/>
                          </a:solidFill>
                          <a:effectLst/>
                          <a:latin typeface="Arial"/>
                        </a:rPr>
                        <a:t>ABC Water and Sewer Company, Inc.</a:t>
                      </a:r>
                    </a:p>
                  </a:txBody>
                  <a:tcPr marL="0" marR="0" marT="0" marB="0" vert="vert">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Duke Limbo - Operator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baseline="0" dirty="0" smtClean="0">
                          <a:solidFill>
                            <a:schemeClr val="tx1"/>
                          </a:solidFill>
                          <a:effectLst/>
                          <a:latin typeface="Arial"/>
                        </a:rPr>
                        <a:t> $                           24,000</a:t>
                      </a:r>
                      <a:endParaRPr lang="en-US" sz="700" b="0" i="0" u="none" strike="noStrike" dirty="0">
                        <a:solidFill>
                          <a:schemeClr val="tx1"/>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9,500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14,500</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Jane Doe - Secretary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chemeClr val="tx1"/>
                          </a:solidFill>
                          <a:effectLst/>
                          <a:latin typeface="Arial"/>
                        </a:rPr>
                        <a:t> $                           12,000</a:t>
                      </a:r>
                      <a:endParaRPr lang="en-US" sz="700" b="0" i="0" u="none" strike="noStrike" dirty="0">
                        <a:solidFill>
                          <a:schemeClr val="tx1"/>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6,000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6,000</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John Doe - Manager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chemeClr val="tx1"/>
                          </a:solidFill>
                          <a:effectLst/>
                          <a:latin typeface="Arial"/>
                        </a:rPr>
                        <a:t> $                           32,000</a:t>
                      </a:r>
                      <a:endParaRPr lang="en-US" sz="700" b="0" i="0" u="none" strike="noStrike" dirty="0">
                        <a:solidFill>
                          <a:schemeClr val="tx1"/>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16,000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16,000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baseline="0" dirty="0" smtClean="0">
                          <a:solidFill>
                            <a:srgbClr val="000000"/>
                          </a:solidFill>
                          <a:effectLst/>
                          <a:latin typeface="Arial"/>
                        </a:rPr>
                        <a:t> $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59063">
                <a:tc>
                  <a:txBody>
                    <a:bodyPr/>
                    <a:lstStyle/>
                    <a:p>
                      <a:pPr algn="ctr" fontAlgn="b"/>
                      <a:r>
                        <a:rPr lang="en-US" sz="700" b="1" i="0" u="none" strike="noStrike" dirty="0">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effectLst/>
                          <a:latin typeface="Arial"/>
                        </a:rPr>
                        <a:t>Total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baseline="0" dirty="0" smtClean="0">
                          <a:solidFill>
                            <a:srgbClr val="000000"/>
                          </a:solidFill>
                          <a:effectLst/>
                          <a:latin typeface="Arial"/>
                        </a:rPr>
                        <a:t>$                            68,000</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31,500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36,500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0397">
                <a:tc rowSpan="3">
                  <a:txBody>
                    <a:bodyPr/>
                    <a:lstStyle/>
                    <a:p>
                      <a:pPr algn="ctr" fontAlgn="b"/>
                      <a:r>
                        <a:rPr lang="en-US" sz="700" b="1" i="0" u="none" strike="noStrike" dirty="0">
                          <a:solidFill>
                            <a:srgbClr val="000000"/>
                          </a:solidFill>
                          <a:effectLst/>
                          <a:latin typeface="Arial"/>
                        </a:rPr>
                        <a:t>Page 6 </a:t>
                      </a:r>
                    </a:p>
                  </a:txBody>
                  <a:tcPr marL="0" marR="0" marT="0" marB="0" vert="vert"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700" b="0" i="1" u="none" strike="noStrike" dirty="0">
                          <a:solidFill>
                            <a:srgbClr val="000000"/>
                          </a:solidFill>
                          <a:effectLst/>
                          <a:latin typeface="Arial"/>
                        </a:rPr>
                        <a:t>(Total to Pg. W-1)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700" b="0" i="1" u="none" strike="noStrike" dirty="0">
                          <a:solidFill>
                            <a:srgbClr val="000000"/>
                          </a:solidFill>
                          <a:effectLst/>
                          <a:latin typeface="Arial"/>
                        </a:rPr>
                        <a:t>(Total to Pg. S-1)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rowSpan="3">
                  <a:txBody>
                    <a:bodyPr/>
                    <a:lstStyle/>
                    <a:p>
                      <a:pPr algn="ctr" fontAlgn="t"/>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vert="vert"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0397">
                <a:tc vMerge="1">
                  <a:txBody>
                    <a:bodyPr/>
                    <a:lstStyle/>
                    <a:p>
                      <a:endParaRPr lang="en-US"/>
                    </a:p>
                  </a:txBody>
                  <a:tcPr/>
                </a:tc>
                <a:tc gridSpan="5">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0397">
                <a:tc vMerge="1">
                  <a:txBody>
                    <a:bodyPr/>
                    <a:lstStyle/>
                    <a:p>
                      <a:endParaRPr lang="en-US"/>
                    </a:p>
                  </a:txBody>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ctr" fontAlgn="ctr"/>
                      <a:endParaRPr lang="en-US" sz="700" b="0" i="0" u="none" strike="noStrike" dirty="0">
                        <a:solidFill>
                          <a:srgbClr val="000000"/>
                        </a:solidFill>
                        <a:effectLst/>
                        <a:latin typeface="Arial"/>
                      </a:endParaRPr>
                    </a:p>
                  </a:txBody>
                  <a:tcPr marL="0" marR="0" marT="0" marB="0" vert="vert" anchor="ctr">
                    <a:lnL>
                      <a:noFill/>
                    </a:lnL>
                    <a:lnR>
                      <a:noFill/>
                    </a:lnR>
                    <a:lnT>
                      <a:noFill/>
                    </a:lnT>
                    <a:lnB>
                      <a:noFill/>
                    </a:lnB>
                  </a:tcPr>
                </a:tc>
                <a:tc>
                  <a:txBody>
                    <a:bodyPr/>
                    <a:lstStyle/>
                    <a:p>
                      <a:pPr algn="ctr" fontAlgn="t"/>
                      <a:endParaRPr lang="en-US" sz="700" b="0" i="0" u="none" strike="noStrike" dirty="0">
                        <a:solidFill>
                          <a:srgbClr val="000000"/>
                        </a:solidFill>
                        <a:effectLst/>
                        <a:latin typeface="Arial"/>
                      </a:endParaRPr>
                    </a:p>
                  </a:txBody>
                  <a:tcPr marL="0" marR="0" marT="0" marB="0" vert="vert">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0397">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gridSpan="2">
                  <a:txBody>
                    <a:bodyPr/>
                    <a:lstStyle/>
                    <a:p>
                      <a:pPr algn="ctr" fontAlgn="b"/>
                      <a:r>
                        <a:rPr lang="en-US" sz="700" b="0" i="1" u="none" strike="noStrike" dirty="0">
                          <a:solidFill>
                            <a:srgbClr val="000000"/>
                          </a:solidFill>
                          <a:effectLst/>
                          <a:latin typeface="Arial"/>
                        </a:rPr>
                        <a:t>(To be used when filing under seal.)</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30397">
                <a:tc>
                  <a:txBody>
                    <a:bodyPr/>
                    <a:lstStyle/>
                    <a:p>
                      <a:pPr algn="l" fontAlgn="b"/>
                      <a:r>
                        <a:rPr lang="en-US" sz="700" b="1"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ctr"/>
                      <a:r>
                        <a:rPr lang="en-US" sz="7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160020" y="5562600"/>
            <a:ext cx="8561070" cy="1427480"/>
          </a:xfrm>
        </p:spPr>
        <p:txBody>
          <a:bodyPr>
            <a:normAutofit/>
          </a:bodyPr>
          <a:lstStyle/>
          <a:p>
            <a:pPr marL="120827" indent="0" algn="just">
              <a:buNone/>
            </a:pPr>
            <a:r>
              <a:rPr lang="en-US" sz="1300" dirty="0">
                <a:solidFill>
                  <a:srgbClr val="00B0F0"/>
                </a:solidFill>
              </a:rPr>
              <a:t>Page 6 is used to document all employees that receive a </a:t>
            </a:r>
            <a:r>
              <a:rPr lang="en-US" sz="1300" dirty="0" smtClean="0">
                <a:solidFill>
                  <a:srgbClr val="00B0F0"/>
                </a:solidFill>
              </a:rPr>
              <a:t>W-2.</a:t>
            </a:r>
          </a:p>
          <a:p>
            <a:pPr algn="just"/>
            <a:r>
              <a:rPr lang="en-US" sz="1300" dirty="0">
                <a:solidFill>
                  <a:srgbClr val="00B0F0"/>
                </a:solidFill>
              </a:rPr>
              <a:t>Employees on </a:t>
            </a:r>
            <a:r>
              <a:rPr lang="en-US" sz="1300" dirty="0" smtClean="0">
                <a:solidFill>
                  <a:srgbClr val="00B0F0"/>
                </a:solidFill>
              </a:rPr>
              <a:t>the payroll </a:t>
            </a:r>
            <a:r>
              <a:rPr lang="en-US" sz="1300" dirty="0">
                <a:solidFill>
                  <a:srgbClr val="00B0F0"/>
                </a:solidFill>
              </a:rPr>
              <a:t>but </a:t>
            </a:r>
            <a:r>
              <a:rPr lang="en-US" sz="1300" dirty="0" smtClean="0">
                <a:solidFill>
                  <a:srgbClr val="00B0F0"/>
                </a:solidFill>
              </a:rPr>
              <a:t>who did </a:t>
            </a:r>
            <a:r>
              <a:rPr lang="en-US" sz="1300" dirty="0">
                <a:solidFill>
                  <a:srgbClr val="00B0F0"/>
                </a:solidFill>
              </a:rPr>
              <a:t>not receive compensation during the </a:t>
            </a:r>
            <a:r>
              <a:rPr lang="en-US" sz="1300" dirty="0" smtClean="0">
                <a:solidFill>
                  <a:srgbClr val="00B0F0"/>
                </a:solidFill>
              </a:rPr>
              <a:t>year </a:t>
            </a:r>
            <a:r>
              <a:rPr lang="en-US" sz="1300" dirty="0">
                <a:solidFill>
                  <a:srgbClr val="00B0F0"/>
                </a:solidFill>
              </a:rPr>
              <a:t>should still be listed on this page</a:t>
            </a:r>
            <a:r>
              <a:rPr lang="en-US" sz="1300" dirty="0" smtClean="0">
                <a:solidFill>
                  <a:srgbClr val="00B0F0"/>
                </a:solidFill>
              </a:rPr>
              <a:t>.</a:t>
            </a:r>
          </a:p>
          <a:p>
            <a:pPr algn="just"/>
            <a:r>
              <a:rPr lang="en-US" sz="1300" dirty="0">
                <a:solidFill>
                  <a:srgbClr val="00B0F0"/>
                </a:solidFill>
              </a:rPr>
              <a:t>Each employee </a:t>
            </a:r>
            <a:r>
              <a:rPr lang="en-US" sz="1300" dirty="0" smtClean="0">
                <a:solidFill>
                  <a:srgbClr val="00B0F0"/>
                </a:solidFill>
              </a:rPr>
              <a:t>should be </a:t>
            </a:r>
            <a:r>
              <a:rPr lang="en-US" sz="1300" dirty="0">
                <a:solidFill>
                  <a:srgbClr val="00B0F0"/>
                </a:solidFill>
              </a:rPr>
              <a:t>listed with their name and their job title</a:t>
            </a:r>
            <a:r>
              <a:rPr lang="en-US" sz="1300" dirty="0" smtClean="0">
                <a:solidFill>
                  <a:srgbClr val="00B0F0"/>
                </a:solidFill>
              </a:rPr>
              <a:t>.</a:t>
            </a:r>
            <a:endParaRPr lang="en-US" sz="1300" dirty="0">
              <a:solidFill>
                <a:srgbClr val="00B0F0"/>
              </a:solidFill>
            </a:endParaRPr>
          </a:p>
          <a:p>
            <a:pPr algn="just"/>
            <a:r>
              <a:rPr lang="en-US" sz="1300" dirty="0">
                <a:solidFill>
                  <a:srgbClr val="00B0F0"/>
                </a:solidFill>
              </a:rPr>
              <a:t>Columns “c”, “d”, and “e” represents the portion of their salary was utilized for work performed on </a:t>
            </a:r>
            <a:r>
              <a:rPr lang="en-US" sz="1300" dirty="0" smtClean="0">
                <a:solidFill>
                  <a:srgbClr val="00B0F0"/>
                </a:solidFill>
              </a:rPr>
              <a:t>a Water </a:t>
            </a:r>
            <a:r>
              <a:rPr lang="en-US" sz="1300" dirty="0">
                <a:solidFill>
                  <a:srgbClr val="00B0F0"/>
                </a:solidFill>
              </a:rPr>
              <a:t>or </a:t>
            </a:r>
            <a:r>
              <a:rPr lang="en-US" sz="1300" dirty="0" smtClean="0">
                <a:solidFill>
                  <a:srgbClr val="00B0F0"/>
                </a:solidFill>
              </a:rPr>
              <a:t>Sewer </a:t>
            </a:r>
            <a:r>
              <a:rPr lang="en-US" sz="1300" dirty="0">
                <a:solidFill>
                  <a:srgbClr val="00B0F0"/>
                </a:solidFill>
              </a:rPr>
              <a:t>utility, or if it was for a capital project.  </a:t>
            </a:r>
          </a:p>
        </p:txBody>
      </p:sp>
      <p:sp>
        <p:nvSpPr>
          <p:cNvPr id="3" name="Slide Number Placeholder 2"/>
          <p:cNvSpPr>
            <a:spLocks noGrp="1"/>
          </p:cNvSpPr>
          <p:nvPr>
            <p:ph type="sldNum" sz="quarter" idx="12"/>
          </p:nvPr>
        </p:nvSpPr>
        <p:spPr/>
        <p:txBody>
          <a:bodyPr/>
          <a:lstStyle/>
          <a:p>
            <a:fld id="{6AF98FAD-0B99-4BAC-85F4-9AE5EAD4915D}" type="slidenum">
              <a:rPr lang="en-US" smtClean="0"/>
              <a:t>11</a:t>
            </a:fld>
            <a:endParaRPr lang="en-US" dirty="0"/>
          </a:p>
        </p:txBody>
      </p:sp>
    </p:spTree>
    <p:extLst>
      <p:ext uri="{BB962C8B-B14F-4D97-AF65-F5344CB8AC3E}">
        <p14:creationId xmlns:p14="http://schemas.microsoft.com/office/powerpoint/2010/main" val="831449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685800"/>
          </a:xfrm>
        </p:spPr>
        <p:txBody>
          <a:bodyPr/>
          <a:lstStyle/>
          <a:p>
            <a:pPr marL="182880"/>
            <a:r>
              <a:rPr lang="en-US" sz="2100" dirty="0"/>
              <a:t>Page 7 -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775141491"/>
              </p:ext>
            </p:extLst>
          </p:nvPr>
        </p:nvGraphicFramePr>
        <p:xfrm>
          <a:off x="304800" y="762000"/>
          <a:ext cx="8068389" cy="5036271"/>
        </p:xfrm>
        <a:graphic>
          <a:graphicData uri="http://schemas.openxmlformats.org/drawingml/2006/table">
            <a:tbl>
              <a:tblPr/>
              <a:tblGrid>
                <a:gridCol w="152400"/>
                <a:gridCol w="2834043"/>
                <a:gridCol w="1115688"/>
                <a:gridCol w="1163674"/>
                <a:gridCol w="1142681"/>
                <a:gridCol w="1103690"/>
                <a:gridCol w="145323"/>
                <a:gridCol w="206943"/>
                <a:gridCol w="203947"/>
              </a:tblGrid>
              <a:tr h="241858">
                <a:tc>
                  <a:txBody>
                    <a:bodyPr/>
                    <a:lstStyle/>
                    <a:p>
                      <a:pPr algn="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gridSpan="5">
                  <a:txBody>
                    <a:bodyPr/>
                    <a:lstStyle/>
                    <a:p>
                      <a:pPr algn="ctr" fontAlgn="b"/>
                      <a:r>
                        <a:rPr lang="en-US" sz="700" b="1" i="0" u="sng" strike="noStrike" dirty="0">
                          <a:solidFill>
                            <a:srgbClr val="000000"/>
                          </a:solidFill>
                          <a:effectLst/>
                          <a:latin typeface="Arial"/>
                        </a:rPr>
                        <a:t>PAYMENTS FOR SERVICES RENDERED BY OTHER THAN EMPLOYEES</a:t>
                      </a:r>
                      <a:br>
                        <a:rPr lang="en-US" sz="700" b="1" i="0" u="sng" strike="noStrike" dirty="0">
                          <a:solidFill>
                            <a:srgbClr val="000000"/>
                          </a:solidFill>
                          <a:effectLst/>
                          <a:latin typeface="Arial"/>
                        </a:rPr>
                      </a:br>
                      <a:r>
                        <a:rPr lang="en-US" sz="700" b="1" i="0" u="sng" strike="noStrike" dirty="0">
                          <a:solidFill>
                            <a:srgbClr val="000000"/>
                          </a:solidFill>
                          <a:effectLst/>
                          <a:latin typeface="Arial"/>
                        </a:rPr>
                        <a:t>(W-2 Employees should be listed on Page 6)</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700" b="1" i="0" u="none" strike="noStrike" dirty="0">
                          <a:solidFill>
                            <a:srgbClr val="000000"/>
                          </a:solidFill>
                          <a:effectLst/>
                          <a:latin typeface="Arial"/>
                        </a:rPr>
                        <a:t>2</a:t>
                      </a:r>
                    </a:p>
                  </a:txBody>
                  <a:tcPr marL="0" marR="0" marT="0" marB="0" vert="vert"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700" b="1" i="0" u="none" strike="noStrike" dirty="0">
                          <a:solidFill>
                            <a:srgbClr val="000000"/>
                          </a:solidFill>
                          <a:effectLst/>
                          <a:latin typeface="Arial"/>
                        </a:rPr>
                        <a:t>1</a:t>
                      </a:r>
                    </a:p>
                  </a:txBody>
                  <a:tcPr marL="0" marR="0" marT="0" marB="0" vert="vert"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20929">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endParaRPr lang="en-US" sz="700" b="1"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rowSpan="4">
                  <a:txBody>
                    <a:bodyPr/>
                    <a:lstStyle/>
                    <a:p>
                      <a:pPr algn="ctr" fontAlgn="t"/>
                      <a:r>
                        <a:rPr lang="en-US" sz="700" b="0" i="0" u="none" strike="noStrike" dirty="0">
                          <a:solidFill>
                            <a:srgbClr val="000000"/>
                          </a:solidFill>
                          <a:effectLst/>
                          <a:latin typeface="Arial"/>
                        </a:rPr>
                        <a:t>  Company Name:</a:t>
                      </a:r>
                    </a:p>
                  </a:txBody>
                  <a:tcPr marL="0" marR="0" marT="0" marB="0" vert="vert" anchor="b">
                    <a:lnL>
                      <a:noFill/>
                    </a:lnL>
                    <a:lnR>
                      <a:noFill/>
                    </a:lnR>
                    <a:lnT>
                      <a:noFill/>
                    </a:lnT>
                    <a:lnB>
                      <a:noFill/>
                    </a:lnB>
                  </a:tcPr>
                </a:tc>
                <a:tc rowSpan="23">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725574">
                <a:tc>
                  <a:txBody>
                    <a:bodyPr/>
                    <a:lstStyle/>
                    <a:p>
                      <a:pPr algn="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700" b="1" i="0" u="none" strike="noStrike" dirty="0">
                          <a:solidFill>
                            <a:srgbClr val="000000"/>
                          </a:solidFill>
                          <a:effectLst/>
                          <a:latin typeface="Arial"/>
                        </a:rPr>
                        <a:t>INSTRUCTIONS:  </a:t>
                      </a:r>
                      <a:r>
                        <a:rPr lang="en-US" sz="700" b="0" i="0" u="none" strike="noStrike" dirty="0">
                          <a:solidFill>
                            <a:srgbClr val="000000"/>
                          </a:solidFill>
                          <a:effectLst/>
                          <a:latin typeface="Arial"/>
                        </a:rPr>
                        <a:t>Report below all information concerning rate, management, construction, engineering, research, financial, valuation, legal, accounting, purchasing, advertising, labor relations, public relations, contract operators and contract labor, or other similar professional services or outside services other than employees rendered the respondent under written or verbal arrangements, for which total payments during the year to any corporation, partnership, individual or organization of any kind whatsoever.  Attach additional worksheet pages if necessary.</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vMerge="1">
                  <a:txBody>
                    <a:bodyPr/>
                    <a:lstStyle/>
                    <a:p>
                      <a:endParaRPr lang="en-US"/>
                    </a:p>
                  </a:txBody>
                  <a:tcPr/>
                </a:tc>
                <a:tc vMerge="1">
                  <a:txBody>
                    <a:bodyPr/>
                    <a:lstStyle/>
                    <a:p>
                      <a:endParaRPr lang="en-US"/>
                    </a:p>
                  </a:txBody>
                  <a:tcPr/>
                </a:tc>
              </a:tr>
              <a:tr h="120929">
                <a:tc>
                  <a:txBody>
                    <a:bodyPr/>
                    <a:lstStyle/>
                    <a:p>
                      <a:pPr algn="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vMerge="1">
                  <a:txBody>
                    <a:bodyPr/>
                    <a:lstStyle/>
                    <a:p>
                      <a:endParaRPr lang="en-US"/>
                    </a:p>
                  </a:txBody>
                  <a:tcPr/>
                </a:tc>
                <a:tc vMerge="1">
                  <a:txBody>
                    <a:bodyPr/>
                    <a:lstStyle/>
                    <a:p>
                      <a:endParaRPr lang="en-US"/>
                    </a:p>
                  </a:txBody>
                  <a:tcPr/>
                </a:tc>
              </a:tr>
              <a:tr h="120929">
                <a:tc>
                  <a:txBody>
                    <a:bodyPr/>
                    <a:lstStyle/>
                    <a:p>
                      <a:pPr algn="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3">
                  <a:txBody>
                    <a:bodyPr/>
                    <a:lstStyle/>
                    <a:p>
                      <a:pPr algn="ctr" fontAlgn="ctr"/>
                      <a:r>
                        <a:rPr lang="en-US" sz="700" b="0" i="0" u="none" strike="noStrike" dirty="0">
                          <a:solidFill>
                            <a:srgbClr val="000000"/>
                          </a:solidFill>
                          <a:effectLst/>
                          <a:latin typeface="Arial"/>
                        </a:rPr>
                        <a:t>Name of Recipient and Description of Service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gridSpan="4">
                  <a:txBody>
                    <a:bodyPr/>
                    <a:lstStyle/>
                    <a:p>
                      <a:pPr algn="ctr" fontAlgn="ctr"/>
                      <a:r>
                        <a:rPr lang="en-US" sz="700" b="0" i="0" u="none" strike="noStrike" dirty="0">
                          <a:solidFill>
                            <a:srgbClr val="000000"/>
                          </a:solidFill>
                          <a:effectLst/>
                          <a:latin typeface="Arial"/>
                        </a:rPr>
                        <a:t>Amount of Payments: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r>
              <a:tr h="120929">
                <a:tc>
                  <a:txBody>
                    <a:bodyPr/>
                    <a:lstStyle/>
                    <a:p>
                      <a:pPr algn="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Water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Sewer</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1">
                  <a:txBody>
                    <a:bodyPr/>
                    <a:lstStyle/>
                    <a:p>
                      <a:pPr algn="l" fontAlgn="t"/>
                      <a:r>
                        <a:rPr lang="en-US" sz="700" b="0" i="0" u="none" strike="noStrike" dirty="0">
                          <a:solidFill>
                            <a:srgbClr val="00B0F0"/>
                          </a:solidFill>
                          <a:effectLst/>
                          <a:latin typeface="Arial"/>
                        </a:rPr>
                        <a:t>ABC Water and Sewer Company, Inc.</a:t>
                      </a:r>
                    </a:p>
                  </a:txBody>
                  <a:tcPr marL="0" marR="0" marT="0" marB="0" vert="vert"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r>
              <a:tr h="241858">
                <a:tc>
                  <a:txBody>
                    <a:bodyPr/>
                    <a:lstStyle/>
                    <a:p>
                      <a:pPr algn="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ctr" fontAlgn="ctr"/>
                      <a:r>
                        <a:rPr lang="en-US" sz="700" b="0" i="0" u="none" strike="noStrike" dirty="0">
                          <a:solidFill>
                            <a:srgbClr val="000000"/>
                          </a:solidFill>
                          <a:effectLst/>
                          <a:latin typeface="Arial"/>
                        </a:rPr>
                        <a:t>Expensed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a:rPr>
                        <a:t>Capitalized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a:rPr>
                        <a:t>Expensed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a:rPr>
                        <a:t>Capitalized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241858">
                <a:tc>
                  <a:txBody>
                    <a:bodyPr/>
                    <a:lstStyle/>
                    <a:p>
                      <a:pPr algn="ctr" fontAlgn="b"/>
                      <a:r>
                        <a:rPr lang="en-US" sz="7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Bob CPA - Accounting Services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800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800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241858">
                <a:tc>
                  <a:txBody>
                    <a:bodyPr/>
                    <a:lstStyle/>
                    <a:p>
                      <a:pPr algn="ctr" fontAlgn="b"/>
                      <a:r>
                        <a:rPr lang="en-US" sz="7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Sludge Kings - Sludge Hauling</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6,176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241858">
                <a:tc>
                  <a:txBody>
                    <a:bodyPr/>
                    <a:lstStyle/>
                    <a:p>
                      <a:pPr algn="ctr" fontAlgn="b"/>
                      <a:r>
                        <a:rPr lang="en-US" sz="7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Henry Handyman - Pump Replacement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1,200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a:txBody>
                    <a:bodyPr/>
                    <a:lstStyle/>
                    <a:p>
                      <a:pPr algn="ctr" fontAlgn="b"/>
                      <a:r>
                        <a:rPr lang="en-US" sz="700" b="1" i="0" u="none" strike="noStrike" dirty="0">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241858">
                <a:tc>
                  <a:txBody>
                    <a:bodyPr/>
                    <a:lstStyle/>
                    <a:p>
                      <a:pPr algn="ctr" fontAlgn="b"/>
                      <a:r>
                        <a:rPr lang="en-US" sz="700" b="1" i="0" u="none" strike="noStrike" dirty="0" smtClean="0">
                          <a:solidFill>
                            <a:srgbClr val="000000"/>
                          </a:solidFill>
                          <a:effectLst/>
                          <a:latin typeface="Arial"/>
                        </a:rPr>
                        <a:t>19</a:t>
                      </a:r>
                    </a:p>
                    <a:p>
                      <a:pPr algn="ctr" fontAlgn="b"/>
                      <a:endParaRPr lang="en-US" sz="700" b="1" i="0" u="none" strike="noStrike" dirty="0" smtClean="0">
                        <a:solidFill>
                          <a:srgbClr val="000000"/>
                        </a:solidFill>
                        <a:effectLst/>
                        <a:latin typeface="Arial"/>
                      </a:endParaRPr>
                    </a:p>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effectLst/>
                          <a:latin typeface="Arial"/>
                        </a:rPr>
                        <a:t>Total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800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1,200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6,976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241858">
                <a:tc rowSpan="3">
                  <a:txBody>
                    <a:bodyPr/>
                    <a:lstStyle/>
                    <a:p>
                      <a:pPr algn="l" fontAlgn="t"/>
                      <a:r>
                        <a:rPr lang="en-US" sz="700" b="1" i="0" u="none" strike="noStrike" dirty="0">
                          <a:solidFill>
                            <a:srgbClr val="000000"/>
                          </a:solidFill>
                          <a:effectLst/>
                          <a:latin typeface="Arial"/>
                        </a:rPr>
                        <a:t>Page 7</a:t>
                      </a:r>
                    </a:p>
                  </a:txBody>
                  <a:tcPr marL="0" marR="0" marT="0" marB="0" vert="vert">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700" b="0" i="1" u="none" strike="noStrike" dirty="0">
                          <a:solidFill>
                            <a:srgbClr val="000000"/>
                          </a:solidFill>
                          <a:effectLst/>
                          <a:latin typeface="Arial"/>
                        </a:rPr>
                        <a:t>(Total to Pg. W-1)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700" b="0" i="0" u="none" strike="noStrike" dirty="0">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700" b="0" i="1" u="none" strike="noStrike" dirty="0">
                          <a:solidFill>
                            <a:srgbClr val="000000"/>
                          </a:solidFill>
                          <a:effectLst/>
                          <a:latin typeface="Arial"/>
                        </a:rPr>
                        <a:t>(Total to Pg. S-1)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700" b="0" i="0" u="none" strike="noStrike" dirty="0">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rowSpan="2">
                  <a:txBody>
                    <a:bodyPr/>
                    <a:lstStyle/>
                    <a:p>
                      <a:pPr algn="ctr" fontAlgn="t"/>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vert="vert"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20929">
                <a:tc vMerge="1">
                  <a:txBody>
                    <a:bodyPr/>
                    <a:lstStyle/>
                    <a:p>
                      <a:endParaRPr lang="en-US"/>
                    </a:p>
                  </a:txBody>
                  <a:tcPr/>
                </a:tc>
                <a:tc gridSpan="5">
                  <a:txBody>
                    <a:bodyPr/>
                    <a:lstStyle/>
                    <a:p>
                      <a:pPr algn="l" fontAlgn="b"/>
                      <a:r>
                        <a:rPr lang="en-US" sz="700" b="0" i="0" u="none" strike="noStrike" dirty="0">
                          <a:solidFill>
                            <a:srgbClr val="000000"/>
                          </a:solidFill>
                          <a:effectLst/>
                          <a:latin typeface="Calibri"/>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0929">
                <a:tc vMerge="1">
                  <a:txBody>
                    <a:bodyPr/>
                    <a:lstStyle/>
                    <a:p>
                      <a:endParaRPr lang="en-US"/>
                    </a:p>
                  </a:txBody>
                  <a:tcPr/>
                </a:tc>
                <a:tc>
                  <a:txBody>
                    <a:bodyPr/>
                    <a:lstStyle/>
                    <a:p>
                      <a:pPr algn="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ctr"/>
                      <a:endParaRPr lang="en-US" sz="700" b="0" i="0" u="none" strike="noStrike" dirty="0">
                        <a:solidFill>
                          <a:srgbClr val="000000"/>
                        </a:solidFill>
                        <a:effectLst/>
                        <a:latin typeface="Arial"/>
                      </a:endParaRPr>
                    </a:p>
                  </a:txBody>
                  <a:tcPr marL="0" marR="0" marT="0" marB="0" vert="vert" anchor="ctr">
                    <a:lnL>
                      <a:noFill/>
                    </a:lnL>
                    <a:lnR>
                      <a:noFill/>
                    </a:lnR>
                    <a:lnT>
                      <a:noFill/>
                    </a:lnT>
                    <a:lnB>
                      <a:noFill/>
                    </a:lnB>
                  </a:tcPr>
                </a:tc>
                <a:tc>
                  <a:txBody>
                    <a:bodyPr/>
                    <a:lstStyle/>
                    <a:p>
                      <a:pPr algn="ctr" fontAlgn="t"/>
                      <a:endParaRPr lang="en-US" sz="700" b="0" i="0" u="none" strike="noStrike" dirty="0">
                        <a:solidFill>
                          <a:srgbClr val="000000"/>
                        </a:solidFill>
                        <a:effectLst/>
                        <a:latin typeface="Arial"/>
                      </a:endParaRPr>
                    </a:p>
                  </a:txBody>
                  <a:tcPr marL="0" marR="0" marT="0" marB="0" vert="vert">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41858">
                <a:tc>
                  <a:txBody>
                    <a:bodyPr/>
                    <a:lstStyle/>
                    <a:p>
                      <a:pPr algn="l" fontAlgn="b"/>
                      <a:r>
                        <a:rPr lang="en-US" sz="700" b="1"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ctr"/>
                      <a:r>
                        <a:rPr lang="en-US" sz="7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ctr" fontAlgn="b"/>
                      <a:r>
                        <a:rPr lang="en-US" sz="700" b="0" i="1" u="none" strike="noStrike" dirty="0">
                          <a:solidFill>
                            <a:srgbClr val="000000"/>
                          </a:solidFill>
                          <a:effectLst/>
                          <a:latin typeface="Arial"/>
                        </a:rPr>
                        <a:t>(To be used when filing under seal.)</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240030" y="5791200"/>
            <a:ext cx="8481060" cy="1066800"/>
          </a:xfrm>
        </p:spPr>
        <p:txBody>
          <a:bodyPr>
            <a:normAutofit/>
          </a:bodyPr>
          <a:lstStyle/>
          <a:p>
            <a:pPr marL="120827" indent="0" algn="just">
              <a:buNone/>
            </a:pPr>
            <a:r>
              <a:rPr lang="en-US" sz="1300" dirty="0">
                <a:solidFill>
                  <a:srgbClr val="00B0F0"/>
                </a:solidFill>
              </a:rPr>
              <a:t>Page 7 is used to document all contract employees or outside contractors hired during the year.</a:t>
            </a:r>
          </a:p>
          <a:p>
            <a:pPr algn="just"/>
            <a:r>
              <a:rPr lang="en-US" sz="1300" dirty="0">
                <a:solidFill>
                  <a:srgbClr val="00B0F0"/>
                </a:solidFill>
              </a:rPr>
              <a:t>Water and Sewer is separated into two categories - “Expensed” or “Capitalized”.  Depending on the </a:t>
            </a:r>
            <a:r>
              <a:rPr lang="en-US" sz="1300" dirty="0" smtClean="0">
                <a:solidFill>
                  <a:srgbClr val="00B0F0"/>
                </a:solidFill>
              </a:rPr>
              <a:t>type of service provided </a:t>
            </a:r>
            <a:r>
              <a:rPr lang="en-US" sz="1300" dirty="0">
                <a:solidFill>
                  <a:srgbClr val="00B0F0"/>
                </a:solidFill>
              </a:rPr>
              <a:t>determines which column the dollar amount should go into.</a:t>
            </a:r>
          </a:p>
          <a:p>
            <a:pPr algn="just"/>
            <a:r>
              <a:rPr lang="en-US" sz="1300" dirty="0">
                <a:solidFill>
                  <a:srgbClr val="00B0F0"/>
                </a:solidFill>
              </a:rPr>
              <a:t>The totals on line 19 will </a:t>
            </a:r>
            <a:r>
              <a:rPr lang="en-US" sz="1300" dirty="0" smtClean="0">
                <a:solidFill>
                  <a:srgbClr val="00B0F0"/>
                </a:solidFill>
              </a:rPr>
              <a:t>auto-populate </a:t>
            </a:r>
            <a:r>
              <a:rPr lang="en-US" sz="1300" dirty="0">
                <a:solidFill>
                  <a:srgbClr val="00B0F0"/>
                </a:solidFill>
              </a:rPr>
              <a:t>onto the noted pages below the total.</a:t>
            </a:r>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12</a:t>
            </a:fld>
            <a:endParaRPr lang="en-US" dirty="0"/>
          </a:p>
        </p:txBody>
      </p:sp>
    </p:spTree>
    <p:extLst>
      <p:ext uri="{BB962C8B-B14F-4D97-AF65-F5344CB8AC3E}">
        <p14:creationId xmlns:p14="http://schemas.microsoft.com/office/powerpoint/2010/main" val="106077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609600"/>
          </a:xfrm>
        </p:spPr>
        <p:txBody>
          <a:bodyPr/>
          <a:lstStyle/>
          <a:p>
            <a:pPr marL="182880"/>
            <a:r>
              <a:rPr lang="en-US" sz="2100" dirty="0"/>
              <a:t>Page 8 -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 </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348975778"/>
              </p:ext>
            </p:extLst>
          </p:nvPr>
        </p:nvGraphicFramePr>
        <p:xfrm>
          <a:off x="304801" y="685800"/>
          <a:ext cx="5008226" cy="6248391"/>
        </p:xfrm>
        <a:graphic>
          <a:graphicData uri="http://schemas.openxmlformats.org/drawingml/2006/table">
            <a:tbl>
              <a:tblPr/>
              <a:tblGrid>
                <a:gridCol w="103221"/>
                <a:gridCol w="591916"/>
                <a:gridCol w="1429053"/>
                <a:gridCol w="1238512"/>
                <a:gridCol w="633350"/>
                <a:gridCol w="633350"/>
                <a:gridCol w="378824"/>
              </a:tblGrid>
              <a:tr h="118769">
                <a:tc>
                  <a:txBody>
                    <a:bodyPr/>
                    <a:lstStyle/>
                    <a:p>
                      <a:pPr algn="ctr" fontAlgn="b"/>
                      <a:r>
                        <a:rPr lang="en-US" sz="6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6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r"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600" b="0" i="0" u="none" strike="noStrike" dirty="0" smtClean="0">
                          <a:solidFill>
                            <a:srgbClr val="00B0F0"/>
                          </a:solidFill>
                          <a:effectLst/>
                          <a:latin typeface="Arial"/>
                        </a:rPr>
                        <a:t>2017</a:t>
                      </a:r>
                      <a:endParaRPr lang="en-US" sz="600" b="0" i="0" u="none" strike="noStrike" dirty="0">
                        <a:solidFill>
                          <a:srgbClr val="00B0F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38167">
                <a:tc>
                  <a:txBody>
                    <a:bodyPr/>
                    <a:lstStyle/>
                    <a:p>
                      <a:pPr algn="ctr" fontAlgn="b"/>
                      <a:r>
                        <a:rPr lang="en-US" sz="6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600" b="0" i="0" u="none" strike="noStrike" dirty="0">
                          <a:solidFill>
                            <a:srgbClr val="000000"/>
                          </a:solidFill>
                          <a:effectLst/>
                          <a:latin typeface="Arial"/>
                        </a:rPr>
                        <a:t>Company Name:</a:t>
                      </a:r>
                    </a:p>
                  </a:txBody>
                  <a:tcPr marL="0" marR="0" marT="0" marB="0" anchor="b">
                    <a:lnL>
                      <a:noFill/>
                    </a:lnL>
                    <a:lnR>
                      <a:noFill/>
                    </a:lnR>
                    <a:lnT>
                      <a:noFill/>
                    </a:lnT>
                    <a:lnB>
                      <a:noFill/>
                    </a:lnB>
                  </a:tcPr>
                </a:tc>
                <a:tc gridSpan="4">
                  <a:txBody>
                    <a:bodyPr/>
                    <a:lstStyle/>
                    <a:p>
                      <a:pPr algn="l" fontAlgn="b"/>
                      <a:r>
                        <a:rPr lang="en-US" sz="600" b="0" i="0" u="none" strike="noStrike" dirty="0">
                          <a:solidFill>
                            <a:srgbClr val="00B0F0"/>
                          </a:solidFill>
                          <a:effectLst/>
                          <a:latin typeface="Arial"/>
                        </a:rPr>
                        <a:t>ABC Water and Sewer Company, Inc.</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600" b="1" i="0" u="sng" strike="noStrike" dirty="0">
                          <a:solidFill>
                            <a:srgbClr val="000000"/>
                          </a:solidFill>
                          <a:effectLst/>
                          <a:latin typeface="Arial"/>
                        </a:rPr>
                        <a:t>CONTRIBUTIONS IN AID OF CONSTRUCTION</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509010">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600" b="1" i="0" u="none" strike="noStrike" dirty="0">
                          <a:solidFill>
                            <a:srgbClr val="000000"/>
                          </a:solidFill>
                          <a:effectLst/>
                          <a:latin typeface="Arial"/>
                        </a:rPr>
                        <a:t>INSTRUCTIONS:</a:t>
                      </a:r>
                      <a:r>
                        <a:rPr lang="en-US" sz="600" b="0" i="0" u="none" strike="noStrike" dirty="0">
                          <a:solidFill>
                            <a:srgbClr val="000000"/>
                          </a:solidFill>
                          <a:effectLst/>
                          <a:latin typeface="Arial"/>
                        </a:rPr>
                        <a:t>  This account shall include donations or contributions in cash, services, or property for construction purposes.  </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The records supporting the entries to this account shall be so kept that the utility can furnish information as to the purpose of each donation, the conditions, if any, upon which it was made, the amount of each donation, and the amount applicable to each utility department.  The credits (deductions) to this account shall not be transferred to any other account without the approval of the Commission.</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600" b="0" i="0" u="none" strike="noStrike" dirty="0">
                          <a:solidFill>
                            <a:srgbClr val="000000"/>
                          </a:solidFill>
                          <a:effectLst/>
                          <a:latin typeface="Calibri"/>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03603">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6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Arial"/>
                        </a:rPr>
                        <a:t>Water</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600" b="0" i="0" u="none" strike="noStrike" dirty="0">
                          <a:solidFill>
                            <a:srgbClr val="000000"/>
                          </a:solidFill>
                          <a:effectLst/>
                          <a:latin typeface="Arial"/>
                        </a:rPr>
                        <a:t>Sewer</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(c)</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Arial"/>
                        </a:rPr>
                        <a:t>Balance at Beginning of Year </a:t>
                      </a:r>
                      <a:r>
                        <a:rPr lang="en-US" sz="600" b="0" i="1" u="none" strike="noStrike" dirty="0">
                          <a:solidFill>
                            <a:srgbClr val="000000"/>
                          </a:solidFill>
                          <a:effectLst/>
                          <a:latin typeface="Arial"/>
                        </a:rPr>
                        <a:t>(From last years report, Pg. 8</a:t>
                      </a:r>
                      <a:r>
                        <a:rPr lang="en-US" sz="600" b="0" i="1" u="none" strike="noStrike" dirty="0" smtClean="0">
                          <a:solidFill>
                            <a:srgbClr val="000000"/>
                          </a:solidFill>
                          <a:effectLst/>
                          <a:latin typeface="Arial"/>
                        </a:rPr>
                        <a:t>)</a:t>
                      </a:r>
                      <a:endParaRPr lang="en-US" sz="600" b="0" i="0" u="none" strike="noStrike" dirty="0">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B0F0"/>
                          </a:solidFill>
                          <a:effectLst/>
                          <a:latin typeface="Arial"/>
                        </a:rPr>
                        <a:t> $     125,000.00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dirty="0">
                          <a:solidFill>
                            <a:srgbClr val="00B0F0"/>
                          </a:solidFill>
                          <a:effectLst/>
                          <a:latin typeface="Arial"/>
                        </a:rPr>
                        <a:t> $     368,000.00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600" b="1" i="0" u="none" strike="noStrike" dirty="0">
                          <a:solidFill>
                            <a:srgbClr val="000000"/>
                          </a:solidFill>
                          <a:effectLst/>
                          <a:latin typeface="Arial"/>
                        </a:rPr>
                        <a:t>PLUS: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EAEAEA"/>
                    </a:solidFill>
                  </a:tcPr>
                </a:tc>
                <a:tc gridSpan="2">
                  <a:txBody>
                    <a:bodyPr/>
                    <a:lstStyle/>
                    <a:p>
                      <a:pPr algn="l" fontAlgn="ctr"/>
                      <a:r>
                        <a:rPr lang="en-US" sz="600" b="0" i="0" u="none" strike="noStrike" dirty="0">
                          <a:solidFill>
                            <a:srgbClr val="000000"/>
                          </a:solidFill>
                          <a:effectLst/>
                          <a:latin typeface="Arial"/>
                        </a:rPr>
                        <a:t>Additions During the Year</a:t>
                      </a:r>
                      <a:r>
                        <a:rPr lang="en-US" sz="600" b="0" i="1" u="none" strike="noStrike" dirty="0">
                          <a:solidFill>
                            <a:srgbClr val="000000"/>
                          </a:solidFill>
                          <a:effectLst/>
                          <a:latin typeface="Arial"/>
                        </a:rPr>
                        <a:t> (Please provide a detailed explanation.)</a:t>
                      </a:r>
                      <a:endParaRPr lang="en-US" sz="600" b="0" i="0" u="none" strike="noStrike" dirty="0">
                        <a:solidFill>
                          <a:srgbClr val="000000"/>
                        </a:solidFill>
                        <a:effectLst/>
                        <a:latin typeface="Arial"/>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6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Calibri"/>
                        </a:rPr>
                        <a:t>New Water and Sewer Services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B0F0"/>
                          </a:solidFill>
                          <a:effectLst/>
                          <a:latin typeface="Arial"/>
                        </a:rPr>
                        <a:t> $         4,700.00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B0F0"/>
                          </a:solidFill>
                          <a:effectLst/>
                          <a:latin typeface="Arial"/>
                        </a:rPr>
                        <a:t> $         5,200.00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6</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Calibri"/>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7</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Calibri"/>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8</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Calibri"/>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6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600" b="1" i="0" u="none" strike="noStrike" dirty="0">
                          <a:solidFill>
                            <a:srgbClr val="000000"/>
                          </a:solidFill>
                          <a:effectLst/>
                          <a:latin typeface="Arial"/>
                        </a:rPr>
                        <a:t>Total Additions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4,700.00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66"/>
                    </a:solidFill>
                  </a:tcPr>
                </a:tc>
                <a:tc>
                  <a:txBody>
                    <a:bodyPr/>
                    <a:lstStyle/>
                    <a:p>
                      <a:pPr algn="r" fontAlgn="b"/>
                      <a:r>
                        <a:rPr lang="en-US" sz="600" b="0" i="0" u="none" strike="noStrike" dirty="0">
                          <a:solidFill>
                            <a:srgbClr val="000000"/>
                          </a:solidFill>
                          <a:effectLst/>
                          <a:latin typeface="Arial"/>
                        </a:rPr>
                        <a:t> $         5,200.00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66"/>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10</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1" i="0" u="none" strike="noStrike" dirty="0">
                          <a:solidFill>
                            <a:srgbClr val="000000"/>
                          </a:solidFill>
                          <a:effectLst/>
                          <a:latin typeface="Arial"/>
                        </a:rPr>
                        <a:t>LESS: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EAEAEA"/>
                    </a:solidFill>
                  </a:tcPr>
                </a:tc>
                <a:tc gridSpan="2">
                  <a:txBody>
                    <a:bodyPr/>
                    <a:lstStyle/>
                    <a:p>
                      <a:pPr algn="l" fontAlgn="b"/>
                      <a:r>
                        <a:rPr lang="en-US" sz="600" b="0" i="0" u="none" strike="noStrike" dirty="0">
                          <a:solidFill>
                            <a:srgbClr val="000000"/>
                          </a:solidFill>
                          <a:effectLst/>
                          <a:latin typeface="Arial"/>
                        </a:rPr>
                        <a:t> Deductions During the Year </a:t>
                      </a:r>
                      <a:r>
                        <a:rPr lang="en-US" sz="600" b="0" i="1" u="none" strike="noStrike" dirty="0">
                          <a:solidFill>
                            <a:srgbClr val="000000"/>
                          </a:solidFill>
                          <a:effectLst/>
                          <a:latin typeface="Arial"/>
                        </a:rPr>
                        <a:t>(Please provide a detailed explanation.)</a:t>
                      </a:r>
                      <a:endParaRPr lang="en-US" sz="6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11</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12</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8167">
                <a:tc>
                  <a:txBody>
                    <a:bodyPr/>
                    <a:lstStyle/>
                    <a:p>
                      <a:pPr algn="ctr" fontAlgn="b"/>
                      <a:r>
                        <a:rPr lang="en-US" sz="600" b="1" i="0" u="none" strike="noStrike" dirty="0">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Retire and cap off service connection, but no connection fee money returned  = no entry here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14</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sz="600" b="0" i="0" u="none" strike="noStrike" dirty="0">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6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r>
                        <a:rPr lang="en-US" sz="600" b="1" i="0" u="none" strike="noStrike" dirty="0">
                          <a:solidFill>
                            <a:srgbClr val="000000"/>
                          </a:solidFill>
                          <a:effectLst/>
                          <a:latin typeface="Arial"/>
                        </a:rPr>
                        <a:t>15</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600" b="1" i="0" u="none" strike="noStrike" dirty="0">
                          <a:solidFill>
                            <a:srgbClr val="000000"/>
                          </a:solidFill>
                          <a:effectLst/>
                          <a:latin typeface="Arial"/>
                        </a:rPr>
                        <a:t>Total Deductions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r" fontAlgn="b"/>
                      <a:r>
                        <a:rPr lang="en-US" sz="6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Balance at End of Year                                                                                       </a:t>
                      </a:r>
                      <a:r>
                        <a:rPr lang="en-US" sz="600" b="1" i="0" u="none" strike="noStrike" dirty="0">
                          <a:solidFill>
                            <a:srgbClr val="000000"/>
                          </a:solidFill>
                          <a:effectLst/>
                          <a:latin typeface="Arial"/>
                        </a:rPr>
                        <a:t>            </a:t>
                      </a:r>
                      <a:endParaRPr lang="en-US" sz="6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129,700.00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b"/>
                      <a:r>
                        <a:rPr lang="en-US" sz="600" b="0" i="0" u="none" strike="noStrike" dirty="0">
                          <a:solidFill>
                            <a:srgbClr val="000000"/>
                          </a:solidFill>
                          <a:effectLst/>
                          <a:latin typeface="Arial"/>
                        </a:rPr>
                        <a:t> $     373,200.00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lang="en-US" sz="600" b="0" i="1" u="none" strike="noStrike" dirty="0">
                          <a:solidFill>
                            <a:srgbClr val="000000"/>
                          </a:solidFill>
                          <a:effectLst/>
                          <a:latin typeface="Arial"/>
                        </a:rPr>
                        <a:t>(Total to Pg. 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600" b="0" i="1" u="none" strike="noStrike" dirty="0">
                          <a:solidFill>
                            <a:srgbClr val="000000"/>
                          </a:solidFill>
                          <a:effectLst/>
                          <a:latin typeface="Arial"/>
                        </a:rPr>
                        <a:t>(Total to Pg. 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l" fontAlgn="b"/>
                      <a:r>
                        <a:rPr lang="en-US" sz="600" b="0" i="0" u="none" strike="noStrike" dirty="0">
                          <a:solidFill>
                            <a:srgbClr val="000000"/>
                          </a:solidFill>
                          <a:effectLst/>
                          <a:latin typeface="Calibri"/>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600" b="1" i="0" u="sng" strike="noStrike" dirty="0">
                          <a:solidFill>
                            <a:srgbClr val="000000"/>
                          </a:solidFill>
                          <a:effectLst/>
                          <a:latin typeface="Arial"/>
                        </a:rPr>
                        <a:t>AMORTIZATION OF CONTRIBUTIONS IN AID OF CONSTRUCTION</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600" b="0" i="1" u="none" strike="noStrike" dirty="0">
                          <a:solidFill>
                            <a:srgbClr val="000000"/>
                          </a:solidFill>
                          <a:effectLst/>
                          <a:latin typeface="Arial"/>
                        </a:rPr>
                        <a:t>(Please identify as Account Number 271A)</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00849">
                <a:tc gridSpan="5">
                  <a:txBody>
                    <a:bodyPr/>
                    <a:lstStyle/>
                    <a:p>
                      <a:pPr algn="ctr" fontAlgn="ctr"/>
                      <a:r>
                        <a:rPr lang="en-US" sz="600" b="1" i="0" u="none" strike="noStrike" dirty="0" smtClean="0">
                          <a:solidFill>
                            <a:srgbClr val="C00000"/>
                          </a:solidFill>
                          <a:effectLst/>
                          <a:latin typeface="Arial"/>
                        </a:rPr>
                        <a:t>17. PLEASE </a:t>
                      </a:r>
                      <a:r>
                        <a:rPr lang="en-US" sz="600" b="1" i="0" u="none" strike="noStrike" dirty="0">
                          <a:solidFill>
                            <a:srgbClr val="C00000"/>
                          </a:solidFill>
                          <a:effectLst/>
                          <a:latin typeface="Arial"/>
                        </a:rPr>
                        <a:t>CHOOSE FROM THE DROP DOWN BOX WHICH METHOD THE UTILITY UTILIZES FOR ITS RECORDS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smtClean="0">
                          <a:solidFill>
                            <a:srgbClr val="000000"/>
                          </a:solidFill>
                          <a:effectLst/>
                          <a:latin typeface="Calibri"/>
                        </a:rPr>
                        <a:t>Distribution</a:t>
                      </a:r>
                    </a:p>
                    <a:p>
                      <a:pPr algn="ctr" fontAlgn="ctr"/>
                      <a:r>
                        <a:rPr lang="en-US" sz="600" b="0" i="0" u="none" strike="noStrike" dirty="0" smtClean="0">
                          <a:solidFill>
                            <a:srgbClr val="000000"/>
                          </a:solidFill>
                          <a:effectLst/>
                          <a:latin typeface="Calibri"/>
                        </a:rPr>
                        <a:t>Method</a:t>
                      </a:r>
                      <a:endParaRPr lang="en-US" sz="6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600" b="1" i="0" u="sng" strike="noStrike" dirty="0">
                          <a:solidFill>
                            <a:srgbClr val="000000"/>
                          </a:solidFill>
                          <a:effectLst/>
                          <a:latin typeface="Arial"/>
                        </a:rPr>
                        <a:t>Distribution Method</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03603">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600" b="0" i="0" u="none" strike="noStrike" dirty="0">
                          <a:solidFill>
                            <a:srgbClr val="000000"/>
                          </a:solidFill>
                          <a:effectLst/>
                          <a:latin typeface="Calibri"/>
                        </a:rPr>
                        <a:t>(a)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Calibri"/>
                        </a:rPr>
                        <a:t>Water</a:t>
                      </a:r>
                      <a:br>
                        <a:rPr lang="en-US" sz="600" b="0" i="0" u="none" strike="noStrike" dirty="0">
                          <a:solidFill>
                            <a:srgbClr val="000000"/>
                          </a:solidFill>
                          <a:effectLst/>
                          <a:latin typeface="Calibri"/>
                        </a:rPr>
                      </a:br>
                      <a:r>
                        <a:rPr lang="en-US" sz="600" b="0" i="0" u="none" strike="noStrike" dirty="0">
                          <a:solidFill>
                            <a:srgbClr val="000000"/>
                          </a:solidFill>
                          <a:effectLst/>
                          <a:latin typeface="Calibri"/>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600" b="0" i="0" u="none" strike="noStrike" dirty="0">
                          <a:solidFill>
                            <a:srgbClr val="000000"/>
                          </a:solidFill>
                          <a:effectLst/>
                          <a:latin typeface="Calibri"/>
                        </a:rPr>
                        <a:t>Sewer</a:t>
                      </a:r>
                      <a:br>
                        <a:rPr lang="en-US" sz="600" b="0" i="0" u="none" strike="noStrike" dirty="0">
                          <a:solidFill>
                            <a:srgbClr val="000000"/>
                          </a:solidFill>
                          <a:effectLst/>
                          <a:latin typeface="Calibri"/>
                        </a:rPr>
                      </a:br>
                      <a:r>
                        <a:rPr lang="en-US" sz="600" b="0" i="0" u="none" strike="noStrike" dirty="0">
                          <a:solidFill>
                            <a:srgbClr val="000000"/>
                          </a:solidFill>
                          <a:effectLst/>
                          <a:latin typeface="Calibri"/>
                        </a:rPr>
                        <a:t>(c)</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18</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Balance of Amortization at First of Year </a:t>
                      </a:r>
                      <a:r>
                        <a:rPr lang="en-US" sz="600" b="0" i="1" u="none" strike="noStrike" dirty="0">
                          <a:solidFill>
                            <a:srgbClr val="000000"/>
                          </a:solidFill>
                          <a:effectLst/>
                          <a:latin typeface="Arial"/>
                        </a:rPr>
                        <a:t> (</a:t>
                      </a:r>
                      <a:r>
                        <a:rPr lang="en-US" sz="600" b="1" i="1" u="none" strike="noStrike" dirty="0">
                          <a:solidFill>
                            <a:srgbClr val="000000"/>
                          </a:solidFill>
                          <a:effectLst/>
                          <a:latin typeface="Arial"/>
                        </a:rPr>
                        <a:t>not</a:t>
                      </a:r>
                      <a:r>
                        <a:rPr lang="en-US" sz="600" b="0" i="1" u="none" strike="noStrike" dirty="0">
                          <a:solidFill>
                            <a:srgbClr val="000000"/>
                          </a:solidFill>
                          <a:effectLst/>
                          <a:latin typeface="Arial"/>
                        </a:rPr>
                        <a:t> Total of CIAC line 3)          </a:t>
                      </a:r>
                      <a:endParaRPr lang="en-US" sz="6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B0F0"/>
                          </a:solidFill>
                          <a:effectLst/>
                          <a:latin typeface="Arial"/>
                        </a:rPr>
                        <a:t> $       31,250.00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B0F0"/>
                          </a:solidFill>
                          <a:effectLst/>
                          <a:latin typeface="Arial"/>
                        </a:rPr>
                        <a:t> $       92,000.00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19</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1" i="0" u="none" strike="noStrike" dirty="0">
                          <a:solidFill>
                            <a:srgbClr val="000000"/>
                          </a:solidFill>
                          <a:effectLst/>
                          <a:latin typeface="Arial"/>
                        </a:rPr>
                        <a:t>Total Contributions in Aid at End of Year</a:t>
                      </a:r>
                      <a:r>
                        <a:rPr lang="en-US" sz="600" b="1" i="1" u="none" strike="noStrike" dirty="0">
                          <a:solidFill>
                            <a:srgbClr val="000000"/>
                          </a:solidFill>
                          <a:effectLst/>
                          <a:latin typeface="Arial"/>
                        </a:rPr>
                        <a:t> (see above)</a:t>
                      </a:r>
                      <a:endParaRPr lang="en-US" sz="6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129,700.00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r" fontAlgn="b"/>
                      <a:r>
                        <a:rPr lang="en-US" sz="600" b="0" i="0" u="none" strike="noStrike" dirty="0">
                          <a:solidFill>
                            <a:srgbClr val="000000"/>
                          </a:solidFill>
                          <a:effectLst/>
                          <a:latin typeface="Arial"/>
                        </a:rPr>
                        <a:t> $     373,200.00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20</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1" i="0" u="none" strike="noStrike" dirty="0">
                          <a:solidFill>
                            <a:srgbClr val="000000"/>
                          </a:solidFill>
                          <a:effectLst/>
                          <a:latin typeface="Arial"/>
                        </a:rPr>
                        <a:t>Total Plant in Service at End of Year </a:t>
                      </a:r>
                      <a:r>
                        <a:rPr lang="en-US" sz="600" b="0" i="1" u="none" strike="noStrike" dirty="0">
                          <a:solidFill>
                            <a:srgbClr val="000000"/>
                          </a:solidFill>
                          <a:effectLst/>
                          <a:latin typeface="Arial"/>
                        </a:rPr>
                        <a:t>(From Pg. W-5 or S-4)</a:t>
                      </a:r>
                      <a:endParaRPr lang="en-US" sz="6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1,069,136.00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b"/>
                      <a:r>
                        <a:rPr lang="en-US" sz="600" b="0" i="0" u="none" strike="noStrike" dirty="0">
                          <a:solidFill>
                            <a:srgbClr val="000000"/>
                          </a:solidFill>
                          <a:effectLst/>
                          <a:latin typeface="Arial"/>
                        </a:rPr>
                        <a:t> $   1,119,713.00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21</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Percentage Contributions to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12.13%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600" b="0" i="0" u="none" strike="noStrike" dirty="0">
                          <a:solidFill>
                            <a:srgbClr val="000000"/>
                          </a:solidFill>
                          <a:effectLst/>
                          <a:latin typeface="Arial"/>
                        </a:rPr>
                        <a:t>33.33%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22</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1" i="0" u="none" strike="noStrike" dirty="0">
                          <a:solidFill>
                            <a:srgbClr val="000000"/>
                          </a:solidFill>
                          <a:effectLst/>
                          <a:latin typeface="Arial"/>
                        </a:rPr>
                        <a:t>Total Depreciation Expense</a:t>
                      </a:r>
                      <a:r>
                        <a:rPr lang="en-US" sz="600" b="1" i="1" u="none" strike="noStrike" dirty="0">
                          <a:solidFill>
                            <a:srgbClr val="000000"/>
                          </a:solidFill>
                          <a:effectLst/>
                          <a:latin typeface="Arial"/>
                        </a:rPr>
                        <a:t> </a:t>
                      </a:r>
                      <a:r>
                        <a:rPr lang="en-US" sz="600" b="0" i="1" u="none" strike="noStrike" dirty="0">
                          <a:solidFill>
                            <a:srgbClr val="000000"/>
                          </a:solidFill>
                          <a:effectLst/>
                          <a:latin typeface="Arial"/>
                        </a:rPr>
                        <a:t>(From Pg. W-5 or S-4)</a:t>
                      </a:r>
                      <a:endParaRPr lang="en-US" sz="6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25,476.39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b"/>
                      <a:r>
                        <a:rPr lang="en-US" sz="600" b="0" i="0" u="none" strike="noStrike" dirty="0">
                          <a:solidFill>
                            <a:srgbClr val="000000"/>
                          </a:solidFill>
                          <a:effectLst/>
                          <a:latin typeface="Arial"/>
                        </a:rPr>
                        <a:t> $       32,604.67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23</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1" i="0" u="none" strike="noStrike" dirty="0">
                          <a:solidFill>
                            <a:srgbClr val="000000"/>
                          </a:solidFill>
                          <a:effectLst/>
                          <a:latin typeface="Arial"/>
                        </a:rPr>
                        <a:t>Total Amortization of Contributions </a:t>
                      </a:r>
                      <a:r>
                        <a:rPr lang="en-US" sz="600" b="0" i="1" u="none" strike="noStrike" dirty="0">
                          <a:solidFill>
                            <a:srgbClr val="000000"/>
                          </a:solidFill>
                          <a:effectLst/>
                          <a:latin typeface="Arial"/>
                        </a:rPr>
                        <a:t>(To Pg. W-1, S-1)</a:t>
                      </a:r>
                      <a:endParaRPr lang="en-US" sz="6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3,090.62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b"/>
                      <a:r>
                        <a:rPr lang="en-US" sz="600" b="0" i="0" u="none" strike="noStrike" dirty="0">
                          <a:solidFill>
                            <a:srgbClr val="000000"/>
                          </a:solidFill>
                          <a:effectLst/>
                          <a:latin typeface="Arial"/>
                        </a:rPr>
                        <a:t> $       10,867.13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24</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Balance at End of Year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 $       34,340.62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b"/>
                      <a:r>
                        <a:rPr lang="en-US" sz="600" b="0" i="0" u="none" strike="noStrike" dirty="0">
                          <a:solidFill>
                            <a:srgbClr val="000000"/>
                          </a:solidFill>
                          <a:effectLst/>
                          <a:latin typeface="Arial"/>
                        </a:rPr>
                        <a:t> $     102,867.13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ctr"/>
                      <a:endParaRPr lang="en-US" sz="600" b="1" i="0" u="none" strike="noStrike" dirty="0">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600" b="0"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lang="en-US" sz="600" b="0" i="1" u="none" strike="noStrike" dirty="0">
                          <a:solidFill>
                            <a:srgbClr val="000000"/>
                          </a:solidFill>
                          <a:effectLst/>
                          <a:latin typeface="Arial"/>
                        </a:rPr>
                        <a:t>(Total to Pg. 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600" b="0" i="1" u="none" strike="noStrike" dirty="0">
                          <a:solidFill>
                            <a:srgbClr val="000000"/>
                          </a:solidFill>
                          <a:effectLst/>
                          <a:latin typeface="Arial"/>
                        </a:rPr>
                        <a:t>(Total to Pg. 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ctr"/>
                      <a:r>
                        <a:rPr lang="en-US" sz="600" b="1" i="0" u="sng" strike="noStrike" dirty="0">
                          <a:solidFill>
                            <a:srgbClr val="000000"/>
                          </a:solidFill>
                          <a:effectLst/>
                          <a:latin typeface="Arial"/>
                        </a:rPr>
                        <a:t>OR</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600" b="1" i="0" u="sng" strike="noStrike" dirty="0">
                          <a:solidFill>
                            <a:srgbClr val="000000"/>
                          </a:solidFill>
                          <a:effectLst/>
                          <a:latin typeface="Arial"/>
                        </a:rPr>
                        <a:t>Attached Method</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03603">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600" b="0" i="0" u="none" strike="noStrike" dirty="0">
                          <a:solidFill>
                            <a:srgbClr val="000000"/>
                          </a:solidFill>
                          <a:effectLst/>
                          <a:latin typeface="Arial"/>
                        </a:rPr>
                        <a:t>(a)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Arial"/>
                        </a:rPr>
                        <a:t>Water</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600" b="0" i="0" u="none" strike="noStrike" dirty="0">
                          <a:solidFill>
                            <a:srgbClr val="000000"/>
                          </a:solidFill>
                          <a:effectLst/>
                          <a:latin typeface="Arial"/>
                        </a:rPr>
                        <a:t>Sewer</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(c)</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25</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Balance of Amortization at First of Year (</a:t>
                      </a:r>
                      <a:r>
                        <a:rPr lang="en-US" sz="600" b="1" i="1" u="sng" strike="noStrike" dirty="0">
                          <a:solidFill>
                            <a:srgbClr val="000000"/>
                          </a:solidFill>
                          <a:effectLst/>
                          <a:latin typeface="Arial"/>
                        </a:rPr>
                        <a:t>not</a:t>
                      </a:r>
                      <a:r>
                        <a:rPr lang="en-US" sz="600" b="0" i="1" u="none" strike="noStrike" dirty="0">
                          <a:solidFill>
                            <a:srgbClr val="000000"/>
                          </a:solidFill>
                          <a:effectLst/>
                          <a:latin typeface="Arial"/>
                        </a:rPr>
                        <a:t> Total of CIAC Line 3)</a:t>
                      </a:r>
                      <a:endParaRPr lang="en-US" sz="6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26</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1" i="0" u="none" strike="noStrike" dirty="0">
                          <a:solidFill>
                            <a:srgbClr val="000000"/>
                          </a:solidFill>
                          <a:effectLst/>
                          <a:latin typeface="Arial"/>
                        </a:rPr>
                        <a:t>Total Amortization of Contributions </a:t>
                      </a:r>
                      <a:r>
                        <a:rPr lang="en-US" sz="600" b="0" i="1" u="none" strike="noStrike" dirty="0">
                          <a:solidFill>
                            <a:srgbClr val="000000"/>
                          </a:solidFill>
                          <a:effectLst/>
                          <a:latin typeface="Arial"/>
                        </a:rPr>
                        <a:t>(To Pg. W-1, S-1)</a:t>
                      </a:r>
                      <a:endParaRPr lang="en-US" sz="6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700" b="0"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r>
                        <a:rPr lang="en-US" sz="600" b="1" i="0" u="none" strike="noStrike" dirty="0" smtClean="0">
                          <a:solidFill>
                            <a:srgbClr val="000000"/>
                          </a:solidFill>
                          <a:effectLst/>
                          <a:latin typeface="Arial"/>
                        </a:rPr>
                        <a:t>27</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600" b="0" i="0" u="none" strike="noStrike" dirty="0">
                          <a:solidFill>
                            <a:srgbClr val="000000"/>
                          </a:solidFill>
                          <a:effectLst/>
                          <a:latin typeface="Arial"/>
                        </a:rPr>
                        <a:t>Balance at End of Year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l" fontAlgn="b"/>
                      <a:r>
                        <a:rPr lang="en-US" sz="700" b="0"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600" b="0" i="0" u="none" strike="noStrike" dirty="0">
                          <a:solidFill>
                            <a:srgbClr val="000000"/>
                          </a:solidFill>
                          <a:effectLst/>
                          <a:latin typeface="Calibri"/>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lang="en-US" sz="600" b="0" i="1" u="none" strike="noStrike" dirty="0">
                          <a:solidFill>
                            <a:srgbClr val="000000"/>
                          </a:solidFill>
                          <a:effectLst/>
                          <a:latin typeface="Arial"/>
                        </a:rPr>
                        <a:t>(Total to Pg. 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600" b="0" i="1" u="none" strike="noStrike" dirty="0">
                          <a:solidFill>
                            <a:srgbClr val="000000"/>
                          </a:solidFill>
                          <a:effectLst/>
                          <a:latin typeface="Arial"/>
                        </a:rPr>
                        <a:t>(Total to Pg. 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8769">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t"/>
                      <a:endParaRPr lang="en-US" sz="600" b="0" i="0" u="none" strike="noStrike" dirty="0">
                        <a:solidFill>
                          <a:srgbClr val="000000"/>
                        </a:solidFill>
                        <a:effectLst/>
                        <a:latin typeface="Arial"/>
                      </a:endParaRPr>
                    </a:p>
                  </a:txBody>
                  <a:tcPr marL="0" marR="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t"/>
                      <a:endParaRPr lang="en-US" sz="600" b="0" i="0" u="none" strike="noStrike" dirty="0">
                        <a:solidFill>
                          <a:srgbClr val="000000"/>
                        </a:solidFill>
                        <a:effectLst/>
                        <a:latin typeface="Arial"/>
                      </a:endParaRPr>
                    </a:p>
                  </a:txBody>
                  <a:tcPr marL="0" marR="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769">
                <a:tc>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3">
                  <a:txBody>
                    <a:bodyPr/>
                    <a:lstStyle/>
                    <a:p>
                      <a:pPr algn="l" fontAlgn="b"/>
                      <a:r>
                        <a:rPr lang="en-US" sz="600" b="0" i="0" u="none" strike="noStrike" dirty="0">
                          <a:solidFill>
                            <a:srgbClr val="000000"/>
                          </a:solidFill>
                          <a:effectLst/>
                          <a:latin typeface="Arial"/>
                        </a:rPr>
                        <a:t>Indicates a link to another worksheet within workbook</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38167">
                <a:tc>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3">
                  <a:txBody>
                    <a:bodyPr/>
                    <a:lstStyle/>
                    <a:p>
                      <a:pPr algn="l" fontAlgn="b"/>
                      <a:r>
                        <a:rPr lang="en-US" sz="600" b="0" i="0" u="none" strike="noStrike" dirty="0">
                          <a:solidFill>
                            <a:srgbClr val="000000"/>
                          </a:solidFill>
                          <a:effectLst/>
                          <a:latin typeface="Arial"/>
                        </a:rPr>
                        <a:t>Indicates formula cell(s)</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b"/>
                      <a:r>
                        <a:rPr lang="en-US" sz="600" b="0" i="1" u="none" strike="noStrike" dirty="0">
                          <a:solidFill>
                            <a:srgbClr val="000000"/>
                          </a:solidFill>
                          <a:effectLst/>
                          <a:latin typeface="Arial"/>
                        </a:rPr>
                        <a:t>(To be used when filing under seal.)</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5334000" y="685800"/>
            <a:ext cx="3581400" cy="6223000"/>
          </a:xfrm>
        </p:spPr>
        <p:txBody>
          <a:bodyPr>
            <a:normAutofit lnSpcReduction="10000"/>
          </a:bodyPr>
          <a:lstStyle/>
          <a:p>
            <a:pPr marL="120827" indent="0" algn="just">
              <a:buNone/>
            </a:pPr>
            <a:r>
              <a:rPr lang="en-US" sz="1600" dirty="0">
                <a:solidFill>
                  <a:srgbClr val="00B0F0"/>
                </a:solidFill>
              </a:rPr>
              <a:t>Page 8 </a:t>
            </a:r>
            <a:r>
              <a:rPr lang="en-US" sz="1600" dirty="0" smtClean="0">
                <a:solidFill>
                  <a:srgbClr val="00B0F0"/>
                </a:solidFill>
              </a:rPr>
              <a:t>is for reporting </a:t>
            </a:r>
            <a:r>
              <a:rPr lang="en-US" sz="1600" dirty="0">
                <a:solidFill>
                  <a:srgbClr val="00B0F0"/>
                </a:solidFill>
              </a:rPr>
              <a:t>information about Contributions in Aid of Construction (CIAC)</a:t>
            </a:r>
          </a:p>
          <a:p>
            <a:pPr algn="just"/>
            <a:r>
              <a:rPr lang="en-US" sz="1600" dirty="0">
                <a:solidFill>
                  <a:srgbClr val="00B0F0"/>
                </a:solidFill>
              </a:rPr>
              <a:t>Line 3 comes from your </a:t>
            </a:r>
            <a:r>
              <a:rPr lang="en-US" sz="1600" dirty="0" smtClean="0">
                <a:solidFill>
                  <a:srgbClr val="00B0F0"/>
                </a:solidFill>
              </a:rPr>
              <a:t>2014 </a:t>
            </a:r>
            <a:r>
              <a:rPr lang="en-US" sz="1600" dirty="0">
                <a:solidFill>
                  <a:srgbClr val="00B0F0"/>
                </a:solidFill>
              </a:rPr>
              <a:t>A</a:t>
            </a:r>
            <a:r>
              <a:rPr lang="en-US" sz="1600" dirty="0" smtClean="0">
                <a:solidFill>
                  <a:srgbClr val="00B0F0"/>
                </a:solidFill>
              </a:rPr>
              <a:t>nnual Report</a:t>
            </a:r>
            <a:r>
              <a:rPr lang="en-US" sz="1600" dirty="0">
                <a:solidFill>
                  <a:srgbClr val="00B0F0"/>
                </a:solidFill>
              </a:rPr>
              <a:t>, page 8 line 16.  </a:t>
            </a:r>
            <a:endParaRPr lang="en-US" sz="1600" dirty="0" smtClean="0">
              <a:solidFill>
                <a:srgbClr val="00B0F0"/>
              </a:solidFill>
            </a:endParaRPr>
          </a:p>
          <a:p>
            <a:pPr lvl="1" algn="just"/>
            <a:r>
              <a:rPr lang="en-US" sz="1400" b="1" dirty="0" smtClean="0">
                <a:solidFill>
                  <a:srgbClr val="00B0F0"/>
                </a:solidFill>
              </a:rPr>
              <a:t>If </a:t>
            </a:r>
            <a:r>
              <a:rPr lang="en-US" sz="1400" b="1" dirty="0">
                <a:solidFill>
                  <a:srgbClr val="00B0F0"/>
                </a:solidFill>
              </a:rPr>
              <a:t>these values do not match, you will be issued a deficiency.</a:t>
            </a:r>
          </a:p>
          <a:p>
            <a:pPr algn="just"/>
            <a:r>
              <a:rPr lang="en-US" sz="1600" dirty="0">
                <a:solidFill>
                  <a:srgbClr val="00B0F0"/>
                </a:solidFill>
              </a:rPr>
              <a:t>Line 4 </a:t>
            </a:r>
            <a:r>
              <a:rPr lang="en-US" sz="1600" dirty="0" smtClean="0">
                <a:solidFill>
                  <a:srgbClr val="00B0F0"/>
                </a:solidFill>
              </a:rPr>
              <a:t>signifies </a:t>
            </a:r>
            <a:r>
              <a:rPr lang="en-US" sz="1600" dirty="0">
                <a:solidFill>
                  <a:srgbClr val="00B0F0"/>
                </a:solidFill>
              </a:rPr>
              <a:t>all new contributions collected during calendar year </a:t>
            </a:r>
          </a:p>
          <a:p>
            <a:pPr algn="just"/>
            <a:r>
              <a:rPr lang="en-US" sz="1600" dirty="0">
                <a:solidFill>
                  <a:srgbClr val="00B0F0"/>
                </a:solidFill>
              </a:rPr>
              <a:t>Line 10 depends </a:t>
            </a:r>
            <a:r>
              <a:rPr lang="en-US" sz="1600" dirty="0" smtClean="0">
                <a:solidFill>
                  <a:srgbClr val="00B0F0"/>
                </a:solidFill>
              </a:rPr>
              <a:t>upon </a:t>
            </a:r>
            <a:r>
              <a:rPr lang="en-US" sz="1600" dirty="0">
                <a:solidFill>
                  <a:srgbClr val="00B0F0"/>
                </a:solidFill>
              </a:rPr>
              <a:t>which method your Company uses.  </a:t>
            </a:r>
            <a:endParaRPr lang="en-US" sz="1600" dirty="0" smtClean="0">
              <a:solidFill>
                <a:srgbClr val="00B0F0"/>
              </a:solidFill>
            </a:endParaRPr>
          </a:p>
          <a:p>
            <a:pPr lvl="1" algn="just"/>
            <a:r>
              <a:rPr lang="en-US" sz="1400" dirty="0" smtClean="0">
                <a:solidFill>
                  <a:srgbClr val="00B0F0"/>
                </a:solidFill>
              </a:rPr>
              <a:t>This method used in this </a:t>
            </a:r>
            <a:r>
              <a:rPr lang="en-US" sz="1400" dirty="0">
                <a:solidFill>
                  <a:srgbClr val="00B0F0"/>
                </a:solidFill>
              </a:rPr>
              <a:t>example is </a:t>
            </a:r>
            <a:r>
              <a:rPr lang="en-US" sz="1400" dirty="0" smtClean="0">
                <a:solidFill>
                  <a:srgbClr val="00B0F0"/>
                </a:solidFill>
              </a:rPr>
              <a:t> </a:t>
            </a:r>
            <a:r>
              <a:rPr lang="en-US" sz="1400" dirty="0">
                <a:solidFill>
                  <a:srgbClr val="00B0F0"/>
                </a:solidFill>
              </a:rPr>
              <a:t>the </a:t>
            </a:r>
            <a:r>
              <a:rPr lang="en-US" sz="1400" dirty="0" smtClean="0">
                <a:solidFill>
                  <a:srgbClr val="00B0F0"/>
                </a:solidFill>
              </a:rPr>
              <a:t>“Distribution Method”. Therefore, </a:t>
            </a:r>
            <a:r>
              <a:rPr lang="en-US" sz="1400" dirty="0">
                <a:solidFill>
                  <a:srgbClr val="00B0F0"/>
                </a:solidFill>
              </a:rPr>
              <a:t>there should not be anything in this section</a:t>
            </a:r>
            <a:r>
              <a:rPr lang="en-US" sz="1400" dirty="0" smtClean="0">
                <a:solidFill>
                  <a:srgbClr val="00B0F0"/>
                </a:solidFill>
              </a:rPr>
              <a:t>. (The </a:t>
            </a:r>
            <a:r>
              <a:rPr lang="en-US" sz="1400" dirty="0">
                <a:solidFill>
                  <a:srgbClr val="00B0F0"/>
                </a:solidFill>
              </a:rPr>
              <a:t>“Distribution Method</a:t>
            </a:r>
            <a:r>
              <a:rPr lang="en-US" sz="1400" dirty="0" smtClean="0">
                <a:solidFill>
                  <a:srgbClr val="00B0F0"/>
                </a:solidFill>
              </a:rPr>
              <a:t>” allows  the </a:t>
            </a:r>
            <a:r>
              <a:rPr lang="en-US" sz="1400" dirty="0">
                <a:solidFill>
                  <a:srgbClr val="00B0F0"/>
                </a:solidFill>
              </a:rPr>
              <a:t>utility </a:t>
            </a:r>
            <a:r>
              <a:rPr lang="en-US" sz="1400" dirty="0" smtClean="0">
                <a:solidFill>
                  <a:srgbClr val="00B0F0"/>
                </a:solidFill>
              </a:rPr>
              <a:t>to </a:t>
            </a:r>
            <a:r>
              <a:rPr lang="en-US" sz="1400" dirty="0">
                <a:solidFill>
                  <a:srgbClr val="00B0F0"/>
                </a:solidFill>
              </a:rPr>
              <a:t>evenly </a:t>
            </a:r>
            <a:r>
              <a:rPr lang="en-US" sz="1400" dirty="0" smtClean="0">
                <a:solidFill>
                  <a:srgbClr val="00B0F0"/>
                </a:solidFill>
              </a:rPr>
              <a:t>spread </a:t>
            </a:r>
            <a:r>
              <a:rPr lang="en-US" sz="1400" dirty="0">
                <a:solidFill>
                  <a:srgbClr val="00B0F0"/>
                </a:solidFill>
              </a:rPr>
              <a:t>each contribution equally among all </a:t>
            </a:r>
            <a:r>
              <a:rPr lang="en-US" sz="1400" dirty="0" smtClean="0">
                <a:solidFill>
                  <a:srgbClr val="00B0F0"/>
                </a:solidFill>
              </a:rPr>
              <a:t>Plant </a:t>
            </a:r>
            <a:r>
              <a:rPr lang="en-US" sz="1400" dirty="0">
                <a:solidFill>
                  <a:srgbClr val="00B0F0"/>
                </a:solidFill>
              </a:rPr>
              <a:t>in </a:t>
            </a:r>
            <a:r>
              <a:rPr lang="en-US" sz="1400" dirty="0" smtClean="0">
                <a:solidFill>
                  <a:srgbClr val="00B0F0"/>
                </a:solidFill>
              </a:rPr>
              <a:t>Service.)</a:t>
            </a:r>
            <a:endParaRPr lang="en-US" sz="1400" b="1" dirty="0" smtClean="0">
              <a:solidFill>
                <a:srgbClr val="00B0F0"/>
              </a:solidFill>
            </a:endParaRPr>
          </a:p>
          <a:p>
            <a:pPr algn="just"/>
            <a:r>
              <a:rPr lang="en-US" sz="1600" b="1" dirty="0" smtClean="0">
                <a:solidFill>
                  <a:srgbClr val="00B0F0"/>
                </a:solidFill>
              </a:rPr>
              <a:t>PLEASE </a:t>
            </a:r>
            <a:r>
              <a:rPr lang="en-US" sz="1600" b="1" dirty="0">
                <a:solidFill>
                  <a:srgbClr val="00B0F0"/>
                </a:solidFill>
              </a:rPr>
              <a:t>NOTE, YOU </a:t>
            </a:r>
            <a:r>
              <a:rPr lang="en-US" sz="1600" b="1" u="sng" dirty="0">
                <a:solidFill>
                  <a:srgbClr val="00B0F0"/>
                </a:solidFill>
              </a:rPr>
              <a:t>MUST</a:t>
            </a:r>
            <a:r>
              <a:rPr lang="en-US" sz="1600" b="1" dirty="0">
                <a:solidFill>
                  <a:srgbClr val="00B0F0"/>
                </a:solidFill>
              </a:rPr>
              <a:t> CHOOSE EITHER </a:t>
            </a:r>
            <a:r>
              <a:rPr lang="en-US" sz="1600" b="1" dirty="0" smtClean="0">
                <a:solidFill>
                  <a:srgbClr val="00B0F0"/>
                </a:solidFill>
              </a:rPr>
              <a:t>“DISTRIBUTION </a:t>
            </a:r>
            <a:r>
              <a:rPr lang="en-US" sz="1600" b="1" dirty="0">
                <a:solidFill>
                  <a:srgbClr val="00B0F0"/>
                </a:solidFill>
              </a:rPr>
              <a:t>METHOD” OR “ATTACHED METHOD” FROM THE DROP-BOX </a:t>
            </a:r>
            <a:r>
              <a:rPr lang="en-US" sz="1600" b="1" dirty="0" smtClean="0">
                <a:solidFill>
                  <a:srgbClr val="00B0F0"/>
                </a:solidFill>
              </a:rPr>
              <a:t>OR </a:t>
            </a:r>
            <a:r>
              <a:rPr lang="en-US" sz="1600" b="1" dirty="0">
                <a:solidFill>
                  <a:srgbClr val="00B0F0"/>
                </a:solidFill>
              </a:rPr>
              <a:t>THE FORMULAS ON THIS PAGE </a:t>
            </a:r>
            <a:r>
              <a:rPr lang="en-US" sz="1600" b="1" dirty="0" smtClean="0">
                <a:solidFill>
                  <a:srgbClr val="00B0F0"/>
                </a:solidFill>
              </a:rPr>
              <a:t>WILL </a:t>
            </a:r>
            <a:r>
              <a:rPr lang="en-US" sz="1600" b="1" u="sng" dirty="0" smtClean="0">
                <a:solidFill>
                  <a:srgbClr val="00B0F0"/>
                </a:solidFill>
              </a:rPr>
              <a:t>NOT</a:t>
            </a:r>
            <a:r>
              <a:rPr lang="en-US" sz="1600" b="1" dirty="0" smtClean="0">
                <a:solidFill>
                  <a:srgbClr val="00B0F0"/>
                </a:solidFill>
              </a:rPr>
              <a:t> </a:t>
            </a:r>
            <a:r>
              <a:rPr lang="en-US" sz="1600" b="1" dirty="0">
                <a:solidFill>
                  <a:srgbClr val="00B0F0"/>
                </a:solidFill>
              </a:rPr>
              <a:t>WORK</a:t>
            </a:r>
            <a:r>
              <a:rPr lang="en-US" sz="1600" b="1" dirty="0" smtClean="0">
                <a:solidFill>
                  <a:srgbClr val="00B0F0"/>
                </a:solidFill>
              </a:rPr>
              <a:t>.</a:t>
            </a:r>
          </a:p>
          <a:p>
            <a:pPr algn="just"/>
            <a:r>
              <a:rPr lang="en-US" sz="1600" dirty="0">
                <a:solidFill>
                  <a:srgbClr val="00B0F0"/>
                </a:solidFill>
              </a:rPr>
              <a:t>Line </a:t>
            </a:r>
            <a:r>
              <a:rPr lang="en-US" sz="1600" dirty="0" smtClean="0">
                <a:solidFill>
                  <a:srgbClr val="00B0F0"/>
                </a:solidFill>
              </a:rPr>
              <a:t>18 </a:t>
            </a:r>
            <a:r>
              <a:rPr lang="en-US" sz="1600" dirty="0">
                <a:solidFill>
                  <a:srgbClr val="00B0F0"/>
                </a:solidFill>
              </a:rPr>
              <a:t>is your Amortization of CIAC as of January 1, of the reporting year</a:t>
            </a:r>
            <a:r>
              <a:rPr lang="en-US" sz="1600" dirty="0" smtClean="0">
                <a:solidFill>
                  <a:srgbClr val="00B0F0"/>
                </a:solidFill>
              </a:rPr>
              <a:t>.</a:t>
            </a:r>
            <a:endParaRPr lang="en-US" sz="1600" dirty="0">
              <a:solidFill>
                <a:srgbClr val="00B0F0"/>
              </a:solidFill>
            </a:endParaRPr>
          </a:p>
          <a:p>
            <a:pPr marL="120827" indent="0">
              <a:buNone/>
            </a:pPr>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13</a:t>
            </a:fld>
            <a:endParaRPr lang="en-US" dirty="0"/>
          </a:p>
        </p:txBody>
      </p:sp>
    </p:spTree>
    <p:extLst>
      <p:ext uri="{BB962C8B-B14F-4D97-AF65-F5344CB8AC3E}">
        <p14:creationId xmlns:p14="http://schemas.microsoft.com/office/powerpoint/2010/main" val="1971159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76201"/>
            <a:ext cx="8001000" cy="228599"/>
          </a:xfrm>
        </p:spPr>
        <p:txBody>
          <a:bodyPr/>
          <a:lstStyle/>
          <a:p>
            <a:r>
              <a:rPr lang="en-US" sz="2100" dirty="0" smtClean="0"/>
              <a:t>Page 9 – Refer to the Annual Report Instructions for this page.</a:t>
            </a:r>
            <a:endParaRPr lang="en-US" sz="2100" dirty="0"/>
          </a:p>
        </p:txBody>
      </p:sp>
      <p:sp>
        <p:nvSpPr>
          <p:cNvPr id="5" name="Slide Number Placeholder 4"/>
          <p:cNvSpPr>
            <a:spLocks noGrp="1"/>
          </p:cNvSpPr>
          <p:nvPr>
            <p:ph type="sldNum" sz="quarter" idx="12"/>
          </p:nvPr>
        </p:nvSpPr>
        <p:spPr/>
        <p:txBody>
          <a:bodyPr/>
          <a:lstStyle/>
          <a:p>
            <a:fld id="{6AF98FAD-0B99-4BAC-85F4-9AE5EAD4915D}" type="slidenum">
              <a:rPr lang="en-US" smtClean="0"/>
              <a:t>14</a:t>
            </a:fld>
            <a:endParaRPr lang="en-US"/>
          </a:p>
        </p:txBody>
      </p:sp>
      <p:pic>
        <p:nvPicPr>
          <p:cNvPr id="4097" name="Picture 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363922"/>
            <a:ext cx="8305800" cy="5029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457200" y="5410200"/>
            <a:ext cx="8305800" cy="1323439"/>
          </a:xfrm>
          <a:prstGeom prst="rect">
            <a:avLst/>
          </a:prstGeom>
          <a:noFill/>
          <a:ln w="3175">
            <a:noFill/>
          </a:ln>
        </p:spPr>
        <p:txBody>
          <a:bodyPr wrap="square" rtlCol="0">
            <a:spAutoFit/>
          </a:bodyPr>
          <a:lstStyle/>
          <a:p>
            <a:r>
              <a:rPr lang="en-US" sz="1000" dirty="0" smtClean="0">
                <a:solidFill>
                  <a:srgbClr val="00B0F0"/>
                </a:solidFill>
              </a:rPr>
              <a:t>Page 9 represents all of the debt held by the Company during the year.</a:t>
            </a:r>
          </a:p>
          <a:p>
            <a:pPr marL="171450" indent="-171450">
              <a:buFont typeface="Arial" panose="020B0604020202020204" pitchFamily="34" charset="0"/>
              <a:buChar char="•"/>
            </a:pPr>
            <a:r>
              <a:rPr lang="en-US" sz="1000" dirty="0" smtClean="0">
                <a:solidFill>
                  <a:srgbClr val="00B0F0"/>
                </a:solidFill>
              </a:rPr>
              <a:t>Column “a” is a list of each type of debt. Even if the debt was paid off during the year, it still needs to be listed. The debt on line 4, in this example, has been paid off during the year, but it is still listed.</a:t>
            </a:r>
          </a:p>
          <a:p>
            <a:pPr marL="171450" indent="-171450">
              <a:buFont typeface="Arial" panose="020B0604020202020204" pitchFamily="34" charset="0"/>
              <a:buChar char="•"/>
            </a:pPr>
            <a:r>
              <a:rPr lang="en-US" sz="1000" dirty="0" smtClean="0">
                <a:solidFill>
                  <a:srgbClr val="00B0F0"/>
                </a:solidFill>
              </a:rPr>
              <a:t>Columns “b” through “k” is detailed information for each type of debt listed in column “a”.  Each column needs to be completed for each type of debt listed.</a:t>
            </a:r>
          </a:p>
          <a:p>
            <a:pPr marL="171450" indent="-171450">
              <a:buFont typeface="Arial" panose="020B0604020202020204" pitchFamily="34" charset="0"/>
              <a:buChar char="•"/>
            </a:pPr>
            <a:r>
              <a:rPr lang="en-US" sz="1000" dirty="0" smtClean="0">
                <a:solidFill>
                  <a:srgbClr val="00B0F0"/>
                </a:solidFill>
              </a:rPr>
              <a:t>Columns “m” and “n” is the amount of interests paid by the water and sewer utilities. The sum of these columns should equal the value in column “l”.</a:t>
            </a:r>
          </a:p>
          <a:p>
            <a:r>
              <a:rPr lang="en-US" sz="1000" dirty="0" smtClean="0">
                <a:solidFill>
                  <a:srgbClr val="00B0F0"/>
                </a:solidFill>
              </a:rPr>
              <a:t>Each type of loan has information in all columns across the row. The only exception to this is columns “h” and “</a:t>
            </a:r>
            <a:r>
              <a:rPr lang="en-US" sz="1000" dirty="0" err="1" smtClean="0">
                <a:solidFill>
                  <a:srgbClr val="00B0F0"/>
                </a:solidFill>
              </a:rPr>
              <a:t>i</a:t>
            </a:r>
            <a:r>
              <a:rPr lang="en-US" sz="1000" dirty="0" smtClean="0">
                <a:solidFill>
                  <a:srgbClr val="00B0F0"/>
                </a:solidFill>
              </a:rPr>
              <a:t>”.  There should only be information in one of these columns for each debt listed.</a:t>
            </a:r>
            <a:endParaRPr lang="en-US" sz="1000" dirty="0">
              <a:solidFill>
                <a:srgbClr val="00B0F0"/>
              </a:solidFill>
            </a:endParaRPr>
          </a:p>
        </p:txBody>
      </p:sp>
      <p:sp>
        <p:nvSpPr>
          <p:cNvPr id="3" name="TextBox 2"/>
          <p:cNvSpPr txBox="1"/>
          <p:nvPr/>
        </p:nvSpPr>
        <p:spPr>
          <a:xfrm>
            <a:off x="457200" y="6858000"/>
            <a:ext cx="8305800" cy="253916"/>
          </a:xfrm>
          <a:prstGeom prst="rect">
            <a:avLst/>
          </a:prstGeom>
          <a:noFill/>
        </p:spPr>
        <p:txBody>
          <a:bodyPr wrap="square" rtlCol="0">
            <a:spAutoFit/>
          </a:bodyPr>
          <a:lstStyle/>
          <a:p>
            <a:pPr algn="just"/>
            <a:r>
              <a:rPr lang="en-US" sz="1050" b="1" dirty="0">
                <a:solidFill>
                  <a:schemeClr val="accent6">
                    <a:lumMod val="75000"/>
                  </a:schemeClr>
                </a:solidFill>
              </a:rPr>
              <a:t>This document is to be used in conjunction with the Annual Report Instructions posted to the PSC Webpage.  This document is an example only</a:t>
            </a:r>
            <a:r>
              <a:rPr lang="en-US" sz="1050" dirty="0">
                <a:solidFill>
                  <a:schemeClr val="accent6">
                    <a:lumMod val="75000"/>
                  </a:schemeClr>
                </a:solidFill>
              </a:rPr>
              <a:t>.</a:t>
            </a:r>
          </a:p>
        </p:txBody>
      </p:sp>
      <p:sp>
        <p:nvSpPr>
          <p:cNvPr id="13" name="TextBox 12"/>
          <p:cNvSpPr txBox="1"/>
          <p:nvPr/>
        </p:nvSpPr>
        <p:spPr>
          <a:xfrm>
            <a:off x="457200" y="6324600"/>
            <a:ext cx="8382000" cy="246221"/>
          </a:xfrm>
          <a:prstGeom prst="rect">
            <a:avLst/>
          </a:prstGeom>
          <a:noFill/>
        </p:spPr>
        <p:txBody>
          <a:bodyPr wrap="square" rtlCol="0">
            <a:spAutoFit/>
          </a:bodyPr>
          <a:lstStyle/>
          <a:p>
            <a:pPr marL="120827" indent="0" algn="just">
              <a:buNone/>
            </a:pPr>
            <a:endParaRPr lang="en-US" sz="1000" dirty="0">
              <a:solidFill>
                <a:srgbClr val="00B0F0"/>
              </a:solidFill>
            </a:endParaRPr>
          </a:p>
        </p:txBody>
      </p:sp>
      <p:sp>
        <p:nvSpPr>
          <p:cNvPr id="7" name="TextBox 6"/>
          <p:cNvSpPr txBox="1"/>
          <p:nvPr/>
        </p:nvSpPr>
        <p:spPr>
          <a:xfrm>
            <a:off x="609600" y="1447800"/>
            <a:ext cx="685800" cy="707886"/>
          </a:xfrm>
          <a:prstGeom prst="rect">
            <a:avLst/>
          </a:prstGeom>
          <a:noFill/>
        </p:spPr>
        <p:txBody>
          <a:bodyPr wrap="square" rtlCol="0">
            <a:spAutoFit/>
          </a:bodyPr>
          <a:lstStyle/>
          <a:p>
            <a:endParaRPr lang="en-US" sz="800" dirty="0" smtClean="0">
              <a:solidFill>
                <a:srgbClr val="00B0F0"/>
              </a:solidFill>
            </a:endParaRPr>
          </a:p>
          <a:p>
            <a:endParaRPr lang="en-US" sz="800" dirty="0">
              <a:solidFill>
                <a:srgbClr val="00B0F0"/>
              </a:solidFill>
            </a:endParaRPr>
          </a:p>
          <a:p>
            <a:endParaRPr lang="en-US" sz="800" dirty="0" smtClean="0">
              <a:solidFill>
                <a:srgbClr val="00B0F0"/>
              </a:solidFill>
            </a:endParaRPr>
          </a:p>
          <a:p>
            <a:r>
              <a:rPr lang="en-US" sz="800" dirty="0" smtClean="0">
                <a:solidFill>
                  <a:srgbClr val="00B0F0"/>
                </a:solidFill>
              </a:rPr>
              <a:t>Bank Loan</a:t>
            </a:r>
          </a:p>
          <a:p>
            <a:endParaRPr lang="en-US" sz="800" dirty="0">
              <a:solidFill>
                <a:srgbClr val="00B0F0"/>
              </a:solidFill>
            </a:endParaRPr>
          </a:p>
        </p:txBody>
      </p:sp>
      <p:sp>
        <p:nvSpPr>
          <p:cNvPr id="8" name="TextBox 7"/>
          <p:cNvSpPr txBox="1"/>
          <p:nvPr/>
        </p:nvSpPr>
        <p:spPr>
          <a:xfrm>
            <a:off x="1295400" y="1447800"/>
            <a:ext cx="914400" cy="584775"/>
          </a:xfrm>
          <a:prstGeom prst="rect">
            <a:avLst/>
          </a:prstGeom>
          <a:noFill/>
        </p:spPr>
        <p:txBody>
          <a:bodyPr wrap="square" rtlCol="0">
            <a:spAutoFit/>
          </a:bodyPr>
          <a:lstStyle/>
          <a:p>
            <a:r>
              <a:rPr lang="en-US" sz="800" dirty="0" smtClean="0">
                <a:solidFill>
                  <a:srgbClr val="00B0F0"/>
                </a:solidFill>
              </a:rPr>
              <a:t>More Money Banks, St. Louis, MO</a:t>
            </a:r>
          </a:p>
          <a:p>
            <a:r>
              <a:rPr lang="en-US" sz="800" dirty="0" smtClean="0">
                <a:solidFill>
                  <a:srgbClr val="00B0F0"/>
                </a:solidFill>
              </a:rPr>
              <a:t>314-658-5492</a:t>
            </a:r>
            <a:endParaRPr lang="en-US" sz="800" dirty="0">
              <a:solidFill>
                <a:srgbClr val="00B0F0"/>
              </a:solidFill>
            </a:endParaRPr>
          </a:p>
        </p:txBody>
      </p:sp>
      <p:sp>
        <p:nvSpPr>
          <p:cNvPr id="9" name="TextBox 8"/>
          <p:cNvSpPr txBox="1"/>
          <p:nvPr/>
        </p:nvSpPr>
        <p:spPr>
          <a:xfrm>
            <a:off x="2133600" y="1447800"/>
            <a:ext cx="685800" cy="577081"/>
          </a:xfrm>
          <a:prstGeom prst="rect">
            <a:avLst/>
          </a:prstGeom>
          <a:noFill/>
        </p:spPr>
        <p:txBody>
          <a:bodyPr wrap="square" rtlCol="0">
            <a:spAutoFit/>
          </a:bodyPr>
          <a:lstStyle/>
          <a:p>
            <a:endParaRPr lang="en-US" sz="800" dirty="0" smtClean="0">
              <a:solidFill>
                <a:srgbClr val="00B0F0"/>
              </a:solidFill>
            </a:endParaRPr>
          </a:p>
          <a:p>
            <a:endParaRPr lang="en-US" sz="800" dirty="0" smtClean="0">
              <a:solidFill>
                <a:srgbClr val="00B0F0"/>
              </a:solidFill>
            </a:endParaRPr>
          </a:p>
          <a:p>
            <a:endParaRPr lang="en-US" sz="800" dirty="0">
              <a:solidFill>
                <a:srgbClr val="00B0F0"/>
              </a:solidFill>
            </a:endParaRPr>
          </a:p>
          <a:p>
            <a:pPr algn="ctr"/>
            <a:r>
              <a:rPr lang="en-US" sz="750" dirty="0" smtClean="0">
                <a:solidFill>
                  <a:srgbClr val="00B0F0"/>
                </a:solidFill>
              </a:rPr>
              <a:t>4/25/12</a:t>
            </a:r>
            <a:endParaRPr lang="en-US" sz="750" dirty="0">
              <a:solidFill>
                <a:srgbClr val="00B0F0"/>
              </a:solidFill>
            </a:endParaRPr>
          </a:p>
        </p:txBody>
      </p:sp>
      <p:sp>
        <p:nvSpPr>
          <p:cNvPr id="11" name="TextBox 10"/>
          <p:cNvSpPr txBox="1"/>
          <p:nvPr/>
        </p:nvSpPr>
        <p:spPr>
          <a:xfrm>
            <a:off x="2514600" y="1447800"/>
            <a:ext cx="685800" cy="584775"/>
          </a:xfrm>
          <a:prstGeom prst="rect">
            <a:avLst/>
          </a:prstGeom>
          <a:noFill/>
        </p:spPr>
        <p:txBody>
          <a:bodyPr wrap="square" rtlCol="0">
            <a:spAutoFit/>
          </a:bodyPr>
          <a:lstStyle/>
          <a:p>
            <a:pPr algn="ctr"/>
            <a:endParaRPr lang="en-US" sz="800" dirty="0" smtClean="0">
              <a:solidFill>
                <a:srgbClr val="00B0F0"/>
              </a:solidFill>
            </a:endParaRPr>
          </a:p>
          <a:p>
            <a:pPr algn="ctr"/>
            <a:endParaRPr lang="en-US" sz="800" dirty="0">
              <a:solidFill>
                <a:srgbClr val="00B0F0"/>
              </a:solidFill>
            </a:endParaRPr>
          </a:p>
          <a:p>
            <a:pPr algn="ctr"/>
            <a:endParaRPr lang="en-US" sz="800" dirty="0" smtClean="0">
              <a:solidFill>
                <a:srgbClr val="00B0F0"/>
              </a:solidFill>
            </a:endParaRPr>
          </a:p>
          <a:p>
            <a:pPr algn="r"/>
            <a:r>
              <a:rPr lang="en-US" sz="800" dirty="0" smtClean="0">
                <a:solidFill>
                  <a:srgbClr val="00B0F0"/>
                </a:solidFill>
              </a:rPr>
              <a:t>$425,000</a:t>
            </a:r>
            <a:endParaRPr lang="en-US" sz="800" dirty="0">
              <a:solidFill>
                <a:srgbClr val="00B0F0"/>
              </a:solidFill>
            </a:endParaRPr>
          </a:p>
        </p:txBody>
      </p:sp>
      <p:sp>
        <p:nvSpPr>
          <p:cNvPr id="14" name="TextBox 13"/>
          <p:cNvSpPr txBox="1"/>
          <p:nvPr/>
        </p:nvSpPr>
        <p:spPr>
          <a:xfrm>
            <a:off x="3048000" y="1447800"/>
            <a:ext cx="457200" cy="584775"/>
          </a:xfrm>
          <a:prstGeom prst="rect">
            <a:avLst/>
          </a:prstGeom>
          <a:noFill/>
        </p:spPr>
        <p:txBody>
          <a:bodyPr wrap="square" rtlCol="0">
            <a:spAutoFit/>
          </a:bodyPr>
          <a:lstStyle/>
          <a:p>
            <a:endParaRPr lang="en-US" sz="800" dirty="0" smtClean="0"/>
          </a:p>
          <a:p>
            <a:pPr algn="r"/>
            <a:endParaRPr lang="en-US" sz="800" dirty="0"/>
          </a:p>
          <a:p>
            <a:endParaRPr lang="en-US" sz="800" dirty="0" smtClean="0"/>
          </a:p>
          <a:p>
            <a:pPr algn="r"/>
            <a:r>
              <a:rPr lang="en-US" sz="800" dirty="0" smtClean="0">
                <a:solidFill>
                  <a:srgbClr val="00B0F0"/>
                </a:solidFill>
              </a:rPr>
              <a:t>5.00%</a:t>
            </a:r>
            <a:endParaRPr lang="en-US" sz="800" dirty="0">
              <a:solidFill>
                <a:srgbClr val="00B0F0"/>
              </a:solidFill>
            </a:endParaRPr>
          </a:p>
        </p:txBody>
      </p:sp>
      <p:sp>
        <p:nvSpPr>
          <p:cNvPr id="18" name="TextBox 17"/>
          <p:cNvSpPr txBox="1"/>
          <p:nvPr/>
        </p:nvSpPr>
        <p:spPr>
          <a:xfrm>
            <a:off x="3429000" y="1600200"/>
            <a:ext cx="457200" cy="438582"/>
          </a:xfrm>
          <a:prstGeom prst="rect">
            <a:avLst/>
          </a:prstGeom>
          <a:noFill/>
        </p:spPr>
        <p:txBody>
          <a:bodyPr wrap="square" rtlCol="0">
            <a:spAutoFit/>
          </a:bodyPr>
          <a:lstStyle/>
          <a:p>
            <a:endParaRPr lang="en-US" sz="750" dirty="0" smtClean="0">
              <a:solidFill>
                <a:srgbClr val="00B0F0"/>
              </a:solidFill>
            </a:endParaRPr>
          </a:p>
          <a:p>
            <a:pPr algn="r"/>
            <a:endParaRPr lang="en-US" sz="750" dirty="0" smtClean="0">
              <a:solidFill>
                <a:srgbClr val="00B0F0"/>
              </a:solidFill>
            </a:endParaRPr>
          </a:p>
          <a:p>
            <a:pPr algn="r"/>
            <a:r>
              <a:rPr lang="en-US" sz="750" dirty="0" smtClean="0">
                <a:solidFill>
                  <a:srgbClr val="00B0F0"/>
                </a:solidFill>
              </a:rPr>
              <a:t>Fixed</a:t>
            </a:r>
            <a:endParaRPr lang="en-US" sz="750" dirty="0">
              <a:solidFill>
                <a:srgbClr val="00B0F0"/>
              </a:solidFill>
            </a:endParaRPr>
          </a:p>
        </p:txBody>
      </p:sp>
      <p:sp>
        <p:nvSpPr>
          <p:cNvPr id="19" name="TextBox 18"/>
          <p:cNvSpPr txBox="1"/>
          <p:nvPr/>
        </p:nvSpPr>
        <p:spPr>
          <a:xfrm>
            <a:off x="3810000" y="1447800"/>
            <a:ext cx="609600" cy="584775"/>
          </a:xfrm>
          <a:prstGeom prst="rect">
            <a:avLst/>
          </a:prstGeom>
          <a:noFill/>
        </p:spPr>
        <p:txBody>
          <a:bodyPr wrap="square" rtlCol="0">
            <a:spAutoFit/>
          </a:bodyPr>
          <a:lstStyle/>
          <a:p>
            <a:endParaRPr lang="en-US" sz="800" dirty="0" smtClean="0">
              <a:solidFill>
                <a:srgbClr val="00B0F0"/>
              </a:solidFill>
            </a:endParaRPr>
          </a:p>
          <a:p>
            <a:endParaRPr lang="en-US" sz="800" dirty="0">
              <a:solidFill>
                <a:srgbClr val="00B0F0"/>
              </a:solidFill>
            </a:endParaRPr>
          </a:p>
          <a:p>
            <a:endParaRPr lang="en-US" sz="800" dirty="0" smtClean="0">
              <a:solidFill>
                <a:srgbClr val="00B0F0"/>
              </a:solidFill>
            </a:endParaRPr>
          </a:p>
          <a:p>
            <a:pPr algn="r"/>
            <a:r>
              <a:rPr lang="en-US" sz="800" dirty="0" smtClean="0">
                <a:solidFill>
                  <a:srgbClr val="00B0F0"/>
                </a:solidFill>
              </a:rPr>
              <a:t>Monthly</a:t>
            </a:r>
            <a:endParaRPr lang="en-US" sz="800" dirty="0">
              <a:solidFill>
                <a:srgbClr val="00B0F0"/>
              </a:solidFill>
            </a:endParaRPr>
          </a:p>
        </p:txBody>
      </p:sp>
      <p:sp>
        <p:nvSpPr>
          <p:cNvPr id="20" name="TextBox 19"/>
          <p:cNvSpPr txBox="1"/>
          <p:nvPr/>
        </p:nvSpPr>
        <p:spPr>
          <a:xfrm>
            <a:off x="4419600" y="1447800"/>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pPr algn="r"/>
            <a:endParaRPr lang="en-US" sz="750" dirty="0" smtClean="0">
              <a:solidFill>
                <a:srgbClr val="00B0F0"/>
              </a:solidFill>
            </a:endParaRPr>
          </a:p>
          <a:p>
            <a:pPr algn="r"/>
            <a:r>
              <a:rPr lang="en-US" sz="750" dirty="0">
                <a:solidFill>
                  <a:srgbClr val="00B0F0"/>
                </a:solidFill>
              </a:rPr>
              <a:t> </a:t>
            </a:r>
            <a:r>
              <a:rPr lang="en-US" sz="750" dirty="0" smtClean="0">
                <a:solidFill>
                  <a:srgbClr val="00B0F0"/>
                </a:solidFill>
              </a:rPr>
              <a:t>     $375,000</a:t>
            </a:r>
            <a:endParaRPr lang="en-US" sz="750" dirty="0">
              <a:solidFill>
                <a:srgbClr val="00B0F0"/>
              </a:solidFill>
            </a:endParaRPr>
          </a:p>
        </p:txBody>
      </p:sp>
      <p:sp>
        <p:nvSpPr>
          <p:cNvPr id="22" name="TextBox 21"/>
          <p:cNvSpPr txBox="1"/>
          <p:nvPr/>
        </p:nvSpPr>
        <p:spPr>
          <a:xfrm>
            <a:off x="5676900" y="1438609"/>
            <a:ext cx="6096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pPr algn="r"/>
            <a:endParaRPr lang="en-US" sz="750" dirty="0" smtClean="0">
              <a:solidFill>
                <a:srgbClr val="00B0F0"/>
              </a:solidFill>
            </a:endParaRPr>
          </a:p>
          <a:p>
            <a:pPr algn="r"/>
            <a:r>
              <a:rPr lang="en-US" sz="750" dirty="0" smtClean="0">
                <a:solidFill>
                  <a:srgbClr val="00B0F0"/>
                </a:solidFill>
              </a:rPr>
              <a:t>4/25/22</a:t>
            </a:r>
            <a:endParaRPr lang="en-US" sz="750" dirty="0">
              <a:solidFill>
                <a:srgbClr val="00B0F0"/>
              </a:solidFill>
            </a:endParaRPr>
          </a:p>
        </p:txBody>
      </p:sp>
      <p:sp>
        <p:nvSpPr>
          <p:cNvPr id="24" name="TextBox 23"/>
          <p:cNvSpPr txBox="1"/>
          <p:nvPr/>
        </p:nvSpPr>
        <p:spPr>
          <a:xfrm>
            <a:off x="6477000" y="1447800"/>
            <a:ext cx="5334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$21,251</a:t>
            </a:r>
            <a:endParaRPr lang="en-US" sz="750" dirty="0">
              <a:solidFill>
                <a:srgbClr val="00B0F0"/>
              </a:solidFill>
            </a:endParaRPr>
          </a:p>
        </p:txBody>
      </p:sp>
      <p:sp>
        <p:nvSpPr>
          <p:cNvPr id="25" name="TextBox 24"/>
          <p:cNvSpPr txBox="1"/>
          <p:nvPr/>
        </p:nvSpPr>
        <p:spPr>
          <a:xfrm>
            <a:off x="7010400" y="1447800"/>
            <a:ext cx="762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$7,438</a:t>
            </a:r>
            <a:endParaRPr lang="en-US" sz="750" dirty="0">
              <a:solidFill>
                <a:srgbClr val="00B0F0"/>
              </a:solidFill>
            </a:endParaRPr>
          </a:p>
        </p:txBody>
      </p:sp>
      <p:sp>
        <p:nvSpPr>
          <p:cNvPr id="26" name="TextBox 25"/>
          <p:cNvSpPr txBox="1"/>
          <p:nvPr/>
        </p:nvSpPr>
        <p:spPr>
          <a:xfrm>
            <a:off x="7772400" y="1447800"/>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a:solidFill>
                  <a:srgbClr val="00B0F0"/>
                </a:solidFill>
              </a:rPr>
              <a:t> </a:t>
            </a:r>
            <a:r>
              <a:rPr lang="en-US" sz="750" dirty="0" smtClean="0">
                <a:solidFill>
                  <a:srgbClr val="00B0F0"/>
                </a:solidFill>
              </a:rPr>
              <a:t>  $13,813</a:t>
            </a:r>
            <a:endParaRPr lang="en-US" sz="750" dirty="0">
              <a:solidFill>
                <a:srgbClr val="00B0F0"/>
              </a:solidFill>
            </a:endParaRPr>
          </a:p>
        </p:txBody>
      </p:sp>
      <p:sp>
        <p:nvSpPr>
          <p:cNvPr id="27" name="TextBox 26"/>
          <p:cNvSpPr txBox="1"/>
          <p:nvPr/>
        </p:nvSpPr>
        <p:spPr>
          <a:xfrm>
            <a:off x="609600" y="2001798"/>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r>
              <a:rPr lang="en-US" sz="750" dirty="0" smtClean="0">
                <a:solidFill>
                  <a:srgbClr val="00B0F0"/>
                </a:solidFill>
              </a:rPr>
              <a:t>Shareholder Loan</a:t>
            </a:r>
            <a:endParaRPr lang="en-US" sz="750" dirty="0">
              <a:solidFill>
                <a:srgbClr val="00B0F0"/>
              </a:solidFill>
            </a:endParaRPr>
          </a:p>
        </p:txBody>
      </p:sp>
      <p:sp>
        <p:nvSpPr>
          <p:cNvPr id="28" name="TextBox 27"/>
          <p:cNvSpPr txBox="1"/>
          <p:nvPr/>
        </p:nvSpPr>
        <p:spPr>
          <a:xfrm>
            <a:off x="1295400" y="2001798"/>
            <a:ext cx="990600" cy="553998"/>
          </a:xfrm>
          <a:prstGeom prst="rect">
            <a:avLst/>
          </a:prstGeom>
          <a:noFill/>
        </p:spPr>
        <p:txBody>
          <a:bodyPr wrap="square" rtlCol="0">
            <a:spAutoFit/>
          </a:bodyPr>
          <a:lstStyle/>
          <a:p>
            <a:r>
              <a:rPr lang="en-US" sz="750" dirty="0" smtClean="0">
                <a:solidFill>
                  <a:srgbClr val="00B0F0"/>
                </a:solidFill>
              </a:rPr>
              <a:t>John Doe</a:t>
            </a:r>
          </a:p>
          <a:p>
            <a:r>
              <a:rPr lang="en-US" sz="750" dirty="0" smtClean="0">
                <a:solidFill>
                  <a:srgbClr val="00B0F0"/>
                </a:solidFill>
              </a:rPr>
              <a:t>123 Sewer Co. Lane</a:t>
            </a:r>
          </a:p>
          <a:p>
            <a:r>
              <a:rPr lang="en-US" sz="750" dirty="0" smtClean="0">
                <a:solidFill>
                  <a:srgbClr val="00B0F0"/>
                </a:solidFill>
              </a:rPr>
              <a:t>Evergreen Forest, MO, 12345</a:t>
            </a:r>
            <a:endParaRPr lang="en-US" sz="750" dirty="0">
              <a:solidFill>
                <a:srgbClr val="00B0F0"/>
              </a:solidFill>
            </a:endParaRPr>
          </a:p>
        </p:txBody>
      </p:sp>
      <p:sp>
        <p:nvSpPr>
          <p:cNvPr id="29" name="TextBox 28"/>
          <p:cNvSpPr txBox="1"/>
          <p:nvPr/>
        </p:nvSpPr>
        <p:spPr>
          <a:xfrm>
            <a:off x="2209800" y="2001798"/>
            <a:ext cx="609600" cy="553998"/>
          </a:xfrm>
          <a:prstGeom prst="rect">
            <a:avLst/>
          </a:prstGeom>
          <a:noFill/>
        </p:spPr>
        <p:txBody>
          <a:bodyPr wrap="square" rtlCol="0">
            <a:spAutoFit/>
          </a:bodyPr>
          <a:lstStyle/>
          <a:p>
            <a:pPr algn="ctr"/>
            <a:endParaRPr lang="en-US" sz="750" dirty="0" smtClean="0">
              <a:solidFill>
                <a:srgbClr val="00B0F0"/>
              </a:solidFill>
            </a:endParaRPr>
          </a:p>
          <a:p>
            <a:pPr algn="ctr"/>
            <a:endParaRPr lang="en-US" sz="750" dirty="0">
              <a:solidFill>
                <a:srgbClr val="00B0F0"/>
              </a:solidFill>
            </a:endParaRPr>
          </a:p>
          <a:p>
            <a:pPr algn="ctr"/>
            <a:endParaRPr lang="en-US" sz="750" dirty="0" smtClean="0">
              <a:solidFill>
                <a:srgbClr val="00B0F0"/>
              </a:solidFill>
            </a:endParaRPr>
          </a:p>
          <a:p>
            <a:pPr algn="ctr"/>
            <a:r>
              <a:rPr lang="en-US" sz="750" dirty="0" smtClean="0">
                <a:solidFill>
                  <a:srgbClr val="00B0F0"/>
                </a:solidFill>
              </a:rPr>
              <a:t>2/18/14</a:t>
            </a:r>
            <a:endParaRPr lang="en-US" sz="750" dirty="0">
              <a:solidFill>
                <a:srgbClr val="00B0F0"/>
              </a:solidFill>
            </a:endParaRPr>
          </a:p>
        </p:txBody>
      </p:sp>
      <p:sp>
        <p:nvSpPr>
          <p:cNvPr id="30" name="TextBox 29"/>
          <p:cNvSpPr txBox="1"/>
          <p:nvPr/>
        </p:nvSpPr>
        <p:spPr>
          <a:xfrm>
            <a:off x="2667000" y="1989817"/>
            <a:ext cx="5334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$30,000</a:t>
            </a:r>
            <a:endParaRPr lang="en-US" sz="750" dirty="0">
              <a:solidFill>
                <a:srgbClr val="00B0F0"/>
              </a:solidFill>
            </a:endParaRPr>
          </a:p>
        </p:txBody>
      </p:sp>
      <p:sp>
        <p:nvSpPr>
          <p:cNvPr id="31" name="TextBox 30"/>
          <p:cNvSpPr txBox="1"/>
          <p:nvPr/>
        </p:nvSpPr>
        <p:spPr>
          <a:xfrm>
            <a:off x="3048000" y="2001798"/>
            <a:ext cx="457200" cy="553998"/>
          </a:xfrm>
          <a:prstGeom prst="rect">
            <a:avLst/>
          </a:prstGeom>
          <a:noFill/>
        </p:spPr>
        <p:txBody>
          <a:bodyPr wrap="square" rtlCol="0">
            <a:spAutoFit/>
          </a:bodyPr>
          <a:lstStyle/>
          <a:p>
            <a:pPr algn="r"/>
            <a:endParaRPr lang="en-US" sz="750" dirty="0" smtClean="0">
              <a:solidFill>
                <a:srgbClr val="00B0F0"/>
              </a:solidFill>
            </a:endParaRPr>
          </a:p>
          <a:p>
            <a:pPr algn="r"/>
            <a:endParaRPr lang="en-US" sz="750" dirty="0">
              <a:solidFill>
                <a:srgbClr val="00B0F0"/>
              </a:solidFill>
            </a:endParaRPr>
          </a:p>
          <a:p>
            <a:pPr algn="r"/>
            <a:endParaRPr lang="en-US" sz="750" dirty="0" smtClean="0">
              <a:solidFill>
                <a:srgbClr val="00B0F0"/>
              </a:solidFill>
            </a:endParaRPr>
          </a:p>
          <a:p>
            <a:pPr algn="r"/>
            <a:r>
              <a:rPr lang="en-US" sz="750" dirty="0" smtClean="0">
                <a:solidFill>
                  <a:srgbClr val="00B0F0"/>
                </a:solidFill>
              </a:rPr>
              <a:t>2.00%</a:t>
            </a:r>
            <a:endParaRPr lang="en-US" sz="750" dirty="0">
              <a:solidFill>
                <a:srgbClr val="00B0F0"/>
              </a:solidFill>
            </a:endParaRPr>
          </a:p>
        </p:txBody>
      </p:sp>
      <p:sp>
        <p:nvSpPr>
          <p:cNvPr id="4096" name="TextBox 4095"/>
          <p:cNvSpPr txBox="1"/>
          <p:nvPr/>
        </p:nvSpPr>
        <p:spPr>
          <a:xfrm>
            <a:off x="3429000" y="2001798"/>
            <a:ext cx="4572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Fixed</a:t>
            </a:r>
            <a:endParaRPr lang="en-US" sz="750" dirty="0">
              <a:solidFill>
                <a:srgbClr val="00B0F0"/>
              </a:solidFill>
            </a:endParaRPr>
          </a:p>
        </p:txBody>
      </p:sp>
      <p:sp>
        <p:nvSpPr>
          <p:cNvPr id="4098" name="TextBox 4097"/>
          <p:cNvSpPr txBox="1"/>
          <p:nvPr/>
        </p:nvSpPr>
        <p:spPr>
          <a:xfrm>
            <a:off x="3810000" y="1989817"/>
            <a:ext cx="6096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Monthly</a:t>
            </a:r>
            <a:endParaRPr lang="en-US" sz="750" dirty="0">
              <a:solidFill>
                <a:srgbClr val="00B0F0"/>
              </a:solidFill>
            </a:endParaRPr>
          </a:p>
        </p:txBody>
      </p:sp>
      <p:sp>
        <p:nvSpPr>
          <p:cNvPr id="4100" name="TextBox 4099"/>
          <p:cNvSpPr txBox="1"/>
          <p:nvPr/>
        </p:nvSpPr>
        <p:spPr>
          <a:xfrm>
            <a:off x="5334000" y="1989817"/>
            <a:ext cx="533400" cy="565979"/>
          </a:xfrm>
          <a:prstGeom prst="rect">
            <a:avLst/>
          </a:prstGeom>
          <a:noFill/>
        </p:spPr>
        <p:txBody>
          <a:bodyPr wrap="square" rtlCol="0">
            <a:spAutoFit/>
          </a:bodyPr>
          <a:lstStyle/>
          <a:p>
            <a:pPr algn="r"/>
            <a:endParaRPr lang="en-US" sz="750" dirty="0" smtClean="0">
              <a:solidFill>
                <a:srgbClr val="00B0F0"/>
              </a:solidFill>
            </a:endParaRPr>
          </a:p>
          <a:p>
            <a:pPr algn="r"/>
            <a:endParaRPr lang="en-US" sz="750" dirty="0">
              <a:solidFill>
                <a:srgbClr val="00B0F0"/>
              </a:solidFill>
            </a:endParaRPr>
          </a:p>
          <a:p>
            <a:pPr algn="r"/>
            <a:endParaRPr lang="en-US" sz="750" dirty="0" smtClean="0">
              <a:solidFill>
                <a:srgbClr val="00B0F0"/>
              </a:solidFill>
            </a:endParaRPr>
          </a:p>
          <a:p>
            <a:pPr algn="r"/>
            <a:r>
              <a:rPr lang="en-US" sz="750" dirty="0">
                <a:solidFill>
                  <a:srgbClr val="00B0F0"/>
                </a:solidFill>
              </a:rPr>
              <a:t>  </a:t>
            </a:r>
            <a:r>
              <a:rPr lang="en-US" sz="750" dirty="0" smtClean="0">
                <a:solidFill>
                  <a:srgbClr val="00B0F0"/>
                </a:solidFill>
              </a:rPr>
              <a:t> 0</a:t>
            </a:r>
            <a:endParaRPr lang="en-US" sz="750" dirty="0">
              <a:solidFill>
                <a:srgbClr val="00B0F0"/>
              </a:solidFill>
            </a:endParaRPr>
          </a:p>
        </p:txBody>
      </p:sp>
      <p:sp>
        <p:nvSpPr>
          <p:cNvPr id="4101" name="TextBox 4100"/>
          <p:cNvSpPr txBox="1"/>
          <p:nvPr/>
        </p:nvSpPr>
        <p:spPr>
          <a:xfrm>
            <a:off x="5715000" y="2001798"/>
            <a:ext cx="6096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12/31/14</a:t>
            </a:r>
            <a:endParaRPr lang="en-US" sz="750" dirty="0">
              <a:solidFill>
                <a:srgbClr val="00B0F0"/>
              </a:solidFill>
            </a:endParaRPr>
          </a:p>
        </p:txBody>
      </p:sp>
      <p:sp>
        <p:nvSpPr>
          <p:cNvPr id="4103" name="TextBox 4102"/>
          <p:cNvSpPr txBox="1"/>
          <p:nvPr/>
        </p:nvSpPr>
        <p:spPr>
          <a:xfrm>
            <a:off x="6172200" y="1447800"/>
            <a:ext cx="381000" cy="553998"/>
          </a:xfrm>
          <a:prstGeom prst="rect">
            <a:avLst/>
          </a:prstGeom>
          <a:noFill/>
        </p:spPr>
        <p:txBody>
          <a:bodyPr wrap="square" rtlCol="0">
            <a:spAutoFit/>
          </a:bodyPr>
          <a:lstStyle/>
          <a:p>
            <a:endParaRPr lang="en-US" sz="750" dirty="0" smtClean="0"/>
          </a:p>
          <a:p>
            <a:endParaRPr lang="en-US" sz="750" dirty="0"/>
          </a:p>
          <a:p>
            <a:endParaRPr lang="en-US" sz="750" dirty="0" smtClean="0"/>
          </a:p>
          <a:p>
            <a:pPr algn="r"/>
            <a:r>
              <a:rPr lang="en-US" sz="750" dirty="0" smtClean="0">
                <a:solidFill>
                  <a:srgbClr val="00B0F0"/>
                </a:solidFill>
              </a:rPr>
              <a:t>No</a:t>
            </a:r>
            <a:endParaRPr lang="en-US" sz="750" dirty="0">
              <a:solidFill>
                <a:srgbClr val="00B0F0"/>
              </a:solidFill>
            </a:endParaRPr>
          </a:p>
        </p:txBody>
      </p:sp>
      <p:sp>
        <p:nvSpPr>
          <p:cNvPr id="4105" name="TextBox 4104"/>
          <p:cNvSpPr txBox="1"/>
          <p:nvPr/>
        </p:nvSpPr>
        <p:spPr>
          <a:xfrm>
            <a:off x="6172200" y="2001798"/>
            <a:ext cx="381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No</a:t>
            </a:r>
            <a:endParaRPr lang="en-US" sz="750" dirty="0">
              <a:solidFill>
                <a:srgbClr val="00B0F0"/>
              </a:solidFill>
            </a:endParaRPr>
          </a:p>
        </p:txBody>
      </p:sp>
      <p:sp>
        <p:nvSpPr>
          <p:cNvPr id="4106" name="TextBox 4105"/>
          <p:cNvSpPr txBox="1"/>
          <p:nvPr/>
        </p:nvSpPr>
        <p:spPr>
          <a:xfrm>
            <a:off x="6477000" y="1989817"/>
            <a:ext cx="533400" cy="553998"/>
          </a:xfrm>
          <a:prstGeom prst="rect">
            <a:avLst/>
          </a:prstGeom>
          <a:noFill/>
        </p:spPr>
        <p:txBody>
          <a:bodyPr wrap="square" rtlCol="0">
            <a:spAutoFit/>
          </a:bodyPr>
          <a:lstStyle/>
          <a:p>
            <a:pPr algn="r"/>
            <a:endParaRPr lang="en-US" sz="750" dirty="0" smtClean="0">
              <a:solidFill>
                <a:srgbClr val="00B0F0"/>
              </a:solidFill>
            </a:endParaRPr>
          </a:p>
          <a:p>
            <a:pPr algn="r"/>
            <a:endParaRPr lang="en-US" sz="750" dirty="0">
              <a:solidFill>
                <a:srgbClr val="00B0F0"/>
              </a:solidFill>
            </a:endParaRPr>
          </a:p>
          <a:p>
            <a:pPr algn="r"/>
            <a:endParaRPr lang="en-US" sz="750" dirty="0" smtClean="0">
              <a:solidFill>
                <a:srgbClr val="00B0F0"/>
              </a:solidFill>
            </a:endParaRPr>
          </a:p>
          <a:p>
            <a:pPr algn="r"/>
            <a:r>
              <a:rPr lang="en-US" sz="750" dirty="0" smtClean="0">
                <a:solidFill>
                  <a:srgbClr val="00B0F0"/>
                </a:solidFill>
              </a:rPr>
              <a:t>$600</a:t>
            </a:r>
            <a:endParaRPr lang="en-US" sz="750" dirty="0">
              <a:solidFill>
                <a:srgbClr val="00B0F0"/>
              </a:solidFill>
            </a:endParaRPr>
          </a:p>
        </p:txBody>
      </p:sp>
      <p:sp>
        <p:nvSpPr>
          <p:cNvPr id="4107" name="TextBox 4106"/>
          <p:cNvSpPr txBox="1"/>
          <p:nvPr/>
        </p:nvSpPr>
        <p:spPr>
          <a:xfrm>
            <a:off x="7010400" y="2001798"/>
            <a:ext cx="762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a:solidFill>
                  <a:srgbClr val="00B0F0"/>
                </a:solidFill>
              </a:rPr>
              <a:t> </a:t>
            </a:r>
            <a:r>
              <a:rPr lang="en-US" sz="750" dirty="0" smtClean="0">
                <a:solidFill>
                  <a:srgbClr val="00B0F0"/>
                </a:solidFill>
              </a:rPr>
              <a:t>    $210</a:t>
            </a:r>
            <a:endParaRPr lang="en-US" sz="750" dirty="0">
              <a:solidFill>
                <a:srgbClr val="00B0F0"/>
              </a:solidFill>
            </a:endParaRPr>
          </a:p>
        </p:txBody>
      </p:sp>
      <p:sp>
        <p:nvSpPr>
          <p:cNvPr id="4108" name="TextBox 4107"/>
          <p:cNvSpPr txBox="1"/>
          <p:nvPr/>
        </p:nvSpPr>
        <p:spPr>
          <a:xfrm>
            <a:off x="7772400" y="1989817"/>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$390</a:t>
            </a:r>
            <a:endParaRPr lang="en-US" sz="750" dirty="0">
              <a:solidFill>
                <a:srgbClr val="00B0F0"/>
              </a:solidFill>
            </a:endParaRPr>
          </a:p>
        </p:txBody>
      </p:sp>
      <p:sp>
        <p:nvSpPr>
          <p:cNvPr id="4110" name="TextBox 4109"/>
          <p:cNvSpPr txBox="1"/>
          <p:nvPr/>
        </p:nvSpPr>
        <p:spPr>
          <a:xfrm>
            <a:off x="609600" y="2543815"/>
            <a:ext cx="762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r>
              <a:rPr lang="en-US" sz="750" dirty="0" smtClean="0">
                <a:solidFill>
                  <a:srgbClr val="00B0F0"/>
                </a:solidFill>
              </a:rPr>
              <a:t>Bank Loan</a:t>
            </a:r>
            <a:endParaRPr lang="en-US" sz="750" dirty="0">
              <a:solidFill>
                <a:srgbClr val="00B0F0"/>
              </a:solidFill>
            </a:endParaRPr>
          </a:p>
        </p:txBody>
      </p:sp>
      <p:sp>
        <p:nvSpPr>
          <p:cNvPr id="4112" name="TextBox 4111"/>
          <p:cNvSpPr txBox="1"/>
          <p:nvPr/>
        </p:nvSpPr>
        <p:spPr>
          <a:xfrm>
            <a:off x="1295400" y="2543815"/>
            <a:ext cx="990600" cy="669414"/>
          </a:xfrm>
          <a:prstGeom prst="rect">
            <a:avLst/>
          </a:prstGeom>
          <a:noFill/>
        </p:spPr>
        <p:txBody>
          <a:bodyPr wrap="square" rtlCol="0">
            <a:spAutoFit/>
          </a:bodyPr>
          <a:lstStyle/>
          <a:p>
            <a:endParaRPr lang="en-US" sz="750" dirty="0" smtClean="0">
              <a:solidFill>
                <a:srgbClr val="00B0F0"/>
              </a:solidFill>
            </a:endParaRPr>
          </a:p>
          <a:p>
            <a:r>
              <a:rPr lang="en-US" sz="750" dirty="0" smtClean="0">
                <a:solidFill>
                  <a:srgbClr val="00B0F0"/>
                </a:solidFill>
              </a:rPr>
              <a:t>ABC Bank</a:t>
            </a:r>
          </a:p>
          <a:p>
            <a:r>
              <a:rPr lang="en-US" sz="750" dirty="0" smtClean="0">
                <a:solidFill>
                  <a:srgbClr val="00B0F0"/>
                </a:solidFill>
              </a:rPr>
              <a:t>200 High Street</a:t>
            </a:r>
          </a:p>
          <a:p>
            <a:r>
              <a:rPr lang="en-US" sz="750" dirty="0" smtClean="0">
                <a:solidFill>
                  <a:srgbClr val="00B0F0"/>
                </a:solidFill>
              </a:rPr>
              <a:t>Any town, MO	</a:t>
            </a:r>
            <a:endParaRPr lang="en-US" sz="750" dirty="0">
              <a:solidFill>
                <a:srgbClr val="00B0F0"/>
              </a:solidFill>
            </a:endParaRPr>
          </a:p>
        </p:txBody>
      </p:sp>
      <p:sp>
        <p:nvSpPr>
          <p:cNvPr id="4113" name="TextBox 4112"/>
          <p:cNvSpPr txBox="1"/>
          <p:nvPr/>
        </p:nvSpPr>
        <p:spPr>
          <a:xfrm>
            <a:off x="2286000" y="2543815"/>
            <a:ext cx="5334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r>
              <a:rPr lang="en-US" sz="750" dirty="0" smtClean="0">
                <a:solidFill>
                  <a:srgbClr val="00B0F0"/>
                </a:solidFill>
              </a:rPr>
              <a:t>7/1/10</a:t>
            </a:r>
            <a:endParaRPr lang="en-US" sz="750" dirty="0">
              <a:solidFill>
                <a:srgbClr val="00B0F0"/>
              </a:solidFill>
            </a:endParaRPr>
          </a:p>
        </p:txBody>
      </p:sp>
      <p:sp>
        <p:nvSpPr>
          <p:cNvPr id="4114" name="TextBox 4113"/>
          <p:cNvSpPr txBox="1"/>
          <p:nvPr/>
        </p:nvSpPr>
        <p:spPr>
          <a:xfrm>
            <a:off x="2667000" y="2543815"/>
            <a:ext cx="5334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r>
              <a:rPr lang="en-US" sz="750" dirty="0" smtClean="0">
                <a:solidFill>
                  <a:srgbClr val="00B0F0"/>
                </a:solidFill>
              </a:rPr>
              <a:t>$50,000</a:t>
            </a:r>
            <a:endParaRPr lang="en-US" sz="750" dirty="0">
              <a:solidFill>
                <a:srgbClr val="00B0F0"/>
              </a:solidFill>
            </a:endParaRPr>
          </a:p>
        </p:txBody>
      </p:sp>
      <p:sp>
        <p:nvSpPr>
          <p:cNvPr id="4116" name="TextBox 4115"/>
          <p:cNvSpPr txBox="1"/>
          <p:nvPr/>
        </p:nvSpPr>
        <p:spPr>
          <a:xfrm>
            <a:off x="3124200" y="2543815"/>
            <a:ext cx="381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10%</a:t>
            </a:r>
            <a:endParaRPr lang="en-US" sz="750" dirty="0">
              <a:solidFill>
                <a:srgbClr val="00B0F0"/>
              </a:solidFill>
            </a:endParaRPr>
          </a:p>
        </p:txBody>
      </p:sp>
      <p:sp>
        <p:nvSpPr>
          <p:cNvPr id="4120" name="TextBox 4119"/>
          <p:cNvSpPr txBox="1"/>
          <p:nvPr/>
        </p:nvSpPr>
        <p:spPr>
          <a:xfrm>
            <a:off x="3429000" y="2543815"/>
            <a:ext cx="4572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Fixed</a:t>
            </a:r>
            <a:endParaRPr lang="en-US" sz="750" dirty="0">
              <a:solidFill>
                <a:srgbClr val="00B0F0"/>
              </a:solidFill>
            </a:endParaRPr>
          </a:p>
        </p:txBody>
      </p:sp>
      <p:sp>
        <p:nvSpPr>
          <p:cNvPr id="4121" name="TextBox 4120"/>
          <p:cNvSpPr txBox="1"/>
          <p:nvPr/>
        </p:nvSpPr>
        <p:spPr>
          <a:xfrm>
            <a:off x="3810000" y="2543815"/>
            <a:ext cx="609600" cy="553998"/>
          </a:xfrm>
          <a:prstGeom prst="rect">
            <a:avLst/>
          </a:prstGeom>
          <a:noFill/>
        </p:spPr>
        <p:txBody>
          <a:bodyPr wrap="square" rtlCol="0">
            <a:spAutoFit/>
          </a:bodyPr>
          <a:lstStyle/>
          <a:p>
            <a:pPr algn="r"/>
            <a:endParaRPr lang="en-US" sz="750" dirty="0" smtClean="0">
              <a:solidFill>
                <a:srgbClr val="00B0F0"/>
              </a:solidFill>
            </a:endParaRPr>
          </a:p>
          <a:p>
            <a:pPr algn="r"/>
            <a:endParaRPr lang="en-US" sz="750" dirty="0">
              <a:solidFill>
                <a:srgbClr val="00B0F0"/>
              </a:solidFill>
            </a:endParaRPr>
          </a:p>
          <a:p>
            <a:pPr algn="r"/>
            <a:endParaRPr lang="en-US" sz="750" dirty="0" smtClean="0">
              <a:solidFill>
                <a:srgbClr val="00B0F0"/>
              </a:solidFill>
            </a:endParaRPr>
          </a:p>
          <a:p>
            <a:pPr algn="r"/>
            <a:r>
              <a:rPr lang="en-US" sz="750" dirty="0" smtClean="0">
                <a:solidFill>
                  <a:srgbClr val="00B0F0"/>
                </a:solidFill>
              </a:rPr>
              <a:t>Monthly</a:t>
            </a:r>
            <a:endParaRPr lang="en-US" sz="750" dirty="0">
              <a:solidFill>
                <a:srgbClr val="00B0F0"/>
              </a:solidFill>
            </a:endParaRPr>
          </a:p>
        </p:txBody>
      </p:sp>
      <p:sp>
        <p:nvSpPr>
          <p:cNvPr id="4122" name="TextBox 4121"/>
          <p:cNvSpPr txBox="1"/>
          <p:nvPr/>
        </p:nvSpPr>
        <p:spPr>
          <a:xfrm>
            <a:off x="4419600" y="2543815"/>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0</a:t>
            </a:r>
            <a:endParaRPr lang="en-US" sz="750" dirty="0">
              <a:solidFill>
                <a:srgbClr val="00B0F0"/>
              </a:solidFill>
            </a:endParaRPr>
          </a:p>
        </p:txBody>
      </p:sp>
      <p:sp>
        <p:nvSpPr>
          <p:cNvPr id="4123" name="TextBox 4122"/>
          <p:cNvSpPr txBox="1"/>
          <p:nvPr/>
        </p:nvSpPr>
        <p:spPr>
          <a:xfrm>
            <a:off x="5181600" y="2543815"/>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0</a:t>
            </a:r>
            <a:endParaRPr lang="en-US" sz="750" dirty="0">
              <a:solidFill>
                <a:srgbClr val="00B0F0"/>
              </a:solidFill>
            </a:endParaRPr>
          </a:p>
        </p:txBody>
      </p:sp>
      <p:sp>
        <p:nvSpPr>
          <p:cNvPr id="4124" name="TextBox 4123"/>
          <p:cNvSpPr txBox="1"/>
          <p:nvPr/>
        </p:nvSpPr>
        <p:spPr>
          <a:xfrm>
            <a:off x="5791200" y="2515240"/>
            <a:ext cx="4572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7/1/15</a:t>
            </a:r>
            <a:endParaRPr lang="en-US" sz="750" dirty="0">
              <a:solidFill>
                <a:srgbClr val="00B0F0"/>
              </a:solidFill>
            </a:endParaRPr>
          </a:p>
        </p:txBody>
      </p:sp>
      <p:sp>
        <p:nvSpPr>
          <p:cNvPr id="4125" name="TextBox 4124"/>
          <p:cNvSpPr txBox="1"/>
          <p:nvPr/>
        </p:nvSpPr>
        <p:spPr>
          <a:xfrm>
            <a:off x="6172200" y="2515240"/>
            <a:ext cx="381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Yes</a:t>
            </a:r>
            <a:endParaRPr lang="en-US" sz="750" dirty="0">
              <a:solidFill>
                <a:srgbClr val="00B0F0"/>
              </a:solidFill>
            </a:endParaRPr>
          </a:p>
        </p:txBody>
      </p:sp>
      <p:sp>
        <p:nvSpPr>
          <p:cNvPr id="4126" name="TextBox 4125"/>
          <p:cNvSpPr txBox="1"/>
          <p:nvPr/>
        </p:nvSpPr>
        <p:spPr>
          <a:xfrm>
            <a:off x="6477000" y="2515240"/>
            <a:ext cx="5334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$241</a:t>
            </a:r>
            <a:endParaRPr lang="en-US" sz="750" dirty="0">
              <a:solidFill>
                <a:srgbClr val="00B0F0"/>
              </a:solidFill>
            </a:endParaRPr>
          </a:p>
        </p:txBody>
      </p:sp>
      <p:sp>
        <p:nvSpPr>
          <p:cNvPr id="4127" name="TextBox 4126"/>
          <p:cNvSpPr txBox="1"/>
          <p:nvPr/>
        </p:nvSpPr>
        <p:spPr>
          <a:xfrm>
            <a:off x="7010400" y="2515240"/>
            <a:ext cx="7620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$241</a:t>
            </a:r>
            <a:endParaRPr lang="en-US" sz="750" dirty="0">
              <a:solidFill>
                <a:srgbClr val="00B0F0"/>
              </a:solidFill>
            </a:endParaRPr>
          </a:p>
        </p:txBody>
      </p:sp>
      <p:sp>
        <p:nvSpPr>
          <p:cNvPr id="4128" name="TextBox 4127"/>
          <p:cNvSpPr txBox="1"/>
          <p:nvPr/>
        </p:nvSpPr>
        <p:spPr>
          <a:xfrm>
            <a:off x="7772400" y="2515240"/>
            <a:ext cx="685800" cy="553998"/>
          </a:xfrm>
          <a:prstGeom prst="rect">
            <a:avLst/>
          </a:prstGeom>
          <a:noFill/>
        </p:spPr>
        <p:txBody>
          <a:bodyPr wrap="square" rtlCol="0">
            <a:spAutoFit/>
          </a:bodyPr>
          <a:lstStyle/>
          <a:p>
            <a:endParaRPr lang="en-US" sz="750" dirty="0" smtClean="0">
              <a:solidFill>
                <a:srgbClr val="00B0F0"/>
              </a:solidFill>
            </a:endParaRPr>
          </a:p>
          <a:p>
            <a:endParaRPr lang="en-US" sz="750" dirty="0">
              <a:solidFill>
                <a:srgbClr val="00B0F0"/>
              </a:solidFill>
            </a:endParaRPr>
          </a:p>
          <a:p>
            <a:endParaRPr lang="en-US" sz="750" dirty="0" smtClean="0">
              <a:solidFill>
                <a:srgbClr val="00B0F0"/>
              </a:solidFill>
            </a:endParaRPr>
          </a:p>
          <a:p>
            <a:pPr algn="r"/>
            <a:r>
              <a:rPr lang="en-US" sz="750" dirty="0" smtClean="0">
                <a:solidFill>
                  <a:srgbClr val="00B0F0"/>
                </a:solidFill>
              </a:rPr>
              <a:t>0</a:t>
            </a:r>
            <a:endParaRPr lang="en-US" sz="750" dirty="0">
              <a:solidFill>
                <a:srgbClr val="00B0F0"/>
              </a:solidFill>
            </a:endParaRPr>
          </a:p>
        </p:txBody>
      </p:sp>
      <p:sp>
        <p:nvSpPr>
          <p:cNvPr id="4131" name="TextBox 4130"/>
          <p:cNvSpPr txBox="1"/>
          <p:nvPr/>
        </p:nvSpPr>
        <p:spPr>
          <a:xfrm>
            <a:off x="8455223" y="1407838"/>
            <a:ext cx="307777" cy="2677656"/>
          </a:xfrm>
          <a:prstGeom prst="rect">
            <a:avLst/>
          </a:prstGeom>
          <a:noFill/>
        </p:spPr>
        <p:txBody>
          <a:bodyPr vert="vert" wrap="square" rtlCol="0">
            <a:spAutoFit/>
          </a:bodyPr>
          <a:lstStyle/>
          <a:p>
            <a:r>
              <a:rPr lang="en-US" sz="800" dirty="0" smtClean="0">
                <a:solidFill>
                  <a:srgbClr val="00B0F0"/>
                </a:solidFill>
              </a:rPr>
              <a:t>ABC WATER &amp; SEWER CO.</a:t>
            </a:r>
            <a:endParaRPr lang="en-US" sz="800" dirty="0">
              <a:solidFill>
                <a:srgbClr val="00B0F0"/>
              </a:solidFill>
            </a:endParaRPr>
          </a:p>
        </p:txBody>
      </p:sp>
      <p:sp>
        <p:nvSpPr>
          <p:cNvPr id="4133" name="TextBox 4132"/>
          <p:cNvSpPr txBox="1"/>
          <p:nvPr/>
        </p:nvSpPr>
        <p:spPr>
          <a:xfrm>
            <a:off x="8539117" y="4572000"/>
            <a:ext cx="300082" cy="457200"/>
          </a:xfrm>
          <a:prstGeom prst="rect">
            <a:avLst/>
          </a:prstGeom>
          <a:noFill/>
        </p:spPr>
        <p:txBody>
          <a:bodyPr vert="vert" wrap="square" rtlCol="0">
            <a:spAutoFit/>
          </a:bodyPr>
          <a:lstStyle/>
          <a:p>
            <a:r>
              <a:rPr lang="en-US" sz="750" dirty="0" smtClean="0">
                <a:solidFill>
                  <a:srgbClr val="00B0F0"/>
                </a:solidFill>
              </a:rPr>
              <a:t>2017</a:t>
            </a:r>
            <a:endParaRPr lang="en-US" sz="750" dirty="0">
              <a:solidFill>
                <a:srgbClr val="00B0F0"/>
              </a:solidFill>
            </a:endParaRPr>
          </a:p>
        </p:txBody>
      </p:sp>
    </p:spTree>
    <p:extLst>
      <p:ext uri="{BB962C8B-B14F-4D97-AF65-F5344CB8AC3E}">
        <p14:creationId xmlns:p14="http://schemas.microsoft.com/office/powerpoint/2010/main" val="33692660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09600"/>
          </a:xfrm>
        </p:spPr>
        <p:txBody>
          <a:bodyPr/>
          <a:lstStyle/>
          <a:p>
            <a:pPr marL="91440"/>
            <a:r>
              <a:rPr lang="en-US" sz="2100" dirty="0"/>
              <a:t>Page W-1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4240654299"/>
              </p:ext>
            </p:extLst>
          </p:nvPr>
        </p:nvGraphicFramePr>
        <p:xfrm>
          <a:off x="152400" y="685800"/>
          <a:ext cx="4640581" cy="6248398"/>
        </p:xfrm>
        <a:graphic>
          <a:graphicData uri="http://schemas.openxmlformats.org/drawingml/2006/table">
            <a:tbl>
              <a:tblPr/>
              <a:tblGrid>
                <a:gridCol w="143757"/>
                <a:gridCol w="796969"/>
                <a:gridCol w="1823446"/>
                <a:gridCol w="907940"/>
                <a:gridCol w="968469"/>
              </a:tblGrid>
              <a:tr h="139880">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700" b="0" i="0" u="none" strike="noStrike">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988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39880">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Arial"/>
                        </a:rPr>
                        <a:t>Company Name:</a:t>
                      </a:r>
                    </a:p>
                  </a:txBody>
                  <a:tcPr marL="0" marR="0" marT="0" marB="0" anchor="b">
                    <a:lnL>
                      <a:noFill/>
                    </a:lnL>
                    <a:lnR>
                      <a:noFill/>
                    </a:lnR>
                    <a:lnT>
                      <a:noFill/>
                    </a:lnT>
                    <a:lnB>
                      <a:noFill/>
                    </a:lnB>
                  </a:tcPr>
                </a:tc>
                <a:tc gridSpan="3">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3988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3988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ctr" fontAlgn="b"/>
                      <a:r>
                        <a:rPr lang="en-US" sz="700" b="1" i="0" u="sng" strike="noStrike" dirty="0">
                          <a:solidFill>
                            <a:srgbClr val="000000"/>
                          </a:solidFill>
                          <a:effectLst/>
                          <a:latin typeface="Arial"/>
                        </a:rPr>
                        <a:t>WATER OPERATING REVENUES, EXPENSES AND STATISTICS</a:t>
                      </a: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3988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l" fontAlgn="b"/>
                      <a:r>
                        <a:rPr lang="en-US" sz="700" b="0" i="0" u="none" strike="noStrike" dirty="0">
                          <a:solidFill>
                            <a:srgbClr val="000000"/>
                          </a:solidFill>
                          <a:effectLst/>
                          <a:latin typeface="Calibri"/>
                        </a:rPr>
                        <a:t> </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8967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700" b="1" i="0" u="none" strike="noStrike">
                          <a:solidFill>
                            <a:srgbClr val="000000"/>
                          </a:solidFill>
                          <a:effectLst/>
                          <a:latin typeface="Arial"/>
                        </a:rPr>
                        <a:t>Description </a:t>
                      </a:r>
                      <a:br>
                        <a:rPr lang="en-US" sz="700" b="1" i="0" u="none" strike="noStrike">
                          <a:solidFill>
                            <a:srgbClr val="000000"/>
                          </a:solidFill>
                          <a:effectLst/>
                          <a:latin typeface="Arial"/>
                        </a:rPr>
                      </a:br>
                      <a:r>
                        <a:rPr lang="en-US" sz="700" b="1" i="0" u="none" strike="noStrike">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ctr"/>
                      <a:r>
                        <a:rPr lang="en-US" sz="700" b="1" i="0" u="none" strike="noStrike" dirty="0">
                          <a:solidFill>
                            <a:srgbClr val="000000"/>
                          </a:solidFill>
                          <a:effectLst/>
                          <a:latin typeface="Arial"/>
                        </a:rPr>
                        <a:t>Amount</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09082">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0" u="none" strike="noStrike">
                          <a:solidFill>
                            <a:srgbClr val="000000"/>
                          </a:solidFill>
                          <a:effectLst/>
                          <a:latin typeface="Arial"/>
                        </a:rPr>
                        <a:t>Total Revenues </a:t>
                      </a:r>
                      <a:r>
                        <a:rPr lang="en-US" sz="700" b="0" i="1" u="none" strike="noStrike">
                          <a:solidFill>
                            <a:srgbClr val="000000"/>
                          </a:solidFill>
                          <a:effectLst/>
                          <a:latin typeface="Arial"/>
                        </a:rPr>
                        <a:t>(From Pg. W-2)</a:t>
                      </a:r>
                      <a:endParaRPr lang="en-US" sz="700" b="1"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183,748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CC"/>
                    </a:solidFill>
                  </a:tcPr>
                </a:tc>
              </a:tr>
              <a:tr h="209082">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1" u="sng" strike="noStrike">
                          <a:solidFill>
                            <a:srgbClr val="000000"/>
                          </a:solidFill>
                          <a:effectLst/>
                          <a:latin typeface="Arial"/>
                        </a:rPr>
                        <a:t>Operating Expenses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Calibri"/>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Salaries &amp; Wages</a:t>
                      </a:r>
                      <a:r>
                        <a:rPr lang="en-US" sz="700" b="0" i="1" u="none" strike="noStrike">
                          <a:solidFill>
                            <a:srgbClr val="000000"/>
                          </a:solidFill>
                          <a:effectLst/>
                          <a:latin typeface="Arial"/>
                        </a:rPr>
                        <a:t> (From Pg. 6)</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31,500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Employee Pensions and Benefits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r>
                        <a:rPr lang="en-US" sz="700" b="0" i="0" u="none" strike="noStrike" dirty="0">
                          <a:solidFill>
                            <a:srgbClr val="00B0F0"/>
                          </a:solidFill>
                          <a:effectLst/>
                          <a:latin typeface="Arial"/>
                        </a:rPr>
                        <a:t>$              </a:t>
                      </a:r>
                      <a:r>
                        <a:rPr lang="en-US" sz="700" b="0" i="0" u="none" strike="noStrike" dirty="0" smtClean="0">
                          <a:solidFill>
                            <a:srgbClr val="00B0F0"/>
                          </a:solidFill>
                          <a:effectLst/>
                          <a:latin typeface="Arial"/>
                        </a:rPr>
                        <a:t>          2,575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Purchased Water</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Plant Operations Expenses </a:t>
                      </a:r>
                      <a:r>
                        <a:rPr lang="en-US" sz="700" b="0" i="1" u="none" strike="noStrike" dirty="0">
                          <a:solidFill>
                            <a:srgbClr val="000000"/>
                          </a:solidFill>
                          <a:effectLst/>
                          <a:latin typeface="Arial"/>
                        </a:rPr>
                        <a:t>(From Pg. W-3, Line 12)</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9,648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Billing Expenses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125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Supplies and Expenses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750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Transportation Expenses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Rent Expense</a:t>
                      </a:r>
                      <a:r>
                        <a:rPr lang="en-US" sz="700" b="0" i="0" u="none" strike="sngStrike">
                          <a:solidFill>
                            <a:srgbClr val="000000"/>
                          </a:solidFill>
                          <a:effectLst/>
                          <a:latin typeface="Arial"/>
                        </a:rPr>
                        <a:t> </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9,600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dirty="0">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Insurance Expense</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12,000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Outside Services Employed</a:t>
                      </a:r>
                      <a:r>
                        <a:rPr lang="en-US" sz="700" b="0" i="1" u="none" strike="noStrike">
                          <a:solidFill>
                            <a:srgbClr val="000000"/>
                          </a:solidFill>
                          <a:effectLst/>
                          <a:latin typeface="Arial"/>
                        </a:rPr>
                        <a:t> (i.e.., Legal, Accounting, etc.)</a:t>
                      </a:r>
                      <a:r>
                        <a:rPr lang="en-US" sz="700" b="0" i="0" u="none" strike="noStrike">
                          <a:solidFill>
                            <a:srgbClr val="000000"/>
                          </a:solidFill>
                          <a:effectLst/>
                          <a:latin typeface="Arial"/>
                        </a:rPr>
                        <a:t> </a:t>
                      </a:r>
                      <a:r>
                        <a:rPr lang="en-US" sz="700" b="0" i="1" u="none" strike="noStrike">
                          <a:solidFill>
                            <a:srgbClr val="000000"/>
                          </a:solidFill>
                          <a:effectLst/>
                          <a:latin typeface="Arial"/>
                        </a:rPr>
                        <a:t>(From Pg.7)</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800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Regulatory Commission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a:t>
                      </a:r>
                      <a:r>
                        <a:rPr lang="en-US" sz="700" b="0" i="0" u="none" strike="noStrike" dirty="0" smtClean="0">
                          <a:solidFill>
                            <a:srgbClr val="00B0F0"/>
                          </a:solidFill>
                          <a:effectLst/>
                          <a:latin typeface="Arial"/>
                        </a:rPr>
                        <a:t>5,600</a:t>
                      </a:r>
                      <a:r>
                        <a:rPr lang="en-US" sz="700" b="0" i="0" u="none" strike="noStrike" dirty="0" smtClean="0">
                          <a:solidFill>
                            <a:srgbClr val="000000"/>
                          </a:solidFill>
                          <a:effectLst/>
                          <a:latin typeface="Arial"/>
                        </a:rPr>
                        <a:t>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Uncollectible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Depreciation Expense</a:t>
                      </a:r>
                      <a:r>
                        <a:rPr lang="en-US" sz="700" b="0" i="1" u="none" strike="noStrike">
                          <a:solidFill>
                            <a:srgbClr val="000000"/>
                          </a:solidFill>
                          <a:effectLst/>
                          <a:latin typeface="Arial"/>
                        </a:rPr>
                        <a:t> (From Pg. W-5, Line 49)</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25,476</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Amortization of Contributions in Aid of Construction </a:t>
                      </a:r>
                      <a:r>
                        <a:rPr lang="en-US" sz="700" b="0" i="1" u="none" strike="noStrike">
                          <a:solidFill>
                            <a:srgbClr val="000000"/>
                          </a:solidFill>
                          <a:effectLst/>
                          <a:latin typeface="Arial"/>
                        </a:rPr>
                        <a:t>(From Page 8)  </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(3,090)</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Amortization Expense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Tax Expenses </a:t>
                      </a:r>
                      <a:r>
                        <a:rPr lang="en-US" sz="700" b="0" i="1" u="none" strike="noStrike" dirty="0">
                          <a:solidFill>
                            <a:srgbClr val="000000"/>
                          </a:solidFill>
                          <a:effectLst/>
                          <a:latin typeface="Arial"/>
                        </a:rPr>
                        <a:t>(i.e., Property, State, Federal, etc.</a:t>
                      </a:r>
                      <a:r>
                        <a:rPr lang="en-US" sz="700" b="0" i="0" u="none" strike="noStrike" dirty="0">
                          <a:solidFill>
                            <a:srgbClr val="000000"/>
                          </a:solidFill>
                          <a:effectLst/>
                          <a:latin typeface="Arial"/>
                        </a:rPr>
                        <a:t>)  </a:t>
                      </a:r>
                      <a:r>
                        <a:rPr lang="en-US" sz="700" b="0" i="1" u="none" strike="noStrike" dirty="0">
                          <a:solidFill>
                            <a:srgbClr val="000000"/>
                          </a:solidFill>
                          <a:effectLst/>
                          <a:latin typeface="Arial"/>
                        </a:rPr>
                        <a:t>(From Pg. W-3, </a:t>
                      </a:r>
                      <a:r>
                        <a:rPr lang="en-US" sz="700" b="0" i="1" u="none" strike="noStrike" dirty="0" smtClean="0">
                          <a:solidFill>
                            <a:srgbClr val="000000"/>
                          </a:solidFill>
                          <a:effectLst/>
                          <a:latin typeface="Arial"/>
                        </a:rPr>
                        <a:t>Line 20)</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23,052</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Interest Expense </a:t>
                      </a:r>
                      <a:r>
                        <a:rPr lang="en-US" sz="700" b="0" i="1" u="none" strike="noStrike" dirty="0">
                          <a:solidFill>
                            <a:srgbClr val="000000"/>
                          </a:solidFill>
                          <a:effectLst/>
                          <a:latin typeface="Arial"/>
                        </a:rPr>
                        <a:t>(From Pg. 9)</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7,648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09082">
                <a:tc>
                  <a:txBody>
                    <a:bodyPr/>
                    <a:lstStyle/>
                    <a:p>
                      <a:pPr algn="ctr" fontAlgn="b"/>
                      <a:r>
                        <a:rPr lang="en-US" sz="700" b="1" i="0" u="none" strike="noStrike">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Other Expenses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9082">
                <a:tc>
                  <a:txBody>
                    <a:bodyPr/>
                    <a:lstStyle/>
                    <a:p>
                      <a:pPr algn="ctr" fontAlgn="b"/>
                      <a:r>
                        <a:rPr lang="en-US" sz="700" b="1" i="0" u="none" strike="noStrike" dirty="0">
                          <a:solidFill>
                            <a:srgbClr val="000000"/>
                          </a:solidFill>
                          <a:effectLst/>
                          <a:latin typeface="Arial"/>
                        </a:rPr>
                        <a:t>22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0" u="none" strike="noStrike">
                          <a:solidFill>
                            <a:srgbClr val="000000"/>
                          </a:solidFill>
                          <a:effectLst/>
                          <a:latin typeface="Arial"/>
                        </a:rPr>
                        <a:t>Total Operating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125,683</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r>
              <a:tr h="209082">
                <a:tc>
                  <a:txBody>
                    <a:bodyPr/>
                    <a:lstStyle/>
                    <a:p>
                      <a:pPr algn="ctr" fontAlgn="b"/>
                      <a:r>
                        <a:rPr lang="en-US" sz="700" b="1" i="0" u="none" strike="noStrike">
                          <a:solidFill>
                            <a:srgbClr val="000000"/>
                          </a:solidFill>
                          <a:effectLst/>
                          <a:latin typeface="Arial"/>
                        </a:rPr>
                        <a:t>23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0" u="none" strike="noStrike" dirty="0">
                          <a:solidFill>
                            <a:srgbClr val="000000"/>
                          </a:solidFill>
                          <a:effectLst/>
                          <a:latin typeface="Arial"/>
                        </a:rPr>
                        <a:t>Net Income </a:t>
                      </a:r>
                      <a:r>
                        <a:rPr lang="en-US" sz="700" b="0" i="0" u="none" strike="noStrike" dirty="0">
                          <a:solidFill>
                            <a:srgbClr val="000000"/>
                          </a:solidFill>
                          <a:effectLst/>
                          <a:latin typeface="Arial"/>
                        </a:rPr>
                        <a:t>(Loss)</a:t>
                      </a:r>
                      <a:r>
                        <a:rPr lang="en-US" sz="700" b="0" i="1" u="none" strike="noStrike" dirty="0">
                          <a:solidFill>
                            <a:srgbClr val="000000"/>
                          </a:solidFill>
                          <a:effectLst/>
                          <a:latin typeface="Arial"/>
                        </a:rPr>
                        <a:t>(A negative number indicated by ( ) represents a loss.)</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58,064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3988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3988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l" fontAlgn="ctr"/>
                      <a:r>
                        <a:rPr lang="en-US" sz="700" b="0" i="0" u="none" strike="noStrike">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3988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0" i="1" u="none" strike="noStrike" dirty="0">
                          <a:solidFill>
                            <a:srgbClr val="000000"/>
                          </a:solidFill>
                          <a:effectLst/>
                          <a:latin typeface="Arial"/>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4800600" y="685800"/>
            <a:ext cx="4114800" cy="6223000"/>
          </a:xfrm>
        </p:spPr>
        <p:txBody>
          <a:bodyPr>
            <a:normAutofit/>
          </a:bodyPr>
          <a:lstStyle/>
          <a:p>
            <a:pPr marL="120827" indent="0" algn="just">
              <a:buNone/>
            </a:pPr>
            <a:r>
              <a:rPr lang="en-US" sz="1500" dirty="0">
                <a:solidFill>
                  <a:srgbClr val="00B0F0"/>
                </a:solidFill>
              </a:rPr>
              <a:t>Page W-1 is the I</a:t>
            </a:r>
            <a:r>
              <a:rPr lang="en-US" sz="1500" dirty="0" smtClean="0">
                <a:solidFill>
                  <a:srgbClr val="00B0F0"/>
                </a:solidFill>
              </a:rPr>
              <a:t>ncome Statement </a:t>
            </a:r>
            <a:r>
              <a:rPr lang="en-US" sz="1500" dirty="0">
                <a:solidFill>
                  <a:srgbClr val="00B0F0"/>
                </a:solidFill>
              </a:rPr>
              <a:t>for your Company</a:t>
            </a:r>
            <a:r>
              <a:rPr lang="en-US" sz="1500" dirty="0" smtClean="0">
                <a:solidFill>
                  <a:srgbClr val="00B0F0"/>
                </a:solidFill>
              </a:rPr>
              <a:t>.</a:t>
            </a:r>
          </a:p>
          <a:p>
            <a:pPr algn="just"/>
            <a:r>
              <a:rPr lang="en-US" sz="1500" dirty="0" smtClean="0">
                <a:solidFill>
                  <a:srgbClr val="00B0F0"/>
                </a:solidFill>
              </a:rPr>
              <a:t>Values are not on </a:t>
            </a:r>
            <a:r>
              <a:rPr lang="en-US" sz="1500" dirty="0">
                <a:solidFill>
                  <a:srgbClr val="00B0F0"/>
                </a:solidFill>
              </a:rPr>
              <a:t>every line on the form.  </a:t>
            </a:r>
            <a:endParaRPr lang="en-US" sz="1500" dirty="0" smtClean="0">
              <a:solidFill>
                <a:srgbClr val="00B0F0"/>
              </a:solidFill>
            </a:endParaRPr>
          </a:p>
          <a:p>
            <a:pPr algn="just"/>
            <a:r>
              <a:rPr lang="en-US" sz="1500" dirty="0" smtClean="0">
                <a:solidFill>
                  <a:srgbClr val="00B0F0"/>
                </a:solidFill>
              </a:rPr>
              <a:t>Very </a:t>
            </a:r>
            <a:r>
              <a:rPr lang="en-US" sz="1500" dirty="0">
                <a:solidFill>
                  <a:srgbClr val="00B0F0"/>
                </a:solidFill>
              </a:rPr>
              <a:t>few utilities will have expenses on each line</a:t>
            </a:r>
            <a:r>
              <a:rPr lang="en-US" sz="1500" dirty="0" smtClean="0">
                <a:solidFill>
                  <a:srgbClr val="00B0F0"/>
                </a:solidFill>
              </a:rPr>
              <a:t>.</a:t>
            </a:r>
            <a:endParaRPr lang="en-US" sz="1500" dirty="0">
              <a:solidFill>
                <a:srgbClr val="00B0F0"/>
              </a:solidFill>
            </a:endParaRPr>
          </a:p>
          <a:p>
            <a:pPr algn="just"/>
            <a:r>
              <a:rPr lang="en-US" sz="1500" dirty="0">
                <a:solidFill>
                  <a:srgbClr val="00B0F0"/>
                </a:solidFill>
              </a:rPr>
              <a:t>Lines 3, 4, 7, 13, 16, 17, 19 and 20 will auto-populate.</a:t>
            </a:r>
          </a:p>
          <a:p>
            <a:pPr algn="just"/>
            <a:r>
              <a:rPr lang="en-US" sz="1500" dirty="0">
                <a:solidFill>
                  <a:srgbClr val="00B0F0"/>
                </a:solidFill>
              </a:rPr>
              <a:t>Line </a:t>
            </a:r>
            <a:r>
              <a:rPr lang="en-US" sz="1500" dirty="0" smtClean="0">
                <a:solidFill>
                  <a:srgbClr val="00B0F0"/>
                </a:solidFill>
              </a:rPr>
              <a:t>5 signifies </a:t>
            </a:r>
            <a:r>
              <a:rPr lang="en-US" sz="1500" dirty="0">
                <a:solidFill>
                  <a:srgbClr val="00B0F0"/>
                </a:solidFill>
              </a:rPr>
              <a:t>the total amount paid for the calendar year for employee pensions </a:t>
            </a:r>
            <a:r>
              <a:rPr lang="en-US" sz="1500" dirty="0" smtClean="0">
                <a:solidFill>
                  <a:srgbClr val="00B0F0"/>
                </a:solidFill>
              </a:rPr>
              <a:t>and benefits</a:t>
            </a:r>
            <a:r>
              <a:rPr lang="en-US" sz="1500" dirty="0">
                <a:solidFill>
                  <a:srgbClr val="00B0F0"/>
                </a:solidFill>
              </a:rPr>
              <a:t>.</a:t>
            </a:r>
          </a:p>
          <a:p>
            <a:pPr algn="just"/>
            <a:r>
              <a:rPr lang="en-US" sz="1500">
                <a:solidFill>
                  <a:srgbClr val="00B0F0"/>
                </a:solidFill>
              </a:rPr>
              <a:t>Lines </a:t>
            </a:r>
            <a:r>
              <a:rPr lang="en-US" sz="1500" smtClean="0">
                <a:solidFill>
                  <a:srgbClr val="00B0F0"/>
                </a:solidFill>
              </a:rPr>
              <a:t>6, 8 </a:t>
            </a:r>
            <a:r>
              <a:rPr lang="en-US" sz="1500" dirty="0">
                <a:solidFill>
                  <a:srgbClr val="00B0F0"/>
                </a:solidFill>
              </a:rPr>
              <a:t>- 12, 14, 15, and 18 represent the total amount paid for each item during the entire year.</a:t>
            </a:r>
          </a:p>
          <a:p>
            <a:pPr algn="just"/>
            <a:r>
              <a:rPr lang="en-US" sz="1500" dirty="0">
                <a:solidFill>
                  <a:srgbClr val="00B0F0"/>
                </a:solidFill>
              </a:rPr>
              <a:t>Line 21 </a:t>
            </a:r>
            <a:r>
              <a:rPr lang="en-US" sz="1500" dirty="0" smtClean="0">
                <a:solidFill>
                  <a:srgbClr val="00B0F0"/>
                </a:solidFill>
              </a:rPr>
              <a:t>is for any </a:t>
            </a:r>
            <a:r>
              <a:rPr lang="en-US" sz="1500" dirty="0">
                <a:solidFill>
                  <a:srgbClr val="00B0F0"/>
                </a:solidFill>
              </a:rPr>
              <a:t>expense paid during the year that is not represented on one of the lines above.</a:t>
            </a:r>
          </a:p>
          <a:p>
            <a:pPr algn="just"/>
            <a:r>
              <a:rPr lang="en-US" sz="1500" dirty="0" smtClean="0">
                <a:solidFill>
                  <a:srgbClr val="00B0F0"/>
                </a:solidFill>
              </a:rPr>
              <a:t>Line 23 is the income </a:t>
            </a:r>
            <a:r>
              <a:rPr lang="en-US" sz="1500" dirty="0">
                <a:solidFill>
                  <a:srgbClr val="00B0F0"/>
                </a:solidFill>
              </a:rPr>
              <a:t>or loss for the </a:t>
            </a:r>
            <a:r>
              <a:rPr lang="en-US" sz="1500" dirty="0" smtClean="0">
                <a:solidFill>
                  <a:srgbClr val="00B0F0"/>
                </a:solidFill>
              </a:rPr>
              <a:t>year.</a:t>
            </a:r>
            <a:endParaRPr lang="en-US" sz="1500" dirty="0">
              <a:solidFill>
                <a:srgbClr val="00B0F0"/>
              </a:solidFill>
            </a:endParaRPr>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15</a:t>
            </a:fld>
            <a:endParaRPr lang="en-US"/>
          </a:p>
        </p:txBody>
      </p:sp>
    </p:spTree>
    <p:extLst>
      <p:ext uri="{BB962C8B-B14F-4D97-AF65-F5344CB8AC3E}">
        <p14:creationId xmlns:p14="http://schemas.microsoft.com/office/powerpoint/2010/main" val="3797299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32"/>
            <a:ext cx="8915400" cy="523568"/>
          </a:xfrm>
        </p:spPr>
        <p:txBody>
          <a:bodyPr/>
          <a:lstStyle/>
          <a:p>
            <a:pPr marL="91440"/>
            <a:r>
              <a:rPr lang="en-US" sz="2100" dirty="0"/>
              <a:t>Page W-2 – </a:t>
            </a:r>
            <a:r>
              <a:rPr lang="en-US" sz="2100" dirty="0" smtClean="0"/>
              <a:t>Refer </a:t>
            </a:r>
            <a:r>
              <a:rPr lang="en-US" sz="2100" dirty="0"/>
              <a:t>to </a:t>
            </a:r>
            <a:r>
              <a:rPr lang="en-US" sz="2100" dirty="0" smtClean="0"/>
              <a:t>the </a:t>
            </a:r>
            <a:r>
              <a:rPr lang="en-US" sz="2100" dirty="0"/>
              <a:t>Annual Report </a:t>
            </a:r>
            <a:r>
              <a:rPr lang="en-US" sz="2100" dirty="0" smtClean="0"/>
              <a:t>Instructions  for each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070086485"/>
              </p:ext>
            </p:extLst>
          </p:nvPr>
        </p:nvGraphicFramePr>
        <p:xfrm>
          <a:off x="152400" y="685800"/>
          <a:ext cx="4868988" cy="6301106"/>
        </p:xfrm>
        <a:graphic>
          <a:graphicData uri="http://schemas.openxmlformats.org/drawingml/2006/table">
            <a:tbl>
              <a:tblPr/>
              <a:tblGrid>
                <a:gridCol w="169527"/>
                <a:gridCol w="749491"/>
                <a:gridCol w="1157694"/>
                <a:gridCol w="597808"/>
                <a:gridCol w="678109"/>
                <a:gridCol w="650875"/>
                <a:gridCol w="865484"/>
              </a:tblGrid>
              <a:tr h="121634">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4">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634">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Arial"/>
                        </a:rPr>
                        <a:t>Company Name:</a:t>
                      </a:r>
                    </a:p>
                  </a:txBody>
                  <a:tcPr marL="0" marR="0" marT="0" marB="0" anchor="b">
                    <a:lnL>
                      <a:noFill/>
                    </a:lnL>
                    <a:lnR>
                      <a:noFill/>
                    </a:lnR>
                    <a:lnT>
                      <a:noFill/>
                    </a:lnT>
                    <a:lnB>
                      <a:noFill/>
                    </a:lnB>
                  </a:tcPr>
                </a:tc>
                <a:tc gridSpan="5">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163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163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ctr" fontAlgn="b"/>
                      <a:r>
                        <a:rPr lang="en-US" sz="700" b="1" i="0" u="sng" strike="noStrike" dirty="0">
                          <a:solidFill>
                            <a:srgbClr val="000000"/>
                          </a:solidFill>
                          <a:effectLst/>
                          <a:latin typeface="Arial"/>
                        </a:rPr>
                        <a:t>WATER OPERATING REVENUES, EXPENSES AND STATISTICS (</a:t>
                      </a:r>
                      <a:r>
                        <a:rPr lang="en-US" sz="700" b="1" i="1" u="sng" strike="noStrike" dirty="0">
                          <a:solidFill>
                            <a:srgbClr val="000000"/>
                          </a:solidFill>
                          <a:effectLst/>
                          <a:latin typeface="Arial"/>
                        </a:rPr>
                        <a:t>Continued</a:t>
                      </a:r>
                      <a:r>
                        <a:rPr lang="en-US" sz="700" b="1" i="0" u="sng" strike="noStrike" dirty="0">
                          <a:solidFill>
                            <a:srgbClr val="000000"/>
                          </a:solidFill>
                          <a:effectLst/>
                          <a:latin typeface="Arial"/>
                        </a:rPr>
                        <a:t>)</a:t>
                      </a: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163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ctr" fontAlgn="b"/>
                      <a:r>
                        <a:rPr lang="en-US" sz="700" b="0" i="1" u="none" strike="noStrike">
                          <a:solidFill>
                            <a:srgbClr val="000000"/>
                          </a:solidFill>
                          <a:effectLst/>
                          <a:latin typeface="Arial"/>
                        </a:rPr>
                        <a:t>(Please indicate if metered amounts are in cubic feet measurements.)</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327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2" gridSpan="2">
                  <a:txBody>
                    <a:bodyPr/>
                    <a:lstStyle/>
                    <a:p>
                      <a:pPr algn="ctr" fontAlgn="ctr"/>
                      <a:r>
                        <a:rPr lang="en-US" sz="700" b="0" i="0" u="none" strike="noStrike">
                          <a:solidFill>
                            <a:srgbClr val="000000"/>
                          </a:solidFill>
                          <a:effectLst/>
                          <a:latin typeface="Arial"/>
                        </a:rPr>
                        <a:t>Description </a:t>
                      </a:r>
                      <a:br>
                        <a:rPr lang="en-US" sz="700" b="0" i="0" u="none" strike="noStrike">
                          <a:solidFill>
                            <a:srgbClr val="000000"/>
                          </a:solidFill>
                          <a:effectLst/>
                          <a:latin typeface="Arial"/>
                        </a:rPr>
                      </a:br>
                      <a:r>
                        <a:rPr lang="en-US" sz="700" b="0" i="0" u="none" strike="noStrike">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hMerge="1">
                  <a:txBody>
                    <a:bodyPr/>
                    <a:lstStyle/>
                    <a:p>
                      <a:endParaRPr lang="en-US"/>
                    </a:p>
                  </a:txBody>
                  <a:tcPr/>
                </a:tc>
                <a:tc gridSpan="2">
                  <a:txBody>
                    <a:bodyPr/>
                    <a:lstStyle/>
                    <a:p>
                      <a:pPr algn="ctr" fontAlgn="b"/>
                      <a:r>
                        <a:rPr lang="en-US" sz="700" b="0" i="0" u="none" strike="noStrike">
                          <a:solidFill>
                            <a:srgbClr val="000000"/>
                          </a:solidFill>
                          <a:effectLst/>
                          <a:latin typeface="Arial"/>
                        </a:rPr>
                        <a:t> No. of</a:t>
                      </a:r>
                      <a:br>
                        <a:rPr lang="en-US" sz="700" b="0" i="0" u="none" strike="noStrike">
                          <a:solidFill>
                            <a:srgbClr val="000000"/>
                          </a:solidFill>
                          <a:effectLst/>
                          <a:latin typeface="Arial"/>
                        </a:rPr>
                      </a:br>
                      <a:r>
                        <a:rPr lang="en-US" sz="700" b="0" i="0" u="none" strike="noStrike">
                          <a:solidFill>
                            <a:srgbClr val="000000"/>
                          </a:solidFill>
                          <a:effectLst/>
                          <a:latin typeface="Arial"/>
                        </a:rPr>
                        <a:t>Customers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rowSpan="2">
                  <a:txBody>
                    <a:bodyPr/>
                    <a:lstStyle/>
                    <a:p>
                      <a:pPr algn="ctr" fontAlgn="ctr"/>
                      <a:r>
                        <a:rPr lang="en-US" sz="700" b="0" i="0" u="none" strike="noStrike">
                          <a:solidFill>
                            <a:srgbClr val="000000"/>
                          </a:solidFill>
                          <a:effectLst/>
                          <a:latin typeface="Arial"/>
                        </a:rPr>
                        <a:t>No. of</a:t>
                      </a:r>
                      <a:br>
                        <a:rPr lang="en-US" sz="700" b="0" i="0" u="none" strike="noStrike">
                          <a:solidFill>
                            <a:srgbClr val="000000"/>
                          </a:solidFill>
                          <a:effectLst/>
                          <a:latin typeface="Arial"/>
                        </a:rPr>
                      </a:br>
                      <a:r>
                        <a:rPr lang="en-US" sz="700" b="0" i="0" u="none" strike="noStrike">
                          <a:solidFill>
                            <a:srgbClr val="000000"/>
                          </a:solidFill>
                          <a:effectLst/>
                          <a:latin typeface="Arial"/>
                        </a:rPr>
                        <a:t>Gallons</a:t>
                      </a:r>
                      <a:br>
                        <a:rPr lang="en-US" sz="700" b="0" i="0" u="none" strike="noStrike">
                          <a:solidFill>
                            <a:srgbClr val="000000"/>
                          </a:solidFill>
                          <a:effectLst/>
                          <a:latin typeface="Arial"/>
                        </a:rPr>
                      </a:br>
                      <a:r>
                        <a:rPr lang="en-US" sz="700" b="0" i="0" u="none" strike="noStrike">
                          <a:solidFill>
                            <a:srgbClr val="000000"/>
                          </a:solidFill>
                          <a:effectLst/>
                          <a:latin typeface="Arial"/>
                        </a:rPr>
                        <a:t>Sold</a:t>
                      </a:r>
                      <a:br>
                        <a:rPr lang="en-US" sz="700" b="0" i="0" u="none" strike="noStrike">
                          <a:solidFill>
                            <a:srgbClr val="000000"/>
                          </a:solidFill>
                          <a:effectLst/>
                          <a:latin typeface="Arial"/>
                        </a:rPr>
                      </a:br>
                      <a:r>
                        <a:rPr lang="en-US" sz="700" b="0" i="1" u="none" strike="noStrike">
                          <a:solidFill>
                            <a:srgbClr val="000000"/>
                          </a:solidFill>
                          <a:effectLst/>
                          <a:latin typeface="Arial"/>
                        </a:rPr>
                        <a:t>(000's</a:t>
                      </a:r>
                      <a:br>
                        <a:rPr lang="en-US" sz="700" b="0" i="1" u="none" strike="noStrike">
                          <a:solidFill>
                            <a:srgbClr val="000000"/>
                          </a:solidFill>
                          <a:effectLst/>
                          <a:latin typeface="Arial"/>
                        </a:rPr>
                      </a:br>
                      <a:r>
                        <a:rPr lang="en-US" sz="700" b="0" i="1" u="none" strike="noStrike">
                          <a:solidFill>
                            <a:srgbClr val="000000"/>
                          </a:solidFill>
                          <a:effectLst/>
                          <a:latin typeface="Arial"/>
                        </a:rPr>
                        <a:t>Omitted)</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a:rPr>
                        <a:t>Revenue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Amount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a:t>
                      </a:r>
                    </a:p>
                  </a:txBody>
                  <a:tcPr marL="0" marR="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486541">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b"/>
                      <a:r>
                        <a:rPr lang="en-US" sz="700" b="0" i="0" u="none" strike="noStrike">
                          <a:solidFill>
                            <a:srgbClr val="000000"/>
                          </a:solidFill>
                          <a:effectLst/>
                          <a:latin typeface="Arial"/>
                        </a:rPr>
                        <a:t>Beginning</a:t>
                      </a:r>
                      <a:br>
                        <a:rPr lang="en-US" sz="700" b="0" i="0" u="none" strike="noStrike">
                          <a:solidFill>
                            <a:srgbClr val="000000"/>
                          </a:solidFill>
                          <a:effectLst/>
                          <a:latin typeface="Arial"/>
                        </a:rPr>
                      </a:br>
                      <a:r>
                        <a:rPr lang="en-US" sz="700" b="0" i="0" u="none" strike="noStrike">
                          <a:solidFill>
                            <a:srgbClr val="000000"/>
                          </a:solidFill>
                          <a:effectLst/>
                          <a:latin typeface="Arial"/>
                        </a:rPr>
                        <a:t>of Year</a:t>
                      </a:r>
                      <a:br>
                        <a:rPr lang="en-US" sz="700" b="0" i="0" u="none" strike="noStrike">
                          <a:solidFill>
                            <a:srgbClr val="000000"/>
                          </a:solidFill>
                          <a:effectLst/>
                          <a:latin typeface="Arial"/>
                        </a:rPr>
                      </a:br>
                      <a:r>
                        <a:rPr lang="en-US" sz="700" b="0" i="0" u="none" strike="noStrike">
                          <a:solidFill>
                            <a:srgbClr val="000000"/>
                          </a:solidFill>
                          <a:effectLst/>
                          <a:latin typeface="Arial"/>
                        </a:rPr>
                        <a:t>(b)</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End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Year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vMerge="1">
                  <a:txBody>
                    <a:bodyPr/>
                    <a:lstStyle/>
                    <a:p>
                      <a:endParaRPr lang="en-US"/>
                    </a:p>
                  </a:txBody>
                  <a:tcPr/>
                </a:tc>
                <a:tc vMerge="1">
                  <a:txBody>
                    <a:bodyPr/>
                    <a:lstStyle/>
                    <a:p>
                      <a:endParaRPr lang="en-US"/>
                    </a:p>
                  </a:txBody>
                  <a:tcPr/>
                </a:tc>
              </a:tr>
              <a:tr h="12163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1" u="sng" strike="noStrike">
                          <a:solidFill>
                            <a:srgbClr val="000000"/>
                          </a:solidFill>
                          <a:effectLst/>
                          <a:latin typeface="Arial"/>
                        </a:rPr>
                        <a:t>Unmetered Sales of Water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1"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AEA"/>
                    </a:solidFill>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0394">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Residential - Single Family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Residential - Apartments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Residential - Mobile Homes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Commercial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Sales to Public Authorities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a:t>
                      </a:r>
                      <a:r>
                        <a:rPr lang="en-US" sz="700" b="0" i="1" u="none" strike="noStrike">
                          <a:solidFill>
                            <a:srgbClr val="000000"/>
                          </a:solidFill>
                          <a:effectLst/>
                          <a:latin typeface="Arial"/>
                        </a:rPr>
                        <a:t> </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effectLst/>
                          <a:latin typeface="Arial"/>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0394">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r" fontAlgn="b"/>
                      <a:r>
                        <a:rPr lang="en-US" sz="700" b="1" i="0" u="none" strike="noStrike" dirty="0">
                          <a:solidFill>
                            <a:srgbClr val="000000"/>
                          </a:solidFill>
                          <a:effectLst/>
                          <a:latin typeface="Arial"/>
                        </a:rPr>
                        <a:t>Total Unmetered </a:t>
                      </a:r>
                      <a:r>
                        <a:rPr lang="en-US" sz="700" b="1" i="0" u="none" strike="noStrike" dirty="0" smtClean="0">
                          <a:solidFill>
                            <a:srgbClr val="000000"/>
                          </a:solidFill>
                          <a:effectLst/>
                          <a:latin typeface="Arial"/>
                        </a:rPr>
                        <a:t>Sales</a:t>
                      </a:r>
                      <a:endParaRPr lang="en-US" sz="7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5039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1" u="sng" strike="noStrike">
                          <a:solidFill>
                            <a:srgbClr val="000000"/>
                          </a:solidFill>
                          <a:effectLst/>
                          <a:latin typeface="Arial"/>
                        </a:rPr>
                        <a:t>Metered Sales of Water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0394">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5/8" Meter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216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216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Calibri"/>
                        </a:rPr>
                        <a:t>               342,746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139,800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3/4" Meter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B0F0"/>
                          </a:solidFill>
                          <a:effectLst/>
                          <a:latin typeface="Arial"/>
                        </a:rPr>
                        <a:t>                32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B0F0"/>
                          </a:solidFill>
                          <a:effectLst/>
                          <a:latin typeface="Arial"/>
                        </a:rPr>
                        <a:t>                   36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B0F0"/>
                          </a:solidFill>
                          <a:effectLst/>
                          <a:latin typeface="Calibri"/>
                        </a:rPr>
                        <a:t>                 61,200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43,415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9975">
                <a:tc>
                  <a:txBody>
                    <a:bodyPr/>
                    <a:lstStyle/>
                    <a:p>
                      <a:pPr algn="ctr" fontAlgn="b"/>
                      <a:r>
                        <a:rPr lang="en-US" sz="700" b="1" i="0" u="none" strike="noStrike">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1" Meter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1 1/2" Meter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2" Meter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Calibri"/>
                        </a:rPr>
                        <a:t>Other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0394">
                <a:tc>
                  <a:txBody>
                    <a:bodyPr/>
                    <a:lstStyle/>
                    <a:p>
                      <a:pPr algn="ctr" fontAlgn="b"/>
                      <a:r>
                        <a:rPr lang="en-US" sz="700" b="1" i="0" u="none" strike="noStrike">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r" fontAlgn="b"/>
                      <a:r>
                        <a:rPr lang="en-US" sz="700" b="1" i="0" u="none" strike="noStrike" dirty="0">
                          <a:solidFill>
                            <a:srgbClr val="000000"/>
                          </a:solidFill>
                          <a:effectLst/>
                          <a:latin typeface="Arial"/>
                        </a:rPr>
                        <a:t>Total Metered </a:t>
                      </a:r>
                      <a:r>
                        <a:rPr lang="en-US" sz="700" b="1" i="0" u="none" strike="noStrike" dirty="0" smtClean="0">
                          <a:solidFill>
                            <a:srgbClr val="000000"/>
                          </a:solidFill>
                          <a:effectLst/>
                          <a:latin typeface="Arial"/>
                        </a:rPr>
                        <a:t>Sales </a:t>
                      </a:r>
                      <a:endParaRPr lang="en-US" sz="7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a:rPr>
                        <a:t>              248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a:rPr>
                        <a:t>                 252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a:rPr>
                        <a:t>           403,946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700" b="0" i="0" u="none" strike="noStrike" dirty="0" smtClean="0">
                          <a:solidFill>
                            <a:srgbClr val="000000"/>
                          </a:solidFill>
                          <a:effectLst/>
                          <a:latin typeface="Arial"/>
                        </a:rPr>
                        <a:t>$                183,215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5039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1" i="1" u="sng" strike="noStrike">
                          <a:solidFill>
                            <a:srgbClr val="000000"/>
                          </a:solidFill>
                          <a:effectLst/>
                          <a:latin typeface="Arial"/>
                        </a:rPr>
                        <a:t>Tariffed Operating Revenues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03100">
                <a:tc>
                  <a:txBody>
                    <a:bodyPr/>
                    <a:lstStyle/>
                    <a:p>
                      <a:pPr algn="ctr" fontAlgn="b"/>
                      <a:r>
                        <a:rPr lang="en-US" sz="700" b="1" i="0" u="none" strike="noStrike">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a:rPr>
                        <a:t>Late Payment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348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a:rPr>
                        <a:t>Returned Check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125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a:rPr>
                        <a:t>Inspection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a:rPr>
                        <a:t>Reconnect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60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dirty="0">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a:rPr>
                        <a:t>Other Revenue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0394">
                <a:tc>
                  <a:txBody>
                    <a:bodyPr/>
                    <a:lstStyle/>
                    <a:p>
                      <a:pPr algn="ctr" fontAlgn="b"/>
                      <a:r>
                        <a:rPr lang="en-US" sz="700" b="1" i="0" u="none" strike="noStrike" dirty="0">
                          <a:solidFill>
                            <a:srgbClr val="000000"/>
                          </a:solidFill>
                          <a:effectLst/>
                          <a:latin typeface="Arial"/>
                        </a:rPr>
                        <a:t>22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r" fontAlgn="b"/>
                      <a:r>
                        <a:rPr lang="en-US" sz="700" b="1" i="0" u="none" strike="noStrike" dirty="0">
                          <a:solidFill>
                            <a:srgbClr val="000000"/>
                          </a:solidFill>
                          <a:effectLst/>
                          <a:latin typeface="Arial"/>
                        </a:rPr>
                        <a:t>Total Operating Revenues</a:t>
                      </a:r>
                      <a:r>
                        <a:rPr lang="en-US" sz="700" b="0" i="0" u="none" strike="noStrike" dirty="0">
                          <a:solidFill>
                            <a:srgbClr val="000000"/>
                          </a:solidFill>
                          <a:effectLst/>
                          <a:latin typeface="Arial"/>
                        </a:rPr>
                        <a:t> </a:t>
                      </a:r>
                      <a:r>
                        <a:rPr lang="en-US" sz="700" b="0" i="1" u="none" strike="noStrike" dirty="0">
                          <a:solidFill>
                            <a:srgbClr val="000000"/>
                          </a:solidFill>
                          <a:effectLst/>
                          <a:latin typeface="Arial"/>
                        </a:rPr>
                        <a:t>(From Tariffed Services) (To Pg. 1, line </a:t>
                      </a:r>
                      <a:r>
                        <a:rPr lang="en-US" sz="700" b="0" i="1" u="none" strike="noStrike" dirty="0" smtClean="0">
                          <a:solidFill>
                            <a:srgbClr val="000000"/>
                          </a:solidFill>
                          <a:effectLst/>
                          <a:latin typeface="Arial"/>
                        </a:rPr>
                        <a:t>9)</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183,748 </a:t>
                      </a: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5039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1" i="1" u="sng" strike="noStrike">
                          <a:solidFill>
                            <a:srgbClr val="000000"/>
                          </a:solidFill>
                          <a:effectLst/>
                          <a:latin typeface="Arial"/>
                        </a:rPr>
                        <a:t>Non Tariffed Revenues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0394">
                <a:tc>
                  <a:txBody>
                    <a:bodyPr/>
                    <a:lstStyle/>
                    <a:p>
                      <a:pPr algn="ctr" fontAlgn="b"/>
                      <a:r>
                        <a:rPr lang="en-US" sz="700" b="1" i="0" u="none" strike="noStrike">
                          <a:solidFill>
                            <a:srgbClr val="000000"/>
                          </a:solidFill>
                          <a:effectLst/>
                          <a:latin typeface="Arial"/>
                        </a:rPr>
                        <a:t>23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Rent Income</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50394">
                <a:tc>
                  <a:txBody>
                    <a:bodyPr/>
                    <a:lstStyle/>
                    <a:p>
                      <a:pPr algn="ctr" fontAlgn="b"/>
                      <a:r>
                        <a:rPr lang="en-US" sz="700" b="1" i="0" u="none" strike="noStrike">
                          <a:solidFill>
                            <a:srgbClr val="000000"/>
                          </a:solidFill>
                          <a:effectLst/>
                          <a:latin typeface="Arial"/>
                        </a:rPr>
                        <a:t>24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a:rPr>
                        <a:t>Other Income,</a:t>
                      </a:r>
                      <a:r>
                        <a:rPr lang="en-US" sz="700" b="0" i="1" u="none" strike="noStrike">
                          <a:solidFill>
                            <a:srgbClr val="000000"/>
                          </a:solidFill>
                          <a:effectLst/>
                          <a:latin typeface="Arial"/>
                        </a:rPr>
                        <a:t> (i.e., from Merchandising, Jobbing &amp; Contract Work, etc.)</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0394">
                <a:tc>
                  <a:txBody>
                    <a:bodyPr/>
                    <a:lstStyle/>
                    <a:p>
                      <a:pPr algn="ctr" fontAlgn="b"/>
                      <a:r>
                        <a:rPr lang="en-US" sz="700" b="1" i="0" u="none" strike="noStrike">
                          <a:solidFill>
                            <a:srgbClr val="000000"/>
                          </a:solidFill>
                          <a:effectLst/>
                          <a:latin typeface="Arial"/>
                        </a:rPr>
                        <a:t>25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r" fontAlgn="b"/>
                      <a:r>
                        <a:rPr lang="en-US" sz="700" b="1" i="0" u="none" strike="noStrike" dirty="0">
                          <a:solidFill>
                            <a:srgbClr val="000000"/>
                          </a:solidFill>
                          <a:effectLst/>
                          <a:latin typeface="Arial"/>
                        </a:rPr>
                        <a:t>Total </a:t>
                      </a:r>
                      <a:r>
                        <a:rPr lang="en-US" sz="700" b="1" i="0" u="sng" strike="noStrike" dirty="0">
                          <a:solidFill>
                            <a:srgbClr val="000000"/>
                          </a:solidFill>
                          <a:effectLst/>
                          <a:latin typeface="Arial"/>
                        </a:rPr>
                        <a:t>Non-Tariffed</a:t>
                      </a:r>
                      <a:r>
                        <a:rPr lang="en-US" sz="700" b="1" i="0" u="none" strike="noStrike" dirty="0">
                          <a:solidFill>
                            <a:srgbClr val="000000"/>
                          </a:solidFill>
                          <a:effectLst/>
                          <a:latin typeface="Arial"/>
                        </a:rPr>
                        <a:t> Revenues</a:t>
                      </a:r>
                      <a:r>
                        <a:rPr lang="en-US" sz="700" b="1" i="1" u="none" strike="noStrike" dirty="0">
                          <a:solidFill>
                            <a:srgbClr val="000000"/>
                          </a:solidFill>
                          <a:effectLst/>
                          <a:latin typeface="Arial"/>
                        </a:rPr>
                        <a:t> </a:t>
                      </a:r>
                      <a:r>
                        <a:rPr lang="en-US" sz="700" b="0" i="1" u="none" strike="noStrike" dirty="0">
                          <a:solidFill>
                            <a:srgbClr val="000000"/>
                          </a:solidFill>
                          <a:effectLst/>
                          <a:latin typeface="Arial"/>
                        </a:rPr>
                        <a:t>(To Pg. 1, Line </a:t>
                      </a:r>
                      <a:r>
                        <a:rPr lang="en-US" sz="700" b="0" i="1" u="none" strike="noStrike" dirty="0" smtClean="0">
                          <a:solidFill>
                            <a:srgbClr val="000000"/>
                          </a:solidFill>
                          <a:effectLst/>
                          <a:latin typeface="Arial"/>
                        </a:rPr>
                        <a:t>10)</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50394">
                <a:tc>
                  <a:txBody>
                    <a:bodyPr/>
                    <a:lstStyle/>
                    <a:p>
                      <a:pPr algn="ctr" fontAlgn="b"/>
                      <a:r>
                        <a:rPr lang="en-US" sz="700" b="1" i="0" u="none" strike="noStrike">
                          <a:solidFill>
                            <a:srgbClr val="000000"/>
                          </a:solidFill>
                          <a:effectLst/>
                          <a:latin typeface="Arial"/>
                        </a:rPr>
                        <a:t>26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1" i="0" u="none" strike="noStrike" dirty="0">
                          <a:solidFill>
                            <a:srgbClr val="000000"/>
                          </a:solidFill>
                          <a:effectLst/>
                          <a:latin typeface="Arial"/>
                        </a:rPr>
                        <a:t>Total Revenues * </a:t>
                      </a:r>
                      <a:r>
                        <a:rPr lang="en-US" sz="700" b="0" i="1" u="none" strike="noStrike" dirty="0">
                          <a:solidFill>
                            <a:srgbClr val="000000"/>
                          </a:solidFill>
                          <a:effectLst/>
                          <a:latin typeface="Arial"/>
                        </a:rPr>
                        <a:t>(To Pg. 1, Line </a:t>
                      </a:r>
                      <a:r>
                        <a:rPr lang="en-US" sz="700" b="0" i="1" u="none" strike="noStrike" dirty="0" smtClean="0">
                          <a:solidFill>
                            <a:srgbClr val="000000"/>
                          </a:solidFill>
                          <a:effectLst/>
                          <a:latin typeface="Arial"/>
                        </a:rPr>
                        <a:t>11)</a:t>
                      </a:r>
                      <a:endParaRPr lang="en-US" sz="7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183,748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4327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700" b="0" i="1" u="none" strike="noStrike" dirty="0">
                          <a:solidFill>
                            <a:srgbClr val="000000"/>
                          </a:solidFill>
                          <a:effectLst/>
                          <a:latin typeface="Arial"/>
                        </a:rPr>
                        <a:t>(Total to Pg. W-1 </a:t>
                      </a:r>
                      <a:br>
                        <a:rPr lang="en-US" sz="700" b="0" i="1" u="none" strike="noStrike" dirty="0">
                          <a:solidFill>
                            <a:srgbClr val="000000"/>
                          </a:solidFill>
                          <a:effectLst/>
                          <a:latin typeface="Arial"/>
                        </a:rPr>
                      </a:br>
                      <a:r>
                        <a:rPr lang="en-US" sz="700" b="0" i="1" u="none" strike="noStrike" dirty="0">
                          <a:solidFill>
                            <a:srgbClr val="000000"/>
                          </a:solidFill>
                          <a:effectLst/>
                          <a:latin typeface="Arial"/>
                        </a:rPr>
                        <a:t>and Pg. 1)</a:t>
                      </a:r>
                    </a:p>
                  </a:txBody>
                  <a:tcPr marL="0" marR="0" marT="0" marB="0">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0394">
                <a:tc>
                  <a:txBody>
                    <a:bodyPr/>
                    <a:lstStyle/>
                    <a:p>
                      <a:pPr algn="r" fontAlgn="t"/>
                      <a:r>
                        <a:rPr lang="en-US" sz="700" b="1" i="0" u="none" strike="noStrike">
                          <a:solidFill>
                            <a:srgbClr val="000000"/>
                          </a:solidFill>
                          <a:effectLst/>
                          <a:latin typeface="Arial"/>
                        </a:rPr>
                        <a:t>*</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ctr"/>
                      <a:r>
                        <a:rPr lang="en-US" sz="700" b="1" i="0" u="none" strike="noStrike" dirty="0">
                          <a:solidFill>
                            <a:srgbClr val="000000"/>
                          </a:solidFill>
                          <a:effectLst/>
                          <a:latin typeface="Arial"/>
                        </a:rPr>
                        <a:t>Total Operating Revenues should match Statement of Revenue (MOPSC Assessment).</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1634">
                <a:tc>
                  <a:txBody>
                    <a:bodyPr/>
                    <a:lstStyle/>
                    <a:p>
                      <a:pPr algn="r" fontAlgn="t"/>
                      <a:endParaRPr lang="en-US" sz="700" b="1" i="0" u="none" strike="noStrike">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700" b="1" i="0" u="none" strike="noStrike">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a:endParaRPr>
                    </a:p>
                  </a:txBody>
                  <a:tcPr marL="0" marR="0" marT="0" marB="0">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ctr" fontAlgn="t"/>
                      <a:endParaRPr lang="en-US" sz="700" b="0" i="0" u="none" strike="noStrike" dirty="0">
                        <a:solidFill>
                          <a:srgbClr val="000000"/>
                        </a:solidFill>
                        <a:effectLst/>
                        <a:latin typeface="Arial"/>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r>
              <a:tr h="121634">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3">
                  <a:txBody>
                    <a:bodyPr/>
                    <a:lstStyle/>
                    <a:p>
                      <a:pPr algn="l" fontAlgn="ctr"/>
                      <a:r>
                        <a:rPr lang="en-US" sz="700" b="0" i="0" u="none" strike="noStrike">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1634">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ctr" fontAlgn="b"/>
                      <a:r>
                        <a:rPr lang="en-US" sz="700" b="0" i="1" u="none" strike="noStrike" dirty="0">
                          <a:solidFill>
                            <a:srgbClr val="000000"/>
                          </a:solidFill>
                          <a:effectLst/>
                          <a:latin typeface="Arial"/>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5040630" y="685800"/>
            <a:ext cx="3874770" cy="6223000"/>
          </a:xfrm>
        </p:spPr>
        <p:txBody>
          <a:bodyPr>
            <a:normAutofit lnSpcReduction="10000"/>
          </a:bodyPr>
          <a:lstStyle/>
          <a:p>
            <a:pPr marL="120827" indent="0" algn="just">
              <a:buNone/>
            </a:pPr>
            <a:r>
              <a:rPr lang="en-US" sz="1500" dirty="0" smtClean="0">
                <a:solidFill>
                  <a:srgbClr val="00B0F0"/>
                </a:solidFill>
              </a:rPr>
              <a:t>Page </a:t>
            </a:r>
            <a:r>
              <a:rPr lang="en-US" sz="1500" dirty="0">
                <a:solidFill>
                  <a:srgbClr val="00B0F0"/>
                </a:solidFill>
              </a:rPr>
              <a:t>W-2 </a:t>
            </a:r>
            <a:r>
              <a:rPr lang="en-US" sz="1500" dirty="0" smtClean="0">
                <a:solidFill>
                  <a:srgbClr val="00B0F0"/>
                </a:solidFill>
              </a:rPr>
              <a:t>is for reporting the Company’s Operating Revenues.</a:t>
            </a:r>
          </a:p>
          <a:p>
            <a:pPr marL="120827" indent="0" algn="just">
              <a:buNone/>
            </a:pPr>
            <a:r>
              <a:rPr lang="en-US" sz="1500" dirty="0" smtClean="0">
                <a:solidFill>
                  <a:srgbClr val="00B0F0"/>
                </a:solidFill>
              </a:rPr>
              <a:t>In </a:t>
            </a:r>
            <a:r>
              <a:rPr lang="en-US" sz="1500" dirty="0">
                <a:solidFill>
                  <a:srgbClr val="00B0F0"/>
                </a:solidFill>
              </a:rPr>
              <a:t>this example, this system only has metered customers. </a:t>
            </a:r>
            <a:r>
              <a:rPr lang="en-US" sz="1500" dirty="0" smtClean="0">
                <a:solidFill>
                  <a:srgbClr val="00B0F0"/>
                </a:solidFill>
              </a:rPr>
              <a:t>There </a:t>
            </a:r>
            <a:r>
              <a:rPr lang="en-US" sz="1500" dirty="0">
                <a:solidFill>
                  <a:srgbClr val="00B0F0"/>
                </a:solidFill>
              </a:rPr>
              <a:t>are two different meter classes in-service. </a:t>
            </a:r>
            <a:r>
              <a:rPr lang="en-US" sz="1500" dirty="0" smtClean="0">
                <a:solidFill>
                  <a:srgbClr val="00B0F0"/>
                </a:solidFill>
              </a:rPr>
              <a:t> </a:t>
            </a:r>
          </a:p>
          <a:p>
            <a:pPr algn="just"/>
            <a:r>
              <a:rPr lang="en-US" sz="1500" dirty="0" smtClean="0">
                <a:solidFill>
                  <a:srgbClr val="00B0F0"/>
                </a:solidFill>
              </a:rPr>
              <a:t>You </a:t>
            </a:r>
            <a:r>
              <a:rPr lang="en-US" sz="1500" dirty="0">
                <a:solidFill>
                  <a:srgbClr val="00B0F0"/>
                </a:solidFill>
              </a:rPr>
              <a:t>will need to </a:t>
            </a:r>
            <a:r>
              <a:rPr lang="en-US" sz="1500" dirty="0" smtClean="0">
                <a:solidFill>
                  <a:srgbClr val="00B0F0"/>
                </a:solidFill>
              </a:rPr>
              <a:t>supply the Gallons Sold </a:t>
            </a:r>
            <a:r>
              <a:rPr lang="en-US" sz="1500" dirty="0">
                <a:solidFill>
                  <a:srgbClr val="00B0F0"/>
                </a:solidFill>
              </a:rPr>
              <a:t>(column “d”) and </a:t>
            </a:r>
            <a:r>
              <a:rPr lang="en-US" sz="1500" dirty="0" smtClean="0">
                <a:solidFill>
                  <a:srgbClr val="00B0F0"/>
                </a:solidFill>
              </a:rPr>
              <a:t>Revenues </a:t>
            </a:r>
            <a:r>
              <a:rPr lang="en-US" sz="1500" dirty="0">
                <a:solidFill>
                  <a:srgbClr val="00B0F0"/>
                </a:solidFill>
              </a:rPr>
              <a:t>(column “e”) for each</a:t>
            </a:r>
            <a:r>
              <a:rPr lang="en-US" sz="1500" dirty="0" smtClean="0">
                <a:solidFill>
                  <a:srgbClr val="00B0F0"/>
                </a:solidFill>
              </a:rPr>
              <a:t>.</a:t>
            </a:r>
            <a:endParaRPr lang="en-US" sz="1500" dirty="0">
              <a:solidFill>
                <a:srgbClr val="00B0F0"/>
              </a:solidFill>
            </a:endParaRPr>
          </a:p>
          <a:p>
            <a:pPr algn="just"/>
            <a:r>
              <a:rPr lang="en-US" sz="1500" dirty="0">
                <a:solidFill>
                  <a:srgbClr val="00B0F0"/>
                </a:solidFill>
              </a:rPr>
              <a:t>Column “b” is </a:t>
            </a:r>
            <a:r>
              <a:rPr lang="en-US" sz="1500" dirty="0" smtClean="0">
                <a:solidFill>
                  <a:srgbClr val="00B0F0"/>
                </a:solidFill>
              </a:rPr>
              <a:t>to record </a:t>
            </a:r>
            <a:r>
              <a:rPr lang="en-US" sz="1500" dirty="0">
                <a:solidFill>
                  <a:srgbClr val="00B0F0"/>
                </a:solidFill>
              </a:rPr>
              <a:t>the number of customers on the system at 1/1 of the reporting </a:t>
            </a:r>
            <a:r>
              <a:rPr lang="en-US" sz="1500" dirty="0" smtClean="0">
                <a:solidFill>
                  <a:srgbClr val="00B0F0"/>
                </a:solidFill>
              </a:rPr>
              <a:t>year.</a:t>
            </a:r>
          </a:p>
          <a:p>
            <a:pPr algn="just"/>
            <a:r>
              <a:rPr lang="en-US" sz="1500" dirty="0" smtClean="0">
                <a:solidFill>
                  <a:srgbClr val="00B0F0"/>
                </a:solidFill>
              </a:rPr>
              <a:t>Column </a:t>
            </a:r>
            <a:r>
              <a:rPr lang="en-US" sz="1500" dirty="0">
                <a:solidFill>
                  <a:srgbClr val="00B0F0"/>
                </a:solidFill>
              </a:rPr>
              <a:t>“c” is </a:t>
            </a:r>
            <a:r>
              <a:rPr lang="en-US" sz="1500" dirty="0" smtClean="0">
                <a:solidFill>
                  <a:srgbClr val="00B0F0"/>
                </a:solidFill>
              </a:rPr>
              <a:t>to record </a:t>
            </a:r>
            <a:r>
              <a:rPr lang="en-US" sz="1500" dirty="0">
                <a:solidFill>
                  <a:srgbClr val="00B0F0"/>
                </a:solidFill>
              </a:rPr>
              <a:t>the number of customers on the system at 12/31 of the reporting year.</a:t>
            </a:r>
          </a:p>
          <a:p>
            <a:pPr algn="just"/>
            <a:r>
              <a:rPr lang="en-US" sz="1500" dirty="0">
                <a:solidFill>
                  <a:srgbClr val="00B0F0"/>
                </a:solidFill>
              </a:rPr>
              <a:t>Column “e” is the total revenue collected for each customer type listed in column “a</a:t>
            </a:r>
            <a:r>
              <a:rPr lang="en-US" sz="1500" dirty="0" smtClean="0">
                <a:solidFill>
                  <a:srgbClr val="00B0F0"/>
                </a:solidFill>
              </a:rPr>
              <a:t>”.</a:t>
            </a:r>
            <a:endParaRPr lang="en-US" sz="1500" dirty="0">
              <a:solidFill>
                <a:srgbClr val="00B0F0"/>
              </a:solidFill>
            </a:endParaRPr>
          </a:p>
          <a:p>
            <a:pPr algn="just"/>
            <a:r>
              <a:rPr lang="en-US" sz="1500" dirty="0">
                <a:solidFill>
                  <a:srgbClr val="00B0F0"/>
                </a:solidFill>
              </a:rPr>
              <a:t>Column “d” for lines </a:t>
            </a:r>
            <a:r>
              <a:rPr lang="en-US" sz="1500" dirty="0" smtClean="0">
                <a:solidFill>
                  <a:srgbClr val="00B0F0"/>
                </a:solidFill>
              </a:rPr>
              <a:t>10-15 </a:t>
            </a:r>
            <a:r>
              <a:rPr lang="en-US" sz="1500" dirty="0">
                <a:solidFill>
                  <a:srgbClr val="00B0F0"/>
                </a:solidFill>
              </a:rPr>
              <a:t>is for the number of </a:t>
            </a:r>
            <a:r>
              <a:rPr lang="en-US" sz="1500" dirty="0" smtClean="0">
                <a:solidFill>
                  <a:srgbClr val="00B0F0"/>
                </a:solidFill>
              </a:rPr>
              <a:t>Gallons Sold </a:t>
            </a:r>
            <a:r>
              <a:rPr lang="en-US" sz="1500" dirty="0">
                <a:solidFill>
                  <a:srgbClr val="00B0F0"/>
                </a:solidFill>
              </a:rPr>
              <a:t>for each type of customer on the system.  </a:t>
            </a:r>
            <a:endParaRPr lang="en-US" sz="1500" dirty="0" smtClean="0">
              <a:solidFill>
                <a:srgbClr val="00B0F0"/>
              </a:solidFill>
            </a:endParaRPr>
          </a:p>
          <a:p>
            <a:pPr lvl="1" algn="just"/>
            <a:r>
              <a:rPr lang="en-US" sz="1300" dirty="0" smtClean="0">
                <a:solidFill>
                  <a:srgbClr val="00B0F0"/>
                </a:solidFill>
              </a:rPr>
              <a:t>If </a:t>
            </a:r>
            <a:r>
              <a:rPr lang="en-US" sz="1300" dirty="0">
                <a:solidFill>
                  <a:srgbClr val="00B0F0"/>
                </a:solidFill>
              </a:rPr>
              <a:t>you have metered customers, there </a:t>
            </a:r>
            <a:r>
              <a:rPr lang="en-US" sz="1300" b="1" u="sng" dirty="0">
                <a:solidFill>
                  <a:srgbClr val="00B0F0"/>
                </a:solidFill>
              </a:rPr>
              <a:t>must</a:t>
            </a:r>
            <a:r>
              <a:rPr lang="en-US" sz="1300" b="1" dirty="0">
                <a:solidFill>
                  <a:srgbClr val="00B0F0"/>
                </a:solidFill>
              </a:rPr>
              <a:t> </a:t>
            </a:r>
            <a:r>
              <a:rPr lang="en-US" sz="1300" dirty="0">
                <a:solidFill>
                  <a:srgbClr val="00B0F0"/>
                </a:solidFill>
              </a:rPr>
              <a:t>be gallons sold listed for each meter size.</a:t>
            </a:r>
          </a:p>
          <a:p>
            <a:pPr algn="just"/>
            <a:r>
              <a:rPr lang="en-US" sz="1500" dirty="0" smtClean="0">
                <a:solidFill>
                  <a:srgbClr val="00B0F0"/>
                </a:solidFill>
              </a:rPr>
              <a:t>Lines 17-21 </a:t>
            </a:r>
            <a:r>
              <a:rPr lang="en-US" sz="1500" dirty="0">
                <a:solidFill>
                  <a:srgbClr val="00B0F0"/>
                </a:solidFill>
              </a:rPr>
              <a:t>are the other revenues </a:t>
            </a:r>
            <a:r>
              <a:rPr lang="en-US" sz="1500" dirty="0" smtClean="0">
                <a:solidFill>
                  <a:srgbClr val="00B0F0"/>
                </a:solidFill>
              </a:rPr>
              <a:t>approved </a:t>
            </a:r>
            <a:r>
              <a:rPr lang="en-US" sz="1500" dirty="0">
                <a:solidFill>
                  <a:srgbClr val="00B0F0"/>
                </a:solidFill>
              </a:rPr>
              <a:t>through the tariff for the utility to collect from its customers.  </a:t>
            </a:r>
            <a:endParaRPr lang="en-US" sz="1500" dirty="0" smtClean="0">
              <a:solidFill>
                <a:srgbClr val="00B0F0"/>
              </a:solidFill>
            </a:endParaRPr>
          </a:p>
          <a:p>
            <a:pPr lvl="1" algn="just"/>
            <a:r>
              <a:rPr lang="en-US" sz="1300" dirty="0" smtClean="0">
                <a:solidFill>
                  <a:srgbClr val="00B0F0"/>
                </a:solidFill>
              </a:rPr>
              <a:t>The </a:t>
            </a:r>
            <a:r>
              <a:rPr lang="en-US" sz="1300" dirty="0">
                <a:solidFill>
                  <a:srgbClr val="00B0F0"/>
                </a:solidFill>
              </a:rPr>
              <a:t>values here should be the year end total collected for each applicable revenue item.</a:t>
            </a:r>
          </a:p>
          <a:p>
            <a:endParaRPr lang="en-US" sz="1300" dirty="0"/>
          </a:p>
          <a:p>
            <a:endParaRPr lang="en-US" sz="1300" dirty="0"/>
          </a:p>
          <a:p>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16</a:t>
            </a:fld>
            <a:endParaRPr lang="en-US"/>
          </a:p>
        </p:txBody>
      </p:sp>
    </p:spTree>
    <p:extLst>
      <p:ext uri="{BB962C8B-B14F-4D97-AF65-F5344CB8AC3E}">
        <p14:creationId xmlns:p14="http://schemas.microsoft.com/office/powerpoint/2010/main" val="22628383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09600"/>
          </a:xfrm>
        </p:spPr>
        <p:txBody>
          <a:bodyPr/>
          <a:lstStyle/>
          <a:p>
            <a:pPr marL="182880"/>
            <a:r>
              <a:rPr lang="en-US" sz="2100" dirty="0"/>
              <a:t>Page W-3 -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4037172846"/>
              </p:ext>
            </p:extLst>
          </p:nvPr>
        </p:nvGraphicFramePr>
        <p:xfrm>
          <a:off x="228600" y="762000"/>
          <a:ext cx="4560570" cy="5852152"/>
        </p:xfrm>
        <a:graphic>
          <a:graphicData uri="http://schemas.openxmlformats.org/drawingml/2006/table">
            <a:tbl>
              <a:tblPr/>
              <a:tblGrid>
                <a:gridCol w="144822"/>
                <a:gridCol w="833352"/>
                <a:gridCol w="1349116"/>
                <a:gridCol w="1204295"/>
                <a:gridCol w="1028985"/>
              </a:tblGrid>
              <a:tr h="122089">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700" b="0" i="0" u="none" strike="noStrike">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667">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r>
                        <a:rPr lang="en-US" sz="700" b="0" i="0" u="none" strike="noStrike">
                          <a:solidFill>
                            <a:srgbClr val="000000"/>
                          </a:solidFill>
                          <a:effectLst/>
                          <a:latin typeface="Arial"/>
                        </a:rPr>
                        <a:t>Company Name:  </a:t>
                      </a:r>
                    </a:p>
                  </a:txBody>
                  <a:tcPr marL="0" marR="0" marT="0" marB="0" anchor="b">
                    <a:lnL>
                      <a:noFill/>
                    </a:lnL>
                    <a:lnR>
                      <a:noFill/>
                    </a:lnR>
                    <a:lnT>
                      <a:noFill/>
                    </a:lnT>
                    <a:lnB>
                      <a:noFill/>
                    </a:lnB>
                  </a:tcPr>
                </a:tc>
                <a:tc gridSpan="3">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3075">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ctr" fontAlgn="b"/>
                      <a:r>
                        <a:rPr lang="en-US" sz="700" b="1" i="0" u="sng" strike="noStrike" dirty="0">
                          <a:solidFill>
                            <a:srgbClr val="000000"/>
                          </a:solidFill>
                          <a:effectLst/>
                          <a:latin typeface="Arial"/>
                        </a:rPr>
                        <a:t>WATER OPERATING REVENUES, EXPENSES AND STATISTICS </a:t>
                      </a:r>
                      <a:r>
                        <a:rPr lang="en-US" sz="700" b="1" i="1" u="sng" strike="noStrike" dirty="0">
                          <a:solidFill>
                            <a:srgbClr val="000000"/>
                          </a:solidFill>
                          <a:effectLst/>
                          <a:latin typeface="Arial"/>
                        </a:rPr>
                        <a:t>(Continued)</a:t>
                      </a:r>
                      <a:endParaRPr lang="en-US" sz="700" b="1" i="0" u="sng"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20667">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l" fontAlgn="b"/>
                      <a:r>
                        <a:rPr lang="en-US" sz="700" b="0" i="0" u="none" strike="noStrike" dirty="0">
                          <a:solidFill>
                            <a:srgbClr val="000000"/>
                          </a:solidFill>
                          <a:effectLst/>
                          <a:latin typeface="Calibri"/>
                        </a:rPr>
                        <a:t> </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439522">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700" b="0" i="0" u="none" strike="noStrike">
                          <a:solidFill>
                            <a:srgbClr val="000000"/>
                          </a:solidFill>
                          <a:effectLst/>
                          <a:latin typeface="Arial"/>
                        </a:rPr>
                        <a:t>Description of Expenses</a:t>
                      </a:r>
                      <a:br>
                        <a:rPr lang="en-US" sz="700" b="0" i="0" u="none" strike="noStrike">
                          <a:solidFill>
                            <a:srgbClr val="000000"/>
                          </a:solidFill>
                          <a:effectLst/>
                          <a:latin typeface="Arial"/>
                        </a:rPr>
                      </a:br>
                      <a:r>
                        <a:rPr lang="en-US" sz="700" b="0" i="0" u="none" strike="noStrike">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Amount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 (b)</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203075">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1" u="sng" strike="noStrike">
                          <a:solidFill>
                            <a:srgbClr val="000000"/>
                          </a:solidFill>
                          <a:effectLst/>
                          <a:latin typeface="Arial"/>
                        </a:rPr>
                        <a:t>Plant Operations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03075">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Water Plant - Pump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Water Plant - Well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Water Plant - Water Line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Water Plant - Equipment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Water Plant - Other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Fuel or Power Purchases for Pumping </a:t>
                      </a:r>
                      <a:r>
                        <a:rPr lang="en-US" sz="700" b="0" i="1" u="none" strike="noStrike">
                          <a:solidFill>
                            <a:srgbClr val="000000"/>
                          </a:solidFill>
                          <a:effectLst/>
                          <a:latin typeface="Arial"/>
                        </a:rPr>
                        <a:t>(i.e., Electric Bills, etc.)</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Chemicals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r>
                        <a:rPr lang="en-US" sz="700" b="0" i="0" u="none" strike="noStrike" dirty="0" smtClean="0">
                          <a:solidFill>
                            <a:srgbClr val="00B0F0"/>
                          </a:solidFill>
                          <a:effectLst/>
                          <a:latin typeface="Arial"/>
                        </a:rPr>
                        <a:t>$                          3,648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Water Testing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6,000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Other Plant Operations Expenses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3075">
                <a:tc>
                  <a:txBody>
                    <a:bodyPr/>
                    <a:lstStyle/>
                    <a:p>
                      <a:pPr algn="ctr" fontAlgn="b"/>
                      <a:r>
                        <a:rPr lang="en-US" sz="700" b="1" i="0" u="none" strike="noStrike">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0" u="none" strike="noStrike">
                          <a:solidFill>
                            <a:srgbClr val="000000"/>
                          </a:solidFill>
                          <a:effectLst/>
                          <a:latin typeface="Arial"/>
                        </a:rPr>
                        <a:t>Total Plant Operations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9,648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34298">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ctr"/>
                      <a:r>
                        <a:rPr lang="en-US" sz="700" b="0" i="1" u="none" strike="noStrike">
                          <a:solidFill>
                            <a:srgbClr val="000000"/>
                          </a:solidFill>
                          <a:effectLst/>
                          <a:latin typeface="Arial"/>
                        </a:rPr>
                        <a:t> (Total to Page W-1)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r>
              <a:tr h="203075">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1" u="sng" strike="noStrike" dirty="0">
                          <a:solidFill>
                            <a:srgbClr val="000000"/>
                          </a:solidFill>
                          <a:effectLst/>
                          <a:latin typeface="Arial"/>
                        </a:rPr>
                        <a:t>Tax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Property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7,634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Payroll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3,248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Franchise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Other Taxes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Federal Income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9,297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State Income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2,873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3075">
                <a:tc>
                  <a:txBody>
                    <a:bodyPr/>
                    <a:lstStyle/>
                    <a:p>
                      <a:pPr algn="ctr" fontAlgn="b"/>
                      <a:r>
                        <a:rPr lang="en-US" sz="700" b="1" i="0" u="none" strike="noStrike">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Investment Tax Credits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3075">
                <a:tc>
                  <a:txBody>
                    <a:bodyPr/>
                    <a:lstStyle/>
                    <a:p>
                      <a:pPr algn="ctr" fontAlgn="b"/>
                      <a:r>
                        <a:rPr lang="en-US" sz="700" b="1" i="0" u="none" strike="noStrike">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0" u="none" strike="noStrike">
                          <a:solidFill>
                            <a:srgbClr val="000000"/>
                          </a:solidFill>
                          <a:effectLst/>
                          <a:latin typeface="Arial"/>
                        </a:rPr>
                        <a:t>Total Tax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23,052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34298">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lang="en-US" sz="700" b="0" i="1" u="none" strike="noStrike" dirty="0">
                          <a:solidFill>
                            <a:srgbClr val="000000"/>
                          </a:solidFill>
                          <a:effectLst/>
                          <a:latin typeface="Arial"/>
                        </a:rPr>
                        <a:t> (Total to Pg. W-1)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0667">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endParaRPr lang="en-US" sz="700" b="0" i="1" u="none" strike="noStrike" dirty="0">
                        <a:solidFill>
                          <a:srgbClr val="000000"/>
                        </a:solidFill>
                        <a:effectLst/>
                        <a:latin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2613">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3">
                  <a:txBody>
                    <a:bodyPr/>
                    <a:lstStyle/>
                    <a:p>
                      <a:pPr algn="l" fontAlgn="ctr"/>
                      <a:r>
                        <a:rPr lang="en-US" sz="700" b="0" i="0" u="none" strike="noStrike">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2089">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0667">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fontAlgn="ctr"/>
                      <a:r>
                        <a:rPr lang="en-US" sz="700" b="0" i="1" u="none" strike="noStrike" dirty="0">
                          <a:solidFill>
                            <a:srgbClr val="000000"/>
                          </a:solidFill>
                          <a:effectLst/>
                          <a:latin typeface="Arial"/>
                        </a:rPr>
                        <a:t>(To be used when filing under seal.)</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4800600" y="762000"/>
            <a:ext cx="3920490" cy="5867400"/>
          </a:xfrm>
        </p:spPr>
        <p:txBody>
          <a:bodyPr>
            <a:normAutofit/>
          </a:bodyPr>
          <a:lstStyle/>
          <a:p>
            <a:pPr marL="120827" indent="0" algn="just">
              <a:buNone/>
            </a:pPr>
            <a:r>
              <a:rPr lang="en-US" sz="1500" dirty="0">
                <a:solidFill>
                  <a:srgbClr val="00B0F0"/>
                </a:solidFill>
              </a:rPr>
              <a:t>Page W-3 </a:t>
            </a:r>
            <a:r>
              <a:rPr lang="en-US" sz="1500" dirty="0" smtClean="0">
                <a:solidFill>
                  <a:srgbClr val="00B0F0"/>
                </a:solidFill>
              </a:rPr>
              <a:t>is for reporting the Operations </a:t>
            </a:r>
            <a:r>
              <a:rPr lang="en-US" sz="1500" dirty="0">
                <a:solidFill>
                  <a:srgbClr val="00B0F0"/>
                </a:solidFill>
              </a:rPr>
              <a:t>and </a:t>
            </a:r>
            <a:r>
              <a:rPr lang="en-US" sz="1500" dirty="0" smtClean="0">
                <a:solidFill>
                  <a:srgbClr val="00B0F0"/>
                </a:solidFill>
              </a:rPr>
              <a:t>Tax Expenses the </a:t>
            </a:r>
            <a:r>
              <a:rPr lang="en-US" sz="1500" dirty="0">
                <a:solidFill>
                  <a:srgbClr val="00B0F0"/>
                </a:solidFill>
              </a:rPr>
              <a:t>utility </a:t>
            </a:r>
            <a:r>
              <a:rPr lang="en-US" sz="1500" dirty="0" smtClean="0">
                <a:solidFill>
                  <a:srgbClr val="00B0F0"/>
                </a:solidFill>
              </a:rPr>
              <a:t>paid throughout </a:t>
            </a:r>
            <a:r>
              <a:rPr lang="en-US" sz="1500" dirty="0">
                <a:solidFill>
                  <a:srgbClr val="00B0F0"/>
                </a:solidFill>
              </a:rPr>
              <a:t>the </a:t>
            </a:r>
            <a:r>
              <a:rPr lang="en-US" sz="1500" dirty="0" smtClean="0">
                <a:solidFill>
                  <a:srgbClr val="00B0F0"/>
                </a:solidFill>
              </a:rPr>
              <a:t>year.</a:t>
            </a:r>
          </a:p>
          <a:p>
            <a:pPr marL="120827" indent="0" algn="just">
              <a:buNone/>
            </a:pPr>
            <a:endParaRPr lang="en-US" sz="1500" dirty="0">
              <a:solidFill>
                <a:srgbClr val="00B0F0"/>
              </a:solidFill>
            </a:endParaRPr>
          </a:p>
          <a:p>
            <a:pPr algn="just"/>
            <a:r>
              <a:rPr lang="en-US" sz="1500" dirty="0" smtClean="0">
                <a:solidFill>
                  <a:srgbClr val="00B0F0"/>
                </a:solidFill>
              </a:rPr>
              <a:t>Not all utilities will have information for every line on this page.  That is okay. </a:t>
            </a:r>
          </a:p>
          <a:p>
            <a:pPr algn="just"/>
            <a:r>
              <a:rPr lang="en-US" sz="1500" dirty="0" smtClean="0">
                <a:solidFill>
                  <a:srgbClr val="00B0F0"/>
                </a:solidFill>
              </a:rPr>
              <a:t>If </a:t>
            </a:r>
            <a:r>
              <a:rPr lang="en-US" sz="1500" dirty="0">
                <a:solidFill>
                  <a:srgbClr val="00B0F0"/>
                </a:solidFill>
              </a:rPr>
              <a:t>any of the repairs on lines </a:t>
            </a:r>
            <a:r>
              <a:rPr lang="en-US" sz="1500" dirty="0" smtClean="0">
                <a:solidFill>
                  <a:srgbClr val="00B0F0"/>
                </a:solidFill>
              </a:rPr>
              <a:t>3-7 </a:t>
            </a:r>
            <a:r>
              <a:rPr lang="en-US" sz="1500" dirty="0">
                <a:solidFill>
                  <a:srgbClr val="00B0F0"/>
                </a:solidFill>
              </a:rPr>
              <a:t>are over $250, be sure to list them on page 3 of this report.</a:t>
            </a:r>
          </a:p>
          <a:p>
            <a:endParaRPr lang="en-US" sz="1300" dirty="0">
              <a:solidFill>
                <a:srgbClr val="00B0F0"/>
              </a:solidFill>
            </a:endParaRPr>
          </a:p>
          <a:p>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17</a:t>
            </a:fld>
            <a:endParaRPr lang="en-US"/>
          </a:p>
        </p:txBody>
      </p:sp>
    </p:spTree>
    <p:extLst>
      <p:ext uri="{BB962C8B-B14F-4D97-AF65-F5344CB8AC3E}">
        <p14:creationId xmlns:p14="http://schemas.microsoft.com/office/powerpoint/2010/main" val="20108882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6" y="0"/>
            <a:ext cx="8910484" cy="533400"/>
          </a:xfrm>
        </p:spPr>
        <p:txBody>
          <a:bodyPr/>
          <a:lstStyle/>
          <a:p>
            <a:pPr marL="91440"/>
            <a:r>
              <a:rPr lang="en-US" sz="2100" dirty="0"/>
              <a:t>Page W-4 -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972676457"/>
              </p:ext>
            </p:extLst>
          </p:nvPr>
        </p:nvGraphicFramePr>
        <p:xfrm>
          <a:off x="152400" y="685800"/>
          <a:ext cx="8561074" cy="4753608"/>
        </p:xfrm>
        <a:graphic>
          <a:graphicData uri="http://schemas.openxmlformats.org/drawingml/2006/table">
            <a:tbl>
              <a:tblPr/>
              <a:tblGrid>
                <a:gridCol w="125147"/>
                <a:gridCol w="204784"/>
                <a:gridCol w="912991"/>
                <a:gridCol w="383966"/>
                <a:gridCol w="733807"/>
                <a:gridCol w="944278"/>
                <a:gridCol w="944278"/>
                <a:gridCol w="944278"/>
                <a:gridCol w="944278"/>
                <a:gridCol w="944278"/>
                <a:gridCol w="989784"/>
                <a:gridCol w="91014"/>
                <a:gridCol w="204784"/>
                <a:gridCol w="193407"/>
              </a:tblGrid>
              <a:tr h="113792">
                <a:tc>
                  <a:txBody>
                    <a:bodyPr/>
                    <a:lstStyle/>
                    <a:p>
                      <a:pPr algn="l" fontAlgn="b"/>
                      <a:endParaRPr lang="en-US" sz="400" b="0"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1"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9">
                  <a:txBody>
                    <a:bodyPr/>
                    <a:lstStyle/>
                    <a:p>
                      <a:pPr algn="ctr" fontAlgn="b"/>
                      <a:r>
                        <a:rPr lang="en-US" sz="700" b="1" i="0" u="sng" strike="noStrike">
                          <a:solidFill>
                            <a:srgbClr val="000000"/>
                          </a:solidFill>
                          <a:effectLst/>
                          <a:latin typeface="Arial"/>
                        </a:rPr>
                        <a:t>PUMPING AND PURCHASED WATER STATISTICS</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a:solidFill>
                            <a:srgbClr val="000000"/>
                          </a:solidFill>
                          <a:effectLst/>
                          <a:latin typeface="Arial"/>
                        </a:rPr>
                        <a:t>2</a:t>
                      </a:r>
                    </a:p>
                  </a:txBody>
                  <a:tcPr marL="0" marR="0" marT="0" marB="0" vert="vert"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a:solidFill>
                            <a:srgbClr val="000000"/>
                          </a:solidFill>
                          <a:effectLst/>
                          <a:latin typeface="Arial"/>
                        </a:rPr>
                        <a:t>1</a:t>
                      </a:r>
                    </a:p>
                  </a:txBody>
                  <a:tcPr marL="0" marR="0" marT="0" marB="0" vert="vert"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gridSpan="9">
                  <a:txBody>
                    <a:bodyPr/>
                    <a:lstStyle/>
                    <a:p>
                      <a:pPr algn="ctr" fontAlgn="b"/>
                      <a:r>
                        <a:rPr lang="en-US" sz="700" b="0" i="1" u="none" strike="noStrike">
                          <a:solidFill>
                            <a:srgbClr val="000000"/>
                          </a:solidFill>
                          <a:effectLst/>
                          <a:latin typeface="Arial"/>
                        </a:rPr>
                        <a:t>(Omit 000's in reporting number of gallons or cubic feet of water.  Use additional sheets if necessary.)</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rowSpan="5">
                  <a:txBody>
                    <a:bodyPr/>
                    <a:lstStyle/>
                    <a:p>
                      <a:pPr algn="ctr" fontAlgn="t"/>
                      <a:r>
                        <a:rPr lang="en-US" sz="700" b="0" i="0" u="none" strike="noStrike">
                          <a:solidFill>
                            <a:srgbClr val="000000"/>
                          </a:solidFill>
                          <a:effectLst/>
                          <a:latin typeface="Arial"/>
                        </a:rPr>
                        <a:t>  Company Name:</a:t>
                      </a:r>
                    </a:p>
                  </a:txBody>
                  <a:tcPr marL="0" marR="0" marT="0" marB="0" vert="vert">
                    <a:lnL>
                      <a:noFill/>
                    </a:lnL>
                    <a:lnR>
                      <a:noFill/>
                    </a:lnR>
                    <a:lnT>
                      <a:noFill/>
                    </a:lnT>
                    <a:lnB>
                      <a:noFill/>
                    </a:lnB>
                  </a:tcPr>
                </a:tc>
                <a:tc rowSpan="31">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rowSpan="2" gridSpan="9">
                  <a:txBody>
                    <a:bodyPr/>
                    <a:lstStyle/>
                    <a:p>
                      <a:pPr algn="ctr" fontAlgn="ctr"/>
                      <a:r>
                        <a:rPr lang="en-US" sz="700" b="1" i="0" u="none" strike="noStrike" dirty="0">
                          <a:solidFill>
                            <a:srgbClr val="000000"/>
                          </a:solidFill>
                          <a:effectLst/>
                          <a:latin typeface="Arial"/>
                        </a:rPr>
                        <a:t>GALLONS PUMPED INTO SYSTEM</a:t>
                      </a: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r>
              <a:tr h="151725">
                <a:tc>
                  <a:txBody>
                    <a:bodyPr/>
                    <a:lstStyle/>
                    <a:p>
                      <a:pPr algn="ctr"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9"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r>
              <a:tr h="186996">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ctr"/>
                      <a:r>
                        <a:rPr lang="en-US" sz="700" b="1" i="0" u="none" strike="noStrike">
                          <a:solidFill>
                            <a:srgbClr val="000000"/>
                          </a:solidFill>
                          <a:effectLst/>
                          <a:latin typeface="Arial"/>
                        </a:rPr>
                        <a:t>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gridSpan="8">
                  <a:txBody>
                    <a:bodyPr/>
                    <a:lstStyle/>
                    <a:p>
                      <a:pPr algn="ctr" fontAlgn="ctr"/>
                      <a:r>
                        <a:rPr lang="en-US" sz="700" b="1" i="0" u="none" strike="noStrike" dirty="0">
                          <a:solidFill>
                            <a:srgbClr val="000000"/>
                          </a:solidFill>
                          <a:effectLst/>
                          <a:latin typeface="Arial"/>
                        </a:rPr>
                        <a:t>Please indicate measurements given are in gallons or cubic feet by choosing from the dropdown box.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1" i="0" u="none" strike="noStrike" dirty="0">
                          <a:solidFill>
                            <a:srgbClr val="000000"/>
                          </a:solidFill>
                          <a:effectLst/>
                          <a:latin typeface="Calibri"/>
                        </a:rPr>
                        <a:t> </a:t>
                      </a:r>
                      <a:r>
                        <a:rPr lang="en-US" sz="700" b="1" i="0" u="none" strike="noStrike" dirty="0" smtClean="0">
                          <a:solidFill>
                            <a:srgbClr val="000000"/>
                          </a:solidFill>
                          <a:effectLst/>
                          <a:latin typeface="Calibri"/>
                        </a:rPr>
                        <a:t>Gallons</a:t>
                      </a:r>
                      <a:endParaRPr lang="en-US" sz="700" b="1"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r>
              <a:tr h="341376">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ctr"/>
                      <a:r>
                        <a:rPr lang="en-US" sz="700" b="1" i="0" u="none" strike="noStrike">
                          <a:solidFill>
                            <a:srgbClr val="000000"/>
                          </a:solidFill>
                          <a:effectLst/>
                          <a:latin typeface="Arial"/>
                        </a:rPr>
                        <a:t>4</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rowSpan="4" gridSpan="4">
                  <a:txBody>
                    <a:bodyPr/>
                    <a:lstStyle/>
                    <a:p>
                      <a:pPr algn="ctr" fontAlgn="ct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SERVICE </a:t>
                      </a:r>
                      <a:r>
                        <a:rPr lang="en-US" sz="700" b="1" i="0" u="none" strike="noStrike" dirty="0" smtClean="0">
                          <a:solidFill>
                            <a:srgbClr val="000000"/>
                          </a:solidFill>
                          <a:effectLst/>
                          <a:latin typeface="Arial"/>
                        </a:rPr>
                        <a:t>MONTHS</a:t>
                      </a:r>
                    </a:p>
                    <a:p>
                      <a:pPr algn="ctr" fontAlgn="ctr"/>
                      <a:r>
                        <a:rPr lang="en-US" sz="700" b="1" i="0" u="none" strike="noStrike" dirty="0" smtClean="0">
                          <a:solidFill>
                            <a:srgbClr val="000000"/>
                          </a:solidFill>
                          <a:effectLst/>
                          <a:latin typeface="Arial"/>
                        </a:rPr>
                        <a:t>(Gallons</a:t>
                      </a:r>
                      <a:r>
                        <a:rPr lang="en-US" sz="700" b="1" i="0" u="none" strike="noStrike" baseline="0" dirty="0" smtClean="0">
                          <a:solidFill>
                            <a:srgbClr val="000000"/>
                          </a:solidFill>
                          <a:effectLst/>
                          <a:latin typeface="Arial"/>
                        </a:rPr>
                        <a:t> pumped must be listed by </a:t>
                      </a:r>
                      <a:r>
                        <a:rPr lang="en-US" sz="700" b="1" i="0" u="sng" strike="noStrike" baseline="0" dirty="0" smtClean="0">
                          <a:solidFill>
                            <a:srgbClr val="000000"/>
                          </a:solidFill>
                          <a:effectLst/>
                          <a:latin typeface="Arial"/>
                        </a:rPr>
                        <a:t>month</a:t>
                      </a:r>
                      <a:r>
                        <a:rPr lang="en-US" sz="700" b="1" i="0" u="none" strike="noStrike" baseline="0" dirty="0" smtClean="0">
                          <a:solidFill>
                            <a:srgbClr val="000000"/>
                          </a:solidFill>
                          <a:effectLst/>
                          <a:latin typeface="Arial"/>
                        </a:rPr>
                        <a:t>)</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rowSpan="4" hMerge="1">
                  <a:txBody>
                    <a:bodyPr/>
                    <a:lstStyle/>
                    <a:p>
                      <a:endParaRPr lang="en-US"/>
                    </a:p>
                  </a:txBody>
                  <a:tcPr/>
                </a:tc>
                <a:tc rowSpan="4" hMerge="1">
                  <a:txBody>
                    <a:bodyPr/>
                    <a:lstStyle/>
                    <a:p>
                      <a:endParaRPr lang="en-US"/>
                    </a:p>
                  </a:txBody>
                  <a:tcPr/>
                </a:tc>
                <a:tc rowSpan="4" hMerge="1">
                  <a:txBody>
                    <a:bodyPr/>
                    <a:lstStyle/>
                    <a:p>
                      <a:endParaRPr lang="en-US"/>
                    </a:p>
                  </a:txBody>
                  <a:tcPr/>
                </a:tc>
                <a:tc gridSpan="4">
                  <a:txBody>
                    <a:bodyPr/>
                    <a:lstStyle/>
                    <a:p>
                      <a:pPr algn="ctr" fontAlgn="t"/>
                      <a:r>
                        <a:rPr lang="en-US" sz="700" b="1" i="0" u="none" strike="noStrike" dirty="0">
                          <a:solidFill>
                            <a:srgbClr val="000000"/>
                          </a:solidFill>
                          <a:effectLst/>
                          <a:latin typeface="Arial"/>
                        </a:rPr>
                        <a:t>SOURCE OF SUPPLY</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(Please name </a:t>
                      </a:r>
                      <a:r>
                        <a:rPr lang="en-US" sz="700" b="0" i="0" u="sng" strike="noStrike" dirty="0">
                          <a:solidFill>
                            <a:srgbClr val="000000"/>
                          </a:solidFill>
                          <a:effectLst/>
                          <a:latin typeface="Arial"/>
                        </a:rPr>
                        <a:t>each</a:t>
                      </a:r>
                      <a:r>
                        <a:rPr lang="en-US" sz="700" b="0" i="0" u="none" strike="noStrike" dirty="0">
                          <a:solidFill>
                            <a:srgbClr val="000000"/>
                          </a:solidFill>
                          <a:effectLst/>
                          <a:latin typeface="Arial"/>
                        </a:rPr>
                        <a:t> source below in columns b-e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(i.e., Well #1, etc.)</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4">
                  <a:txBody>
                    <a:bodyPr/>
                    <a:lstStyle/>
                    <a:p>
                      <a:pPr algn="ctr" fontAlgn="ctr"/>
                      <a:r>
                        <a:rPr lang="en-US" sz="700" b="1" i="0" u="none" strike="noStrike">
                          <a:solidFill>
                            <a:srgbClr val="000000"/>
                          </a:solidFill>
                          <a:effectLst/>
                          <a:latin typeface="Arial"/>
                        </a:rPr>
                        <a:t>TOTAL OF ALL</a:t>
                      </a:r>
                      <a:br>
                        <a:rPr lang="en-US" sz="700" b="1" i="0" u="none" strike="noStrike">
                          <a:solidFill>
                            <a:srgbClr val="000000"/>
                          </a:solidFill>
                          <a:effectLst/>
                          <a:latin typeface="Arial"/>
                        </a:rPr>
                      </a:br>
                      <a:r>
                        <a:rPr lang="en-US" sz="700" b="1" i="0" u="none" strike="noStrike">
                          <a:solidFill>
                            <a:srgbClr val="000000"/>
                          </a:solidFill>
                          <a:effectLst/>
                          <a:latin typeface="Arial"/>
                        </a:rPr>
                        <a:t>METHODS</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(b+c+d+e=f)</a:t>
                      </a:r>
                      <a:br>
                        <a:rPr lang="en-US" sz="700" b="0" i="0" u="none" strike="noStrike">
                          <a:solidFill>
                            <a:srgbClr val="000000"/>
                          </a:solidFill>
                          <a:effectLst/>
                          <a:latin typeface="Arial"/>
                        </a:rPr>
                      </a:br>
                      <a:r>
                        <a:rPr lang="en-US" sz="700" b="0" i="0" u="none" strike="noStrike">
                          <a:solidFill>
                            <a:srgbClr val="000000"/>
                          </a:solidFill>
                          <a:effectLst/>
                          <a:latin typeface="Arial"/>
                        </a:rPr>
                        <a:t>(f)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t"/>
                      <a:r>
                        <a:rPr lang="en-US" sz="700" b="0" i="0" u="none" strike="noStrike" dirty="0">
                          <a:solidFill>
                            <a:srgbClr val="00B0F0"/>
                          </a:solidFill>
                          <a:effectLst/>
                          <a:latin typeface="Arial"/>
                        </a:rPr>
                        <a:t>Well #1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700" b="0" i="0" u="none" strike="noStrike" dirty="0">
                          <a:solidFill>
                            <a:srgbClr val="00B0F0"/>
                          </a:solidFill>
                          <a:effectLst/>
                          <a:latin typeface="Arial"/>
                        </a:rPr>
                        <a:t>Well #2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8">
                  <a:txBody>
                    <a:bodyPr/>
                    <a:lstStyle/>
                    <a:p>
                      <a:pPr algn="l" fontAlgn="t"/>
                      <a:r>
                        <a:rPr lang="en-US" sz="700" b="0" i="0" u="none" strike="noStrike" dirty="0">
                          <a:solidFill>
                            <a:srgbClr val="00B0F0"/>
                          </a:solidFill>
                          <a:effectLst/>
                          <a:latin typeface="Arial"/>
                        </a:rPr>
                        <a:t>ABC Water and Sewer Company, Inc.</a:t>
                      </a:r>
                    </a:p>
                  </a:txBody>
                  <a:tcPr marL="0" marR="0" marT="0" marB="0" vert="vert"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700" b="0" i="0" u="none" strike="noStrike" dirty="0">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t"/>
                      <a:r>
                        <a:rPr lang="en-US" sz="700" b="0" i="0" u="none" strike="noStrike">
                          <a:solidFill>
                            <a:srgbClr val="000000"/>
                          </a:solidFill>
                          <a:effectLst/>
                          <a:latin typeface="Arial"/>
                        </a:rPr>
                        <a:t>(b)</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700" b="0" i="0" u="none" strike="noStrike" dirty="0">
                          <a:solidFill>
                            <a:srgbClr val="000000"/>
                          </a:solidFill>
                          <a:effectLst/>
                          <a:latin typeface="Arial"/>
                        </a:rPr>
                        <a:t>(c)</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700" b="0" i="0" u="none" strike="noStrike">
                          <a:solidFill>
                            <a:srgbClr val="000000"/>
                          </a:solidFill>
                          <a:effectLst/>
                          <a:latin typeface="Arial"/>
                        </a:rPr>
                        <a:t>(d)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700" b="0" i="0" u="none" strike="noStrike">
                          <a:solidFill>
                            <a:srgbClr val="000000"/>
                          </a:solidFill>
                          <a:effectLst/>
                          <a:latin typeface="Arial"/>
                        </a:rPr>
                        <a:t>(e)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dirty="0">
                          <a:solidFill>
                            <a:srgbClr val="000000"/>
                          </a:solidFill>
                          <a:effectLst/>
                          <a:latin typeface="Arial"/>
                        </a:rPr>
                        <a:t>JANUARY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16,342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15,348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0000"/>
                          </a:solidFill>
                          <a:effectLst/>
                          <a:latin typeface="Arial"/>
                        </a:rPr>
                        <a:t>               31,690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FEBRUARY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16,435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15,658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32,093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7</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MARCH</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16,386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15,754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32,140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8</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dirty="0">
                          <a:solidFill>
                            <a:srgbClr val="000000"/>
                          </a:solidFill>
                          <a:effectLst/>
                          <a:latin typeface="Arial"/>
                        </a:rPr>
                        <a:t>APRIL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16,642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15,897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32,539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9</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MAY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16,982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16,325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33,307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JUNE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17,487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17,398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34,885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ctr"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11</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JULY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18,623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17,892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36,515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12</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AUGUST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18,819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18,564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37,383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13</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SEPTEMBER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18,243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17,537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35,780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14</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OCTOBER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17,627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16,548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34,175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NOVEMBER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16,987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15,864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32,851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1" i="0" u="none" strike="noStrike">
                          <a:solidFill>
                            <a:srgbClr val="000000"/>
                          </a:solidFill>
                          <a:effectLst/>
                          <a:latin typeface="Arial"/>
                        </a:rPr>
                        <a:t>DECEMBER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B0F0"/>
                          </a:solidFill>
                          <a:effectLst/>
                          <a:latin typeface="Arial"/>
                        </a:rPr>
                        <a:t>              16,534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15,238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31,772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17</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r" fontAlgn="b"/>
                      <a:r>
                        <a:rPr lang="en-US" sz="700" b="1" i="0" u="none" strike="noStrike">
                          <a:solidFill>
                            <a:srgbClr val="000000"/>
                          </a:solidFill>
                          <a:effectLst/>
                          <a:latin typeface="Arial"/>
                        </a:rPr>
                        <a:t>Totals for Year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0000"/>
                          </a:solidFill>
                          <a:effectLst/>
                          <a:latin typeface="Arial"/>
                        </a:rPr>
                        <a:t>            207,107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198,023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405,130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gridSpan="9">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858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18</a:t>
                      </a:r>
                    </a:p>
                  </a:txBody>
                  <a:tcPr marL="0" marR="0" marT="0" marB="0" anchor="b">
                    <a:lnL>
                      <a:noFill/>
                    </a:lnL>
                    <a:lnR>
                      <a:noFill/>
                    </a:lnR>
                    <a:lnT>
                      <a:noFill/>
                    </a:lnT>
                    <a:lnB>
                      <a:noFill/>
                    </a:lnB>
                  </a:tcPr>
                </a:tc>
                <a:tc gridSpan="5">
                  <a:txBody>
                    <a:bodyPr/>
                    <a:lstStyle/>
                    <a:p>
                      <a:pPr algn="l" fontAlgn="b"/>
                      <a:r>
                        <a:rPr lang="en-US" sz="700" b="1" i="0" u="none" strike="noStrike">
                          <a:solidFill>
                            <a:srgbClr val="000000"/>
                          </a:solidFill>
                          <a:effectLst/>
                          <a:latin typeface="Arial"/>
                        </a:rPr>
                        <a:t>Maximum Quantity Supplied to the System in Any One Day:</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smtClean="0">
                          <a:solidFill>
                            <a:srgbClr val="00B0F0"/>
                          </a:solidFill>
                          <a:effectLst/>
                          <a:latin typeface="Arial"/>
                        </a:rPr>
                        <a:t>9,733</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dirty="0">
                          <a:solidFill>
                            <a:srgbClr val="000000"/>
                          </a:solidFill>
                          <a:effectLst/>
                          <a:latin typeface="Arial"/>
                        </a:rPr>
                        <a:t>Minimum: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r>
                        <a:rPr lang="en-US" sz="700" b="0" i="0" u="none" strike="noStrike" dirty="0">
                          <a:solidFill>
                            <a:srgbClr val="00B0F0"/>
                          </a:solidFill>
                          <a:effectLst/>
                          <a:latin typeface="Arial"/>
                        </a:rPr>
                        <a:t>4,896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gridSpan="9">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858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19</a:t>
                      </a:r>
                    </a:p>
                  </a:txBody>
                  <a:tcPr marL="0" marR="0" marT="0" marB="0" anchor="b">
                    <a:lnL>
                      <a:noFill/>
                    </a:lnL>
                    <a:lnR>
                      <a:noFill/>
                    </a:lnR>
                    <a:lnT>
                      <a:noFill/>
                    </a:lnT>
                    <a:lnB>
                      <a:noFill/>
                    </a:lnB>
                  </a:tcPr>
                </a:tc>
                <a:tc gridSpan="7">
                  <a:txBody>
                    <a:bodyPr/>
                    <a:lstStyle/>
                    <a:p>
                      <a:pPr algn="l" fontAlgn="b"/>
                      <a:r>
                        <a:rPr lang="en-US" sz="700" b="1" i="0" u="none" strike="noStrike">
                          <a:solidFill>
                            <a:srgbClr val="000000"/>
                          </a:solidFill>
                          <a:effectLst/>
                          <a:latin typeface="Arial"/>
                        </a:rPr>
                        <a:t>Range of Pressure in the Mains as Measured at the Highest Point on System:</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b"/>
                      <a:r>
                        <a:rPr lang="en-US" sz="700" b="0" i="0" u="none" strike="noStrike" dirty="0" smtClean="0">
                          <a:solidFill>
                            <a:srgbClr val="00B0F0"/>
                          </a:solidFill>
                          <a:effectLst/>
                          <a:latin typeface="Calibri"/>
                        </a:rPr>
                        <a:t>60 - 250</a:t>
                      </a:r>
                      <a:endParaRPr lang="en-US" sz="700" b="0" i="0" u="none" strike="noStrike" dirty="0">
                        <a:solidFill>
                          <a:srgbClr val="00B0F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gridSpan="9">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858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9">
                  <a:txBody>
                    <a:bodyPr/>
                    <a:lstStyle/>
                    <a:p>
                      <a:pPr algn="ctr" fontAlgn="b"/>
                      <a:r>
                        <a:rPr lang="en-US" sz="700" b="1" i="0" u="none" strike="noStrike" dirty="0">
                          <a:solidFill>
                            <a:srgbClr val="000000"/>
                          </a:solidFill>
                          <a:effectLst/>
                          <a:latin typeface="Arial"/>
                        </a:rPr>
                        <a:t>If Water is Sold to Other Utilities for Resale, List Names, Addresses, Phone Numbers and Quantities Below:</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6054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b"/>
                      <a:r>
                        <a:rPr lang="en-US" sz="700" b="1" i="0" u="none" strike="noStrike">
                          <a:solidFill>
                            <a:srgbClr val="000000"/>
                          </a:solidFill>
                          <a:effectLst/>
                          <a:latin typeface="Arial"/>
                        </a:rPr>
                        <a:t>Name of Reseller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700" b="1" i="0" u="none" strike="noStrike">
                          <a:solidFill>
                            <a:srgbClr val="000000"/>
                          </a:solidFill>
                          <a:effectLst/>
                          <a:latin typeface="Arial"/>
                        </a:rPr>
                        <a:t>Address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b"/>
                      <a:r>
                        <a:rPr lang="en-US" sz="700" b="1" i="0" u="none" strike="noStrike">
                          <a:solidFill>
                            <a:srgbClr val="000000"/>
                          </a:solidFill>
                          <a:effectLst/>
                          <a:latin typeface="Arial"/>
                        </a:rPr>
                        <a:t>Phone Number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1" i="0" u="none" strike="noStrike" dirty="0">
                          <a:solidFill>
                            <a:srgbClr val="000000"/>
                          </a:solidFill>
                          <a:effectLst/>
                          <a:latin typeface="Arial"/>
                        </a:rPr>
                        <a:t>Quantity</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20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rowSpan="6">
                  <a:txBody>
                    <a:bodyPr/>
                    <a:lstStyle/>
                    <a:p>
                      <a:pPr algn="ctr" fontAlgn="t"/>
                      <a:r>
                        <a:rPr lang="en-US" sz="700" b="1" i="0" u="none" strike="noStrike" dirty="0">
                          <a:solidFill>
                            <a:srgbClr val="000000"/>
                          </a:solidFill>
                          <a:effectLst/>
                          <a:latin typeface="Arial"/>
                        </a:rPr>
                        <a:t>Page W-4</a:t>
                      </a:r>
                    </a:p>
                  </a:txBody>
                  <a:tcPr marL="0" marR="0" marT="0" marB="0" vert="vert">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21</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vMerge="1">
                  <a:txBody>
                    <a:bodyPr/>
                    <a:lstStyle/>
                    <a:p>
                      <a:endParaRPr lang="en-US"/>
                    </a:p>
                  </a:txBody>
                  <a:tcPr/>
                </a:tc>
                <a:tc>
                  <a:txBody>
                    <a:bodyPr/>
                    <a:lstStyle/>
                    <a:p>
                      <a:pPr algn="ctr" fontAlgn="b"/>
                      <a:r>
                        <a:rPr lang="en-US" sz="700" b="1" i="0" u="none" strike="noStrike">
                          <a:solidFill>
                            <a:srgbClr val="000000"/>
                          </a:solidFill>
                          <a:effectLst/>
                          <a:latin typeface="Arial"/>
                        </a:rPr>
                        <a:t>22</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22231">
                <a:tc vMerge="1">
                  <a:txBody>
                    <a:bodyPr/>
                    <a:lstStyle/>
                    <a:p>
                      <a:endParaRPr lang="en-US"/>
                    </a:p>
                  </a:txBody>
                  <a:tcPr/>
                </a:tc>
                <a:tc>
                  <a:txBody>
                    <a:bodyPr/>
                    <a:lstStyle/>
                    <a:p>
                      <a:pPr algn="ctr" fontAlgn="b"/>
                      <a:r>
                        <a:rPr lang="en-US" sz="700" b="1" i="0" u="none" strike="noStrike">
                          <a:solidFill>
                            <a:srgbClr val="000000"/>
                          </a:solidFill>
                          <a:effectLst/>
                          <a:latin typeface="Arial"/>
                        </a:rPr>
                        <a:t>23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rowSpan="2">
                  <a:txBody>
                    <a:bodyPr/>
                    <a:lstStyle/>
                    <a:p>
                      <a:pPr algn="ctr" fontAlgn="t"/>
                      <a:endParaRPr lang="en-US" sz="700" b="0" i="0" u="none" strike="noStrike" dirty="0" smtClean="0">
                        <a:solidFill>
                          <a:srgbClr val="000000"/>
                        </a:solidFill>
                        <a:effectLst/>
                        <a:latin typeface="Arial"/>
                      </a:endParaRPr>
                    </a:p>
                    <a:p>
                      <a:pPr algn="ctr" fontAlgn="t"/>
                      <a:r>
                        <a:rPr lang="en-US" sz="700" b="0" i="0" u="none" strike="noStrike" dirty="0" smtClean="0">
                          <a:solidFill>
                            <a:srgbClr val="31B7E7"/>
                          </a:solidFill>
                          <a:effectLst/>
                          <a:latin typeface="Arial"/>
                        </a:rPr>
                        <a:t>2017</a:t>
                      </a:r>
                      <a:endParaRPr lang="en-US" sz="700" b="0" i="0" u="none" strike="noStrike" dirty="0">
                        <a:solidFill>
                          <a:srgbClr val="31B7E7"/>
                        </a:solidFill>
                        <a:effectLst/>
                        <a:latin typeface="Arial"/>
                      </a:endParaRPr>
                    </a:p>
                  </a:txBody>
                  <a:tcPr marL="0" marR="0" marT="0" marB="0" vert="vert">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13792">
                <a:tc vMerge="1">
                  <a:txBody>
                    <a:bodyPr/>
                    <a:lstStyle/>
                    <a:p>
                      <a:endParaRPr lang="en-US"/>
                    </a:p>
                  </a:txBody>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ctr" fontAlgn="t"/>
                      <a:endParaRPr lang="en-US" sz="700" b="0" i="0" u="none" strike="noStrike" dirty="0">
                        <a:solidFill>
                          <a:srgbClr val="000000"/>
                        </a:solidFill>
                        <a:effectLst/>
                        <a:latin typeface="Arial"/>
                      </a:endParaRPr>
                    </a:p>
                  </a:txBody>
                  <a:tcPr/>
                </a:tc>
              </a:tr>
              <a:tr h="113792">
                <a:tc v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5">
                  <a:txBody>
                    <a:bodyPr/>
                    <a:lstStyle/>
                    <a:p>
                      <a:pPr algn="l" fontAlgn="ctr"/>
                      <a:r>
                        <a:rPr lang="en-US" sz="700" b="0" i="0" u="none" strike="noStrike">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ctr" fontAlgn="t"/>
                      <a:endParaRPr lang="en-US" sz="700" b="0" i="0" u="none" strike="noStrike">
                        <a:solidFill>
                          <a:srgbClr val="000000"/>
                        </a:solidFill>
                        <a:effectLst/>
                        <a:latin typeface="Arial"/>
                      </a:endParaRPr>
                    </a:p>
                  </a:txBody>
                  <a:tcPr marL="0" marR="0" marT="0" marB="0" vert="vert">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3792">
                <a:tc v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gridSpan="2">
                  <a:txBody>
                    <a:bodyPr/>
                    <a:lstStyle/>
                    <a:p>
                      <a:pPr algn="r" fontAlgn="b"/>
                      <a:r>
                        <a:rPr lang="en-US" sz="700" b="0" i="1" u="none" strike="noStrike" dirty="0">
                          <a:solidFill>
                            <a:srgbClr val="000000"/>
                          </a:solidFill>
                          <a:effectLst/>
                          <a:latin typeface="Arial"/>
                        </a:rPr>
                        <a:t>(To be used when filing under seal.)</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4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gridSpan="13">
                  <a:txBody>
                    <a:bodyPr/>
                    <a:lstStyle/>
                    <a:p>
                      <a:pPr algn="ctr" fontAlgn="b"/>
                      <a:endParaRPr lang="en-US" sz="700" b="1"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4" name="Content Placeholder 3"/>
          <p:cNvSpPr>
            <a:spLocks noGrp="1"/>
          </p:cNvSpPr>
          <p:nvPr>
            <p:ph sz="half" idx="2"/>
          </p:nvPr>
        </p:nvSpPr>
        <p:spPr>
          <a:xfrm>
            <a:off x="160020" y="5486400"/>
            <a:ext cx="8561070" cy="1371600"/>
          </a:xfrm>
        </p:spPr>
        <p:txBody>
          <a:bodyPr>
            <a:normAutofit fontScale="32500" lnSpcReduction="20000"/>
          </a:bodyPr>
          <a:lstStyle/>
          <a:p>
            <a:pPr marL="120827" indent="0" algn="just">
              <a:buNone/>
            </a:pPr>
            <a:r>
              <a:rPr lang="en-US" sz="4300" dirty="0">
                <a:solidFill>
                  <a:srgbClr val="00B0F0"/>
                </a:solidFill>
              </a:rPr>
              <a:t>Page W-4 </a:t>
            </a:r>
            <a:r>
              <a:rPr lang="en-US" sz="4300" dirty="0" smtClean="0">
                <a:solidFill>
                  <a:srgbClr val="00B0F0"/>
                </a:solidFill>
              </a:rPr>
              <a:t>denotes the </a:t>
            </a:r>
            <a:r>
              <a:rPr lang="en-US" sz="4300" dirty="0">
                <a:solidFill>
                  <a:srgbClr val="00B0F0"/>
                </a:solidFill>
              </a:rPr>
              <a:t>amount of water </a:t>
            </a:r>
            <a:r>
              <a:rPr lang="en-US" sz="4300" dirty="0" smtClean="0">
                <a:solidFill>
                  <a:srgbClr val="00B0F0"/>
                </a:solidFill>
              </a:rPr>
              <a:t>pumped </a:t>
            </a:r>
            <a:r>
              <a:rPr lang="en-US" sz="4300" dirty="0">
                <a:solidFill>
                  <a:srgbClr val="00B0F0"/>
                </a:solidFill>
              </a:rPr>
              <a:t>on a monthly basis for each source of water.  </a:t>
            </a:r>
            <a:endParaRPr lang="en-US" sz="4300" dirty="0" smtClean="0">
              <a:solidFill>
                <a:srgbClr val="00B0F0"/>
              </a:solidFill>
            </a:endParaRPr>
          </a:p>
          <a:p>
            <a:pPr algn="just"/>
            <a:r>
              <a:rPr lang="en-US" sz="4300" dirty="0" smtClean="0">
                <a:solidFill>
                  <a:srgbClr val="00B0F0"/>
                </a:solidFill>
              </a:rPr>
              <a:t>In this </a:t>
            </a:r>
            <a:r>
              <a:rPr lang="en-US" sz="4300" dirty="0">
                <a:solidFill>
                  <a:srgbClr val="00B0F0"/>
                </a:solidFill>
              </a:rPr>
              <a:t>example</a:t>
            </a:r>
            <a:r>
              <a:rPr lang="en-US" sz="4300" dirty="0" smtClean="0">
                <a:solidFill>
                  <a:srgbClr val="00B0F0"/>
                </a:solidFill>
              </a:rPr>
              <a:t>, </a:t>
            </a:r>
            <a:r>
              <a:rPr lang="en-US" sz="4300" dirty="0">
                <a:solidFill>
                  <a:srgbClr val="00B0F0"/>
                </a:solidFill>
              </a:rPr>
              <a:t>there are two water sources for this </a:t>
            </a:r>
            <a:r>
              <a:rPr lang="en-US" sz="4300" dirty="0" smtClean="0">
                <a:solidFill>
                  <a:srgbClr val="00B0F0"/>
                </a:solidFill>
              </a:rPr>
              <a:t>system</a:t>
            </a:r>
            <a:r>
              <a:rPr lang="en-US" sz="4300" dirty="0">
                <a:solidFill>
                  <a:srgbClr val="00B0F0"/>
                </a:solidFill>
              </a:rPr>
              <a:t>.  For each source,  the name of the source and the gallons pumped </a:t>
            </a:r>
            <a:r>
              <a:rPr lang="en-US" sz="4300" dirty="0" smtClean="0">
                <a:solidFill>
                  <a:srgbClr val="00B0F0"/>
                </a:solidFill>
              </a:rPr>
              <a:t>are listed </a:t>
            </a:r>
            <a:r>
              <a:rPr lang="en-US" sz="4300" dirty="0">
                <a:solidFill>
                  <a:srgbClr val="00B0F0"/>
                </a:solidFill>
              </a:rPr>
              <a:t>by month </a:t>
            </a:r>
            <a:r>
              <a:rPr lang="en-US" sz="4300" dirty="0" smtClean="0">
                <a:solidFill>
                  <a:srgbClr val="00B0F0"/>
                </a:solidFill>
              </a:rPr>
              <a:t>and </a:t>
            </a:r>
            <a:r>
              <a:rPr lang="en-US" sz="4300" dirty="0">
                <a:solidFill>
                  <a:srgbClr val="00B0F0"/>
                </a:solidFill>
              </a:rPr>
              <a:t>provided for each. </a:t>
            </a:r>
          </a:p>
          <a:p>
            <a:pPr algn="just"/>
            <a:r>
              <a:rPr lang="en-US" sz="4300" dirty="0">
                <a:solidFill>
                  <a:srgbClr val="00B0F0"/>
                </a:solidFill>
              </a:rPr>
              <a:t>Columns “b” </a:t>
            </a:r>
            <a:r>
              <a:rPr lang="en-US" sz="4300" dirty="0" smtClean="0">
                <a:solidFill>
                  <a:srgbClr val="00B0F0"/>
                </a:solidFill>
              </a:rPr>
              <a:t>- </a:t>
            </a:r>
            <a:r>
              <a:rPr lang="en-US" sz="4300" dirty="0">
                <a:solidFill>
                  <a:srgbClr val="00B0F0"/>
                </a:solidFill>
              </a:rPr>
              <a:t>“e” are for each source of water.  If more space is needed, you can attach additional pages.</a:t>
            </a:r>
          </a:p>
          <a:p>
            <a:pPr marL="362480" lvl="1" algn="just">
              <a:buClr>
                <a:schemeClr val="accent1"/>
              </a:buClr>
            </a:pPr>
            <a:r>
              <a:rPr lang="en-US" sz="4300" dirty="0">
                <a:solidFill>
                  <a:srgbClr val="00B0F0"/>
                </a:solidFill>
              </a:rPr>
              <a:t>Lines </a:t>
            </a:r>
            <a:r>
              <a:rPr lang="en-US" sz="4300" dirty="0" smtClean="0">
                <a:solidFill>
                  <a:srgbClr val="00B0F0"/>
                </a:solidFill>
              </a:rPr>
              <a:t>20-23 shows water </a:t>
            </a:r>
            <a:r>
              <a:rPr lang="en-US" sz="4300" dirty="0">
                <a:solidFill>
                  <a:srgbClr val="00B0F0"/>
                </a:solidFill>
              </a:rPr>
              <a:t>that is sold to other utilities.  </a:t>
            </a:r>
            <a:r>
              <a:rPr lang="en-US" sz="4300" dirty="0" smtClean="0">
                <a:solidFill>
                  <a:srgbClr val="00B0F0"/>
                </a:solidFill>
              </a:rPr>
              <a:t>The majority </a:t>
            </a:r>
            <a:r>
              <a:rPr lang="en-US" sz="4300" dirty="0">
                <a:solidFill>
                  <a:srgbClr val="00B0F0"/>
                </a:solidFill>
              </a:rPr>
              <a:t>of small utilities will not have anything in this section.</a:t>
            </a:r>
          </a:p>
          <a:p>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18</a:t>
            </a:fld>
            <a:endParaRPr lang="en-US"/>
          </a:p>
        </p:txBody>
      </p:sp>
    </p:spTree>
    <p:extLst>
      <p:ext uri="{BB962C8B-B14F-4D97-AF65-F5344CB8AC3E}">
        <p14:creationId xmlns:p14="http://schemas.microsoft.com/office/powerpoint/2010/main" val="4194052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457200"/>
          </a:xfrm>
        </p:spPr>
        <p:txBody>
          <a:bodyPr/>
          <a:lstStyle/>
          <a:p>
            <a:pPr marL="91440"/>
            <a:r>
              <a:rPr lang="en-US" sz="2100" dirty="0"/>
              <a:t>Page W-5 (</a:t>
            </a:r>
            <a:r>
              <a:rPr lang="en-US" sz="2100" dirty="0" smtClean="0"/>
              <a:t>Page </a:t>
            </a:r>
            <a:r>
              <a:rPr lang="en-US" sz="2100" dirty="0"/>
              <a:t>1 </a:t>
            </a:r>
            <a:r>
              <a:rPr lang="en-US" sz="2100" dirty="0" smtClean="0"/>
              <a:t>of 3) – 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3321005184"/>
              </p:ext>
            </p:extLst>
          </p:nvPr>
        </p:nvGraphicFramePr>
        <p:xfrm>
          <a:off x="152400" y="609608"/>
          <a:ext cx="8511298" cy="4856284"/>
        </p:xfrm>
        <a:graphic>
          <a:graphicData uri="http://schemas.openxmlformats.org/drawingml/2006/table">
            <a:tbl>
              <a:tblPr lastRow="1"/>
              <a:tblGrid>
                <a:gridCol w="123825"/>
                <a:gridCol w="584749"/>
                <a:gridCol w="1376595"/>
                <a:gridCol w="319783"/>
                <a:gridCol w="328919"/>
                <a:gridCol w="621292"/>
                <a:gridCol w="539067"/>
                <a:gridCol w="548203"/>
                <a:gridCol w="502516"/>
                <a:gridCol w="502516"/>
                <a:gridCol w="575613"/>
                <a:gridCol w="575613"/>
                <a:gridCol w="621292"/>
                <a:gridCol w="621292"/>
                <a:gridCol w="670023"/>
              </a:tblGrid>
              <a:tr h="123087">
                <a:tc>
                  <a:txBody>
                    <a:bodyPr/>
                    <a:lstStyle/>
                    <a:p>
                      <a:pPr algn="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4">
                  <a:txBody>
                    <a:bodyPr/>
                    <a:lstStyle/>
                    <a:p>
                      <a:pPr algn="r" fontAlgn="b"/>
                      <a:r>
                        <a:rPr lang="en-US" sz="700" b="0" i="0" u="none" strike="noStrike">
                          <a:solidFill>
                            <a:srgbClr val="000000"/>
                          </a:solidFill>
                          <a:effectLst/>
                          <a:latin typeface="Arial"/>
                        </a:rPr>
                        <a:t>For calendar year of January 1 - December 31, </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7005">
                <a:tc>
                  <a:txBody>
                    <a:bodyPr/>
                    <a:lstStyle/>
                    <a:p>
                      <a:pPr algn="r" fontAlgn="b"/>
                      <a:r>
                        <a:rPr lang="en-US" sz="7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b"/>
                      <a:r>
                        <a:rPr lang="en-US" sz="700" b="0" i="0" u="none" strike="noStrike" dirty="0" smtClean="0">
                          <a:solidFill>
                            <a:srgbClr val="000000"/>
                          </a:solidFill>
                          <a:effectLst/>
                          <a:latin typeface="Arial"/>
                        </a:rPr>
                        <a:t> Company </a:t>
                      </a:r>
                      <a:r>
                        <a:rPr lang="en-US" sz="700" b="0" i="0" u="none" strike="noStrike" dirty="0">
                          <a:solidFill>
                            <a:srgbClr val="000000"/>
                          </a:solidFill>
                          <a:effectLst/>
                          <a:latin typeface="Arial"/>
                        </a:rPr>
                        <a:t>Name: </a:t>
                      </a:r>
                    </a:p>
                  </a:txBody>
                  <a:tcPr marL="0" marR="0" marT="0" marB="0" anchor="b">
                    <a:lnL>
                      <a:noFill/>
                    </a:lnL>
                    <a:lnR>
                      <a:noFill/>
                    </a:lnR>
                    <a:lnT>
                      <a:noFill/>
                    </a:lnT>
                    <a:lnB>
                      <a:noFill/>
                    </a:lnB>
                  </a:tcPr>
                </a:tc>
                <a:tc hMerge="1">
                  <a:txBody>
                    <a:bodyPr/>
                    <a:lstStyle/>
                    <a:p>
                      <a:endParaRPr lang="en-US"/>
                    </a:p>
                  </a:txBody>
                  <a:tcPr/>
                </a:tc>
                <a:tc gridSpan="12">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2034">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23460">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gridSpan="4">
                  <a:txBody>
                    <a:bodyPr/>
                    <a:lstStyle/>
                    <a:p>
                      <a:pPr algn="ctr" fontAlgn="b"/>
                      <a:r>
                        <a:rPr lang="en-US" sz="700" b="1" i="0" u="sng" strike="noStrike" dirty="0">
                          <a:solidFill>
                            <a:srgbClr val="000000"/>
                          </a:solidFill>
                          <a:effectLst/>
                          <a:latin typeface="Arial"/>
                        </a:rPr>
                        <a:t>WATER UTILITY PLANT IN SERVICE</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gridSpan="7">
                  <a:txBody>
                    <a:bodyPr/>
                    <a:lstStyle/>
                    <a:p>
                      <a:pPr algn="l" fontAlgn="b"/>
                      <a:r>
                        <a:rPr lang="en-US" sz="700" b="1" i="0" u="sng" strike="noStrike">
                          <a:solidFill>
                            <a:srgbClr val="000000"/>
                          </a:solidFill>
                          <a:effectLst/>
                          <a:latin typeface="Arial"/>
                        </a:rPr>
                        <a:t>DEPRECIATION EXPENSES AND RESERVE - WATER UTILITY PLANT</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3118">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2" gridSpan="2">
                  <a:txBody>
                    <a:bodyPr/>
                    <a:lstStyle/>
                    <a:p>
                      <a:pPr algn="ctr" fontAlgn="ctr"/>
                      <a:r>
                        <a:rPr lang="en-US" sz="700" b="0" i="0" u="none" strike="noStrike" dirty="0">
                          <a:solidFill>
                            <a:srgbClr val="000000"/>
                          </a:solidFill>
                          <a:effectLst/>
                          <a:latin typeface="Arial Narrow"/>
                        </a:rPr>
                        <a:t>Account Description</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hMerge="1">
                  <a:txBody>
                    <a:bodyPr/>
                    <a:lstStyle/>
                    <a:p>
                      <a:endParaRPr lang="en-US"/>
                    </a:p>
                  </a:txBody>
                  <a:tcPr/>
                </a:tc>
                <a:tc rowSpan="2" gridSpan="2">
                  <a:txBody>
                    <a:bodyPr/>
                    <a:lstStyle/>
                    <a:p>
                      <a:pPr algn="ctr" fontAlgn="ctr"/>
                      <a:r>
                        <a:rPr lang="en-US" sz="700" b="0" i="0" u="none" strike="noStrike" dirty="0" smtClean="0">
                          <a:solidFill>
                            <a:srgbClr val="000000"/>
                          </a:solidFill>
                          <a:effectLst/>
                          <a:latin typeface="Arial Narrow"/>
                        </a:rPr>
                        <a:t>USOA</a:t>
                      </a:r>
                    </a:p>
                    <a:p>
                      <a:pPr algn="ctr" fontAlgn="ctr"/>
                      <a:r>
                        <a:rPr lang="en-US" sz="700" b="0" i="0" u="none" strike="noStrike" dirty="0" smtClean="0">
                          <a:solidFill>
                            <a:srgbClr val="000000"/>
                          </a:solidFill>
                          <a:effectLst/>
                          <a:latin typeface="Arial Narrow"/>
                        </a:rPr>
                        <a:t>Account. No</a:t>
                      </a:r>
                      <a:r>
                        <a:rPr lang="en-US" sz="700" b="0" i="0" u="none" strike="noStrike" dirty="0">
                          <a:solidFill>
                            <a:srgbClr val="000000"/>
                          </a:solidFill>
                          <a:effectLst/>
                          <a:latin typeface="Arial Narrow"/>
                        </a:rPr>
                        <a:t>.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Class B, C or D</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hMerge="1">
                  <a:txBody>
                    <a:bodyPr/>
                    <a:lstStyle/>
                    <a:p>
                      <a:endParaRPr lang="en-US"/>
                    </a:p>
                  </a:txBody>
                  <a:tcPr/>
                </a:tc>
                <a:tc rowSpan="2">
                  <a:txBody>
                    <a:bodyPr/>
                    <a:lstStyle/>
                    <a:p>
                      <a:pPr algn="ctr" fontAlgn="ctr"/>
                      <a:r>
                        <a:rPr lang="en-US" sz="700" b="0" i="0" u="none" strike="noStrike" dirty="0">
                          <a:solidFill>
                            <a:srgbClr val="000000"/>
                          </a:solidFill>
                          <a:effectLst/>
                          <a:latin typeface="Arial Narrow"/>
                        </a:rPr>
                        <a:t>Plant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 Balance at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Beginning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of </a:t>
                      </a:r>
                      <a:r>
                        <a:rPr lang="en-US" sz="700" b="0" i="0" u="none" strike="noStrike" dirty="0">
                          <a:solidFill>
                            <a:srgbClr val="000000"/>
                          </a:solidFill>
                          <a:effectLst/>
                          <a:latin typeface="Arial Narrow"/>
                        </a:rPr>
                        <a:t>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a:solidFill>
                            <a:srgbClr val="000000"/>
                          </a:solidFill>
                          <a:effectLst/>
                          <a:latin typeface="Arial Narrow"/>
                        </a:rPr>
                        <a:t>Additions During</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the Year</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a:solidFill>
                            <a:srgbClr val="000000"/>
                          </a:solidFill>
                          <a:effectLst/>
                          <a:latin typeface="Arial Narrow"/>
                        </a:rPr>
                        <a:t>Book Cost</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of Plant</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Retired*</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a:solidFill>
                            <a:srgbClr val="000000"/>
                          </a:solidFill>
                          <a:effectLst/>
                          <a:latin typeface="Arial Narrow"/>
                        </a:rPr>
                        <a:t>Cost of</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Removal*</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a:solidFill>
                            <a:srgbClr val="000000"/>
                          </a:solidFill>
                          <a:effectLst/>
                          <a:latin typeface="Arial Narrow"/>
                        </a:rPr>
                        <a:t>Salvage Credit*</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a:solidFill>
                            <a:srgbClr val="000000"/>
                          </a:solidFill>
                          <a:effectLst/>
                          <a:latin typeface="Arial Narrow"/>
                        </a:rPr>
                        <a:t>Plant </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Balance at End</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of Year            (C+D-E)</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a:solidFill>
                            <a:srgbClr val="000000"/>
                          </a:solidFill>
                          <a:effectLst/>
                          <a:latin typeface="Arial Narrow"/>
                        </a:rPr>
                        <a:t>Reserve</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Balance at</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Beginning </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of Year</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a:solidFill>
                            <a:srgbClr val="000000"/>
                          </a:solidFill>
                          <a:effectLst/>
                          <a:latin typeface="Arial Narrow"/>
                        </a:rPr>
                        <a:t>Annual</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Depreciation</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Rate %</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(J)</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a:solidFill>
                            <a:srgbClr val="000000"/>
                          </a:solidFill>
                          <a:effectLst/>
                          <a:latin typeface="Arial Narrow"/>
                        </a:rPr>
                        <a:t>Depreciation</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Expense**</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J*(C+H)/2</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Reserve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Balance</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at END</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(I-E-F+G+K)</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(L)</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147702">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ctr"/>
                      <a:r>
                        <a:rPr lang="en-US" sz="700" b="1" i="0" u="none" strike="noStrike">
                          <a:solidFill>
                            <a:srgbClr val="000000"/>
                          </a:solidFill>
                          <a:effectLst/>
                          <a:latin typeface="Arial Narrow"/>
                        </a:rPr>
                        <a:t>Retirement of Property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24068">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dirty="0">
                          <a:solidFill>
                            <a:srgbClr val="000000"/>
                          </a:solidFill>
                          <a:effectLst/>
                          <a:latin typeface="Arial"/>
                        </a:rPr>
                        <a:t>Intangible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endParaRPr lang="en-US" sz="700" b="0" i="0" u="none" strike="noStrike" dirty="0">
                        <a:solidFill>
                          <a:srgbClr val="000000"/>
                        </a:solidFill>
                        <a:effectLst/>
                        <a:latin typeface="Arial"/>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Arial"/>
                        </a:rPr>
                        <a:t> </a:t>
                      </a: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Arial"/>
                        </a:rPr>
                        <a:t> </a:t>
                      </a: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Arial"/>
                        </a:rPr>
                        <a:t> </a:t>
                      </a: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Arial"/>
                        </a:rPr>
                        <a:t> </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702">
                <a:tc>
                  <a:txBody>
                    <a:bodyPr/>
                    <a:lstStyle/>
                    <a:p>
                      <a:pPr algn="ctr" fontAlgn="b"/>
                      <a:r>
                        <a:rPr lang="en-US" sz="700" b="1" i="0" u="none" strike="noStrike" dirty="0" smtClean="0">
                          <a:solidFill>
                            <a:srgbClr val="000000"/>
                          </a:solidFill>
                          <a:effectLst/>
                          <a:latin typeface="Arial"/>
                        </a:rPr>
                        <a:t>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Organization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32,684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32,684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Franchise and Consents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Miscellaneous Intangible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303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Source of Supply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702">
                <a:tc>
                  <a:txBody>
                    <a:bodyPr/>
                    <a:lstStyle/>
                    <a:p>
                      <a:pPr algn="ct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103,587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103,587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19,853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19,853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1,489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496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1,985</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Collecting &amp; Impounding Reservoirs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Lake, River, and Other Intakes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Wells and Springs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625,746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625,746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75,090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12,515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87,605</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Infiltration Galleries and Tunnels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Supply Mains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34,250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34,250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3,425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685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4,110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Water Source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Pumping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702">
                <a:tc>
                  <a:txBody>
                    <a:bodyPr/>
                    <a:lstStyle/>
                    <a:p>
                      <a:pPr algn="ctr" fontAlgn="b"/>
                      <a:r>
                        <a:rPr lang="en-US" sz="700" b="1" i="0" u="none" strike="noStrike" dirty="0" smtClean="0">
                          <a:solidFill>
                            <a:srgbClr val="000000"/>
                          </a:solidFill>
                          <a:effectLst/>
                          <a:latin typeface="Arial"/>
                        </a:rPr>
                        <a:t>14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Boiler Plant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24068">
                <a:tc>
                  <a:txBody>
                    <a:bodyPr/>
                    <a:lstStyle/>
                    <a:p>
                      <a:pPr algn="ctr" fontAlgn="b"/>
                      <a:r>
                        <a:rPr lang="en-US" sz="700" b="1" i="0" u="none" strike="noStrike" dirty="0" smtClean="0">
                          <a:solidFill>
                            <a:srgbClr val="000000"/>
                          </a:solidFill>
                          <a:effectLst/>
                          <a:latin typeface="Arial"/>
                        </a:rPr>
                        <a:t>17</a:t>
                      </a:r>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Power Production Equipment</a:t>
                      </a:r>
                      <a:br>
                        <a:rPr lang="en-US" sz="700" b="0" i="0" u="none" strike="noStrike">
                          <a:solidFill>
                            <a:srgbClr val="000000"/>
                          </a:solidFill>
                          <a:effectLst/>
                          <a:latin typeface="Arial"/>
                        </a:rPr>
                      </a:br>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Submersible Electric Pumping</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11,835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3,000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1,289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13,546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2,665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381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1,757</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19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High Service or Booster Pumps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20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Diesel Pumping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21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Hydraulic Pumping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7702">
                <a:tc>
                  <a:txBody>
                    <a:bodyPr/>
                    <a:lstStyle/>
                    <a:p>
                      <a:pPr algn="ctr" fontAlgn="b"/>
                      <a:r>
                        <a:rPr lang="en-US" sz="700" b="1" i="0" u="none" strike="noStrike" dirty="0" smtClean="0">
                          <a:solidFill>
                            <a:srgbClr val="000000"/>
                          </a:solidFill>
                          <a:effectLst/>
                          <a:latin typeface="Arial"/>
                        </a:rPr>
                        <a:t>22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gridSpan="2">
                  <a:txBody>
                    <a:bodyPr/>
                    <a:lstStyle/>
                    <a:p>
                      <a:pPr algn="l" fontAlgn="b"/>
                      <a:r>
                        <a:rPr lang="en-US" sz="700" b="0" i="0" u="none" strike="noStrike" dirty="0">
                          <a:solidFill>
                            <a:srgbClr val="000000"/>
                          </a:solidFill>
                          <a:effectLst/>
                          <a:latin typeface="Arial"/>
                        </a:rPr>
                        <a:t>Other Pumping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328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6,154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6,154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2,708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4.89%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301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3,009</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4" name="Content Placeholder 3"/>
          <p:cNvSpPr>
            <a:spLocks noGrp="1"/>
          </p:cNvSpPr>
          <p:nvPr>
            <p:ph sz="half" idx="2"/>
          </p:nvPr>
        </p:nvSpPr>
        <p:spPr>
          <a:xfrm>
            <a:off x="160020" y="5486400"/>
            <a:ext cx="8561070" cy="1503680"/>
          </a:xfrm>
        </p:spPr>
        <p:txBody>
          <a:bodyPr>
            <a:normAutofit fontScale="92500" lnSpcReduction="20000"/>
          </a:bodyPr>
          <a:lstStyle/>
          <a:p>
            <a:pPr marL="120827" indent="0" algn="just">
              <a:buNone/>
            </a:pPr>
            <a:r>
              <a:rPr lang="en-US" sz="1300" dirty="0">
                <a:solidFill>
                  <a:srgbClr val="00B0F0"/>
                </a:solidFill>
              </a:rPr>
              <a:t>Page W-5, pages </a:t>
            </a:r>
            <a:r>
              <a:rPr lang="en-US" sz="1300" dirty="0" smtClean="0">
                <a:solidFill>
                  <a:srgbClr val="00B0F0"/>
                </a:solidFill>
              </a:rPr>
              <a:t>1-3</a:t>
            </a:r>
            <a:r>
              <a:rPr lang="en-US" sz="1300" dirty="0">
                <a:solidFill>
                  <a:srgbClr val="00B0F0"/>
                </a:solidFill>
              </a:rPr>
              <a:t>, provide information for the </a:t>
            </a:r>
            <a:r>
              <a:rPr lang="en-US" sz="1300" dirty="0" smtClean="0">
                <a:solidFill>
                  <a:srgbClr val="00B0F0"/>
                </a:solidFill>
              </a:rPr>
              <a:t>Plant-in-Service</a:t>
            </a:r>
            <a:r>
              <a:rPr lang="en-US" sz="1300" dirty="0">
                <a:solidFill>
                  <a:srgbClr val="00B0F0"/>
                </a:solidFill>
              </a:rPr>
              <a:t>, depreciation expense and depreciation reserve for each plant account</a:t>
            </a:r>
            <a:r>
              <a:rPr lang="en-US" sz="1300" dirty="0" smtClean="0">
                <a:solidFill>
                  <a:srgbClr val="00B0F0"/>
                </a:solidFill>
              </a:rPr>
              <a:t>.</a:t>
            </a:r>
          </a:p>
          <a:p>
            <a:pPr algn="just"/>
            <a:r>
              <a:rPr lang="en-US" sz="1300" dirty="0">
                <a:solidFill>
                  <a:srgbClr val="00B0F0"/>
                </a:solidFill>
              </a:rPr>
              <a:t>For each account that has a value, the appropriate cells across the row </a:t>
            </a:r>
            <a:r>
              <a:rPr lang="en-US" sz="1300" b="1" u="sng" dirty="0">
                <a:solidFill>
                  <a:srgbClr val="00B0F0"/>
                </a:solidFill>
              </a:rPr>
              <a:t>must</a:t>
            </a:r>
            <a:r>
              <a:rPr lang="en-US" sz="1300" b="1" dirty="0">
                <a:solidFill>
                  <a:srgbClr val="00B0F0"/>
                </a:solidFill>
              </a:rPr>
              <a:t> </a:t>
            </a:r>
            <a:r>
              <a:rPr lang="en-US" sz="1300" dirty="0">
                <a:solidFill>
                  <a:srgbClr val="00B0F0"/>
                </a:solidFill>
              </a:rPr>
              <a:t>be completed.  </a:t>
            </a:r>
          </a:p>
          <a:p>
            <a:pPr algn="just"/>
            <a:r>
              <a:rPr lang="en-US" sz="1300" dirty="0">
                <a:solidFill>
                  <a:srgbClr val="00B0F0"/>
                </a:solidFill>
              </a:rPr>
              <a:t>If there are additions during the year in column “D”, there should be corresponding retirements in column “E”, “F”, and “G”.  </a:t>
            </a:r>
            <a:endParaRPr lang="en-US" sz="1300" dirty="0" smtClean="0">
              <a:solidFill>
                <a:srgbClr val="00B0F0"/>
              </a:solidFill>
            </a:endParaRPr>
          </a:p>
          <a:p>
            <a:pPr algn="just"/>
            <a:r>
              <a:rPr lang="en-US" sz="1300" dirty="0">
                <a:solidFill>
                  <a:srgbClr val="00B0F0"/>
                </a:solidFill>
              </a:rPr>
              <a:t>If there are additions in column “D” that are above $250, be sure to list them on page 3 of this form</a:t>
            </a:r>
            <a:r>
              <a:rPr lang="en-US" sz="1300" dirty="0" smtClean="0">
                <a:solidFill>
                  <a:srgbClr val="00B0F0"/>
                </a:solidFill>
              </a:rPr>
              <a:t>.</a:t>
            </a:r>
            <a:endParaRPr lang="en-US" sz="1300" dirty="0">
              <a:solidFill>
                <a:srgbClr val="00B0F0"/>
              </a:solidFill>
            </a:endParaRPr>
          </a:p>
          <a:p>
            <a:pPr algn="just"/>
            <a:r>
              <a:rPr lang="en-US" sz="1300" dirty="0">
                <a:solidFill>
                  <a:srgbClr val="00B0F0"/>
                </a:solidFill>
              </a:rPr>
              <a:t>Column “I” is the ending balance from last year’s annual report</a:t>
            </a:r>
          </a:p>
          <a:p>
            <a:pPr algn="just"/>
            <a:r>
              <a:rPr lang="en-US" sz="1300" dirty="0">
                <a:solidFill>
                  <a:srgbClr val="00B0F0"/>
                </a:solidFill>
              </a:rPr>
              <a:t>Column “J” is the depreciation rate that has been approved by the MoPSC.  </a:t>
            </a:r>
          </a:p>
          <a:p>
            <a:pPr algn="just"/>
            <a:r>
              <a:rPr lang="en-US" sz="1300" dirty="0" smtClean="0">
                <a:solidFill>
                  <a:srgbClr val="00B0F0"/>
                </a:solidFill>
              </a:rPr>
              <a:t>Line 18 </a:t>
            </a:r>
            <a:r>
              <a:rPr lang="en-US" sz="1300" dirty="0">
                <a:solidFill>
                  <a:srgbClr val="00B0F0"/>
                </a:solidFill>
              </a:rPr>
              <a:t>shows the new pump that was listed on page 3, as well as the retirement value of the old pump that was removed.  </a:t>
            </a:r>
          </a:p>
          <a:p>
            <a:endParaRPr lang="en-US" sz="1300" dirty="0"/>
          </a:p>
          <a:p>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19</a:t>
            </a:fld>
            <a:endParaRPr lang="en-US"/>
          </a:p>
        </p:txBody>
      </p:sp>
    </p:spTree>
    <p:extLst>
      <p:ext uri="{BB962C8B-B14F-4D97-AF65-F5344CB8AC3E}">
        <p14:creationId xmlns:p14="http://schemas.microsoft.com/office/powerpoint/2010/main" val="2089032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162560"/>
            <a:ext cx="8001000" cy="894080"/>
          </a:xfrm>
        </p:spPr>
        <p:txBody>
          <a:bodyPr/>
          <a:lstStyle/>
          <a:p>
            <a:r>
              <a:rPr lang="en-US" u="sng" dirty="0" smtClean="0"/>
              <a:t>Index</a:t>
            </a:r>
            <a:endParaRPr lang="en-US" u="sng" dirty="0"/>
          </a:p>
        </p:txBody>
      </p:sp>
      <p:sp>
        <p:nvSpPr>
          <p:cNvPr id="5" name="Content Placeholder 4"/>
          <p:cNvSpPr>
            <a:spLocks noGrp="1"/>
          </p:cNvSpPr>
          <p:nvPr>
            <p:ph sz="half" idx="1"/>
          </p:nvPr>
        </p:nvSpPr>
        <p:spPr>
          <a:xfrm>
            <a:off x="0" y="1219200"/>
            <a:ext cx="3810000" cy="5105400"/>
          </a:xfrm>
        </p:spPr>
        <p:txBody>
          <a:bodyPr>
            <a:normAutofit/>
          </a:bodyPr>
          <a:lstStyle/>
          <a:p>
            <a:pPr marL="640080"/>
            <a:r>
              <a:rPr lang="en-US" sz="1600" dirty="0"/>
              <a:t>Information </a:t>
            </a:r>
            <a:r>
              <a:rPr lang="en-US" sz="1600" dirty="0" smtClean="0"/>
              <a:t>- </a:t>
            </a:r>
            <a:r>
              <a:rPr lang="en-US" sz="1600" dirty="0"/>
              <a:t>Slide 3</a:t>
            </a:r>
          </a:p>
          <a:p>
            <a:pPr marL="640080"/>
            <a:r>
              <a:rPr lang="en-US" sz="1600" dirty="0"/>
              <a:t>Important to Remember - Slide 4</a:t>
            </a:r>
          </a:p>
          <a:p>
            <a:pPr marL="640080"/>
            <a:r>
              <a:rPr lang="en-US" sz="1600" dirty="0"/>
              <a:t>Annual Report Cover Page - Slide 5  </a:t>
            </a:r>
          </a:p>
          <a:p>
            <a:pPr marL="640080"/>
            <a:r>
              <a:rPr lang="en-US" sz="1600" dirty="0"/>
              <a:t>Annual Report Page 1 - Slide 6 </a:t>
            </a:r>
          </a:p>
          <a:p>
            <a:pPr marL="640080"/>
            <a:r>
              <a:rPr lang="en-US" sz="1600" dirty="0"/>
              <a:t>Annual Report Page 2 - Slide 7 </a:t>
            </a:r>
          </a:p>
          <a:p>
            <a:pPr marL="640080"/>
            <a:r>
              <a:rPr lang="en-US" sz="1600" dirty="0"/>
              <a:t>Annual Report Page 3 - Slide 8 </a:t>
            </a:r>
          </a:p>
          <a:p>
            <a:pPr marL="640080"/>
            <a:r>
              <a:rPr lang="en-US" sz="1600" dirty="0"/>
              <a:t>Annual Report Page 4 - Slide 9</a:t>
            </a:r>
          </a:p>
          <a:p>
            <a:pPr marL="640080"/>
            <a:r>
              <a:rPr lang="en-US" sz="1600" dirty="0"/>
              <a:t>Annual Report Page 5 - Slide 10</a:t>
            </a:r>
          </a:p>
          <a:p>
            <a:pPr marL="640080"/>
            <a:r>
              <a:rPr lang="en-US" sz="1600" dirty="0"/>
              <a:t>Annual Report Page 6 - Slide 11</a:t>
            </a:r>
          </a:p>
          <a:p>
            <a:pPr marL="640080"/>
            <a:r>
              <a:rPr lang="en-US" sz="1600" dirty="0"/>
              <a:t>Annual Report Page 7 - Slide 12 </a:t>
            </a:r>
          </a:p>
          <a:p>
            <a:pPr marL="640080"/>
            <a:r>
              <a:rPr lang="en-US" sz="1600" dirty="0"/>
              <a:t>Annual Report Page 8 - Slide 13 </a:t>
            </a:r>
          </a:p>
          <a:p>
            <a:pPr marL="640080"/>
            <a:r>
              <a:rPr lang="en-US" sz="1600" dirty="0"/>
              <a:t>Annual Report Page 9 - Slide 14</a:t>
            </a:r>
          </a:p>
          <a:p>
            <a:pPr marL="640080"/>
            <a:r>
              <a:rPr lang="en-US" sz="1600" dirty="0"/>
              <a:t>Annual Report Page W-1 - Slide 15 </a:t>
            </a:r>
          </a:p>
          <a:p>
            <a:pPr marL="640080"/>
            <a:r>
              <a:rPr lang="en-US" sz="1600" dirty="0"/>
              <a:t>Annual Report Page W-2 - Slide 16</a:t>
            </a:r>
          </a:p>
          <a:p>
            <a:pPr marL="640080"/>
            <a:r>
              <a:rPr lang="en-US" sz="1600" dirty="0"/>
              <a:t>Annual Report Page W-3 - Slide 17 </a:t>
            </a:r>
          </a:p>
          <a:p>
            <a:endParaRPr lang="en-US" sz="1700" dirty="0"/>
          </a:p>
          <a:p>
            <a:endParaRPr lang="en-US" sz="2000" dirty="0"/>
          </a:p>
          <a:p>
            <a:endParaRPr lang="en-US" sz="1300" dirty="0"/>
          </a:p>
          <a:p>
            <a:endParaRPr lang="en-US" sz="1300" dirty="0"/>
          </a:p>
          <a:p>
            <a:endParaRPr lang="en-US" sz="1300" dirty="0"/>
          </a:p>
          <a:p>
            <a:endParaRPr lang="en-US" sz="1300" dirty="0"/>
          </a:p>
          <a:p>
            <a:endParaRPr lang="en-US" dirty="0"/>
          </a:p>
        </p:txBody>
      </p:sp>
      <p:sp>
        <p:nvSpPr>
          <p:cNvPr id="6" name="Content Placeholder 5"/>
          <p:cNvSpPr>
            <a:spLocks noGrp="1"/>
          </p:cNvSpPr>
          <p:nvPr>
            <p:ph sz="half" idx="2"/>
          </p:nvPr>
        </p:nvSpPr>
        <p:spPr>
          <a:xfrm>
            <a:off x="3886200" y="1219200"/>
            <a:ext cx="4834890" cy="5105400"/>
          </a:xfrm>
        </p:spPr>
        <p:txBody>
          <a:bodyPr>
            <a:normAutofit/>
          </a:bodyPr>
          <a:lstStyle/>
          <a:p>
            <a:r>
              <a:rPr lang="en-US" sz="1600" dirty="0"/>
              <a:t>Annual Report Page W-4 - Slide </a:t>
            </a:r>
            <a:r>
              <a:rPr lang="en-US" sz="1600" dirty="0" smtClean="0"/>
              <a:t>18</a:t>
            </a:r>
            <a:endParaRPr lang="en-US" sz="1600" dirty="0"/>
          </a:p>
          <a:p>
            <a:r>
              <a:rPr lang="en-US" sz="1600" dirty="0"/>
              <a:t>Annual Report Page W-5, </a:t>
            </a:r>
            <a:r>
              <a:rPr lang="en-US" sz="1600" dirty="0" smtClean="0"/>
              <a:t>Pgs. </a:t>
            </a:r>
            <a:r>
              <a:rPr lang="en-US" sz="1600" dirty="0"/>
              <a:t>1-3 - Slides </a:t>
            </a:r>
            <a:r>
              <a:rPr lang="en-US" sz="1600" dirty="0" smtClean="0"/>
              <a:t>19 </a:t>
            </a:r>
            <a:r>
              <a:rPr lang="en-US" sz="1600" dirty="0"/>
              <a:t>- </a:t>
            </a:r>
            <a:r>
              <a:rPr lang="en-US" sz="1600" dirty="0" smtClean="0"/>
              <a:t>21</a:t>
            </a:r>
            <a:endParaRPr lang="en-US" sz="1600" dirty="0"/>
          </a:p>
          <a:p>
            <a:r>
              <a:rPr lang="en-US" sz="1600" dirty="0"/>
              <a:t>Annual Report Page W-6, Part 1 - Slide </a:t>
            </a:r>
            <a:r>
              <a:rPr lang="en-US" sz="1600" dirty="0" smtClean="0"/>
              <a:t>22</a:t>
            </a:r>
            <a:endParaRPr lang="en-US" sz="1600" dirty="0"/>
          </a:p>
          <a:p>
            <a:r>
              <a:rPr lang="en-US" sz="1600" dirty="0"/>
              <a:t>Annual Report Page W-6, Part 2 - </a:t>
            </a:r>
            <a:r>
              <a:rPr lang="en-US" sz="1600" dirty="0" smtClean="0"/>
              <a:t>Slide 23</a:t>
            </a:r>
            <a:endParaRPr lang="en-US" sz="1600" dirty="0"/>
          </a:p>
          <a:p>
            <a:r>
              <a:rPr lang="en-US" sz="1600" dirty="0"/>
              <a:t>Annual Report Page W-7 - </a:t>
            </a:r>
            <a:r>
              <a:rPr lang="en-US" sz="1600" dirty="0" smtClean="0"/>
              <a:t>Slide 24</a:t>
            </a:r>
            <a:endParaRPr lang="en-US" sz="1600" dirty="0"/>
          </a:p>
          <a:p>
            <a:r>
              <a:rPr lang="en-US" sz="1600" dirty="0"/>
              <a:t>Annual Report Page W-8 </a:t>
            </a:r>
            <a:r>
              <a:rPr lang="en-US" sz="1600" dirty="0" smtClean="0"/>
              <a:t>- </a:t>
            </a:r>
            <a:r>
              <a:rPr lang="en-US" sz="1600" dirty="0"/>
              <a:t>Slide </a:t>
            </a:r>
            <a:r>
              <a:rPr lang="en-US" sz="1600" dirty="0" smtClean="0"/>
              <a:t>25</a:t>
            </a:r>
            <a:endParaRPr lang="en-US" sz="1600" dirty="0"/>
          </a:p>
          <a:p>
            <a:r>
              <a:rPr lang="en-US" sz="1600" dirty="0"/>
              <a:t>Annual Report Page S-1 </a:t>
            </a:r>
            <a:r>
              <a:rPr lang="en-US" sz="1600" dirty="0" smtClean="0"/>
              <a:t>- </a:t>
            </a:r>
            <a:r>
              <a:rPr lang="en-US" sz="1600" dirty="0"/>
              <a:t>Slide </a:t>
            </a:r>
            <a:r>
              <a:rPr lang="en-US" sz="1600" dirty="0" smtClean="0"/>
              <a:t>26</a:t>
            </a:r>
            <a:endParaRPr lang="en-US" sz="1600" dirty="0"/>
          </a:p>
          <a:p>
            <a:r>
              <a:rPr lang="en-US" sz="1600" dirty="0"/>
              <a:t>Annual Report Page S-2 </a:t>
            </a:r>
            <a:r>
              <a:rPr lang="en-US" sz="1600" dirty="0" smtClean="0"/>
              <a:t>- </a:t>
            </a:r>
            <a:r>
              <a:rPr lang="en-US" sz="1600" dirty="0"/>
              <a:t>Slide </a:t>
            </a:r>
            <a:r>
              <a:rPr lang="en-US" sz="1600" dirty="0" smtClean="0"/>
              <a:t>27</a:t>
            </a:r>
            <a:endParaRPr lang="en-US" sz="1600" dirty="0"/>
          </a:p>
          <a:p>
            <a:r>
              <a:rPr lang="en-US" sz="1600" dirty="0"/>
              <a:t>Annual Report Page S-3 -</a:t>
            </a:r>
            <a:r>
              <a:rPr lang="en-US" sz="1600" dirty="0" smtClean="0"/>
              <a:t> </a:t>
            </a:r>
            <a:r>
              <a:rPr lang="en-US" sz="1600" dirty="0"/>
              <a:t>Slide </a:t>
            </a:r>
            <a:r>
              <a:rPr lang="en-US" sz="1600" dirty="0" smtClean="0"/>
              <a:t>28</a:t>
            </a:r>
            <a:endParaRPr lang="en-US" sz="1600" dirty="0"/>
          </a:p>
          <a:p>
            <a:r>
              <a:rPr lang="en-US" sz="1600" dirty="0"/>
              <a:t>Annual Report Page </a:t>
            </a:r>
            <a:r>
              <a:rPr lang="en-US" sz="1600" dirty="0" smtClean="0"/>
              <a:t>S-4</a:t>
            </a:r>
            <a:r>
              <a:rPr lang="en-US" sz="1600" dirty="0"/>
              <a:t>, </a:t>
            </a:r>
            <a:r>
              <a:rPr lang="en-US" sz="1600" dirty="0" smtClean="0"/>
              <a:t>Pgs. </a:t>
            </a:r>
            <a:r>
              <a:rPr lang="en-US" sz="1600" dirty="0"/>
              <a:t>1-2 - Slides </a:t>
            </a:r>
            <a:r>
              <a:rPr lang="en-US" sz="1600" dirty="0" smtClean="0"/>
              <a:t>29 </a:t>
            </a:r>
            <a:r>
              <a:rPr lang="en-US" sz="1600" dirty="0"/>
              <a:t>and </a:t>
            </a:r>
            <a:r>
              <a:rPr lang="en-US" sz="1600" dirty="0" smtClean="0"/>
              <a:t>30</a:t>
            </a:r>
            <a:endParaRPr lang="en-US" sz="1600" dirty="0"/>
          </a:p>
          <a:p>
            <a:r>
              <a:rPr lang="en-US" sz="1600" dirty="0"/>
              <a:t>Annual Report Page S-5 - </a:t>
            </a:r>
            <a:r>
              <a:rPr lang="en-US" sz="1600" dirty="0" smtClean="0"/>
              <a:t>Slide 31</a:t>
            </a:r>
            <a:endParaRPr lang="en-US" sz="1600" dirty="0"/>
          </a:p>
          <a:p>
            <a:r>
              <a:rPr lang="en-US" sz="1600" dirty="0"/>
              <a:t>Annual Report Verification Page - </a:t>
            </a:r>
            <a:r>
              <a:rPr lang="en-US" sz="1600" dirty="0" smtClean="0"/>
              <a:t>Slide 32</a:t>
            </a:r>
            <a:endParaRPr lang="en-US" sz="1600" dirty="0"/>
          </a:p>
          <a:p>
            <a:r>
              <a:rPr lang="en-US" sz="1600" dirty="0" smtClean="0"/>
              <a:t>Contacts </a:t>
            </a:r>
            <a:r>
              <a:rPr lang="en-US" sz="1600" dirty="0"/>
              <a:t>and Website Information - Slide </a:t>
            </a:r>
            <a:r>
              <a:rPr lang="en-US" sz="1600" dirty="0" smtClean="0"/>
              <a:t>33</a:t>
            </a:r>
            <a:endParaRPr lang="en-US" sz="1600" dirty="0"/>
          </a:p>
          <a:p>
            <a:r>
              <a:rPr lang="en-US" sz="1600" dirty="0"/>
              <a:t>Annual Report Timeline - Slide </a:t>
            </a:r>
            <a:r>
              <a:rPr lang="en-US" sz="1600" dirty="0" smtClean="0"/>
              <a:t>34</a:t>
            </a:r>
            <a:endParaRPr lang="en-US" sz="1600" dirty="0"/>
          </a:p>
          <a:p>
            <a:r>
              <a:rPr lang="en-US" sz="1600" dirty="0"/>
              <a:t>How to File a 30 Day Extension - Slide </a:t>
            </a:r>
            <a:r>
              <a:rPr lang="en-US" sz="1600" dirty="0" smtClean="0"/>
              <a:t>35</a:t>
            </a:r>
            <a:endParaRPr lang="en-US" sz="1600" dirty="0"/>
          </a:p>
          <a:p>
            <a:endParaRPr lang="en-US" sz="1600" dirty="0"/>
          </a:p>
        </p:txBody>
      </p:sp>
      <p:sp>
        <p:nvSpPr>
          <p:cNvPr id="3" name="Slide Number Placeholder 2"/>
          <p:cNvSpPr>
            <a:spLocks noGrp="1"/>
          </p:cNvSpPr>
          <p:nvPr>
            <p:ph type="sldNum" sz="quarter" idx="12"/>
          </p:nvPr>
        </p:nvSpPr>
        <p:spPr/>
        <p:txBody>
          <a:bodyPr/>
          <a:lstStyle/>
          <a:p>
            <a:fld id="{6AF98FAD-0B99-4BAC-85F4-9AE5EAD4915D}" type="slidenum">
              <a:rPr lang="en-US" smtClean="0"/>
              <a:t>2</a:t>
            </a:fld>
            <a:endParaRPr lang="en-US" dirty="0"/>
          </a:p>
        </p:txBody>
      </p:sp>
    </p:spTree>
    <p:extLst>
      <p:ext uri="{BB962C8B-B14F-4D97-AF65-F5344CB8AC3E}">
        <p14:creationId xmlns:p14="http://schemas.microsoft.com/office/powerpoint/2010/main" val="2757998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64" y="0"/>
            <a:ext cx="8895735" cy="609600"/>
          </a:xfrm>
        </p:spPr>
        <p:txBody>
          <a:bodyPr/>
          <a:lstStyle/>
          <a:p>
            <a:pPr marL="91440"/>
            <a:r>
              <a:rPr lang="en-US" sz="2100" dirty="0"/>
              <a:t>Page W-5 </a:t>
            </a:r>
            <a:r>
              <a:rPr lang="en-US" sz="2100" dirty="0" smtClean="0"/>
              <a:t>(Page 2 of 3) </a:t>
            </a:r>
            <a:r>
              <a:rPr lang="en-US" sz="2100" dirty="0"/>
              <a:t>–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3864823331"/>
              </p:ext>
            </p:extLst>
          </p:nvPr>
        </p:nvGraphicFramePr>
        <p:xfrm>
          <a:off x="160020" y="1847767"/>
          <a:ext cx="8432788" cy="4015909"/>
        </p:xfrm>
        <a:graphic>
          <a:graphicData uri="http://schemas.openxmlformats.org/drawingml/2006/table">
            <a:tbl>
              <a:tblPr/>
              <a:tblGrid>
                <a:gridCol w="123825"/>
                <a:gridCol w="1908163"/>
                <a:gridCol w="347211"/>
                <a:gridCol w="292869"/>
                <a:gridCol w="649136"/>
                <a:gridCol w="551014"/>
                <a:gridCol w="560070"/>
                <a:gridCol w="464963"/>
                <a:gridCol w="498177"/>
                <a:gridCol w="570637"/>
                <a:gridCol w="570637"/>
                <a:gridCol w="615926"/>
                <a:gridCol w="615926"/>
                <a:gridCol w="664234"/>
              </a:tblGrid>
              <a:tr h="162560">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b"/>
                      <a:r>
                        <a:rPr lang="en-US" sz="700" b="1" i="1" u="sng" strike="noStrike" dirty="0">
                          <a:solidFill>
                            <a:srgbClr val="000000"/>
                          </a:solidFill>
                          <a:effectLst/>
                          <a:latin typeface="Arial"/>
                        </a:rPr>
                        <a:t>Water Treatment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2560">
                <a:tc>
                  <a:txBody>
                    <a:bodyPr/>
                    <a:lstStyle/>
                    <a:p>
                      <a:pPr algn="ctr" fontAlgn="b"/>
                      <a:r>
                        <a:rPr lang="en-US" sz="700" b="1" i="0" u="none" strike="noStrike" dirty="0" smtClean="0">
                          <a:solidFill>
                            <a:srgbClr val="000000"/>
                          </a:solidFill>
                          <a:effectLst/>
                          <a:latin typeface="Arial"/>
                        </a:rPr>
                        <a:t>23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24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55353">
                <a:tc>
                  <a:txBody>
                    <a:bodyPr/>
                    <a:lstStyle/>
                    <a:p>
                      <a:pPr algn="ctr" fontAlgn="b"/>
                      <a:r>
                        <a:rPr lang="en-US" sz="700" b="1" i="0" u="none" strike="noStrike" dirty="0" smtClean="0">
                          <a:solidFill>
                            <a:srgbClr val="000000"/>
                          </a:solidFill>
                          <a:effectLst/>
                          <a:latin typeface="Arial"/>
                        </a:rPr>
                        <a:t>25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Water Treatment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4,682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4,682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679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815</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6748">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1" u="sng" strike="noStrike">
                          <a:solidFill>
                            <a:srgbClr val="000000"/>
                          </a:solidFill>
                          <a:effectLst/>
                          <a:latin typeface="Arial"/>
                        </a:rPr>
                        <a:t>Transmission &amp; Distribution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2560">
                <a:tc>
                  <a:txBody>
                    <a:bodyPr/>
                    <a:lstStyle/>
                    <a:p>
                      <a:pPr algn="ctr" fontAlgn="b"/>
                      <a:r>
                        <a:rPr lang="en-US" sz="700" b="1" i="0" u="none" strike="noStrike" dirty="0" smtClean="0">
                          <a:solidFill>
                            <a:srgbClr val="000000"/>
                          </a:solidFill>
                          <a:effectLst/>
                          <a:latin typeface="Arial"/>
                        </a:rPr>
                        <a:t>26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27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28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Distribution Reservoirs &amp; Standpipes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364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73</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29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Transmission &amp; Distribution Mains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124,305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124,305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19,889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2,486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22,375</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Fire Mains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Services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3,615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3,615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542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632</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Meters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9,750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9,750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7,800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975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8,775</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Meter Installations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3,682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3,682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460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552</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Hydrants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12,864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12,864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1,801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2,058</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27584">
                <a:tc>
                  <a:txBody>
                    <a:bodyPr/>
                    <a:lstStyle/>
                    <a:p>
                      <a:pPr algn="ctr" fontAlgn="t"/>
                      <a:r>
                        <a:rPr lang="en-US" sz="700" b="1" i="0" u="none" strike="noStrike" dirty="0" smtClean="0">
                          <a:solidFill>
                            <a:srgbClr val="000000"/>
                          </a:solidFill>
                          <a:effectLst/>
                          <a:latin typeface="Arial"/>
                        </a:rPr>
                        <a:t>35</a:t>
                      </a:r>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Other Transmission &amp;</a:t>
                      </a:r>
                      <a:br>
                        <a:rPr lang="en-US" sz="700" b="0" i="0" u="none" strike="noStrike">
                          <a:solidFill>
                            <a:srgbClr val="000000"/>
                          </a:solidFill>
                          <a:effectLst/>
                          <a:latin typeface="Arial"/>
                        </a:rPr>
                      </a:br>
                      <a:r>
                        <a:rPr lang="en-US" sz="700" b="0" i="0" u="none" strike="noStrike">
                          <a:solidFill>
                            <a:srgbClr val="000000"/>
                          </a:solidFill>
                          <a:effectLst/>
                          <a:latin typeface="Arial"/>
                        </a:rPr>
                        <a:t> Distribution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12,350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12,350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2,779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309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3,088</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1" u="sng" strike="noStrike">
                          <a:solidFill>
                            <a:srgbClr val="000000"/>
                          </a:solidFill>
                          <a:effectLst/>
                          <a:latin typeface="Arial"/>
                        </a:rPr>
                        <a:t>General Plant -</a:t>
                      </a:r>
                      <a:r>
                        <a:rPr lang="en-US" sz="700" b="0" i="1" u="sng" strike="noStrike">
                          <a:solidFill>
                            <a:srgbClr val="000000"/>
                          </a:solidFill>
                          <a:effectLst/>
                          <a:latin typeface="Arial"/>
                        </a:rPr>
                        <a:t> (Class B&amp;C are Same)</a:t>
                      </a:r>
                      <a:endParaRPr lang="en-US" sz="700" b="1" i="1" u="sng"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B &amp;C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2560">
                <a:tc>
                  <a:txBody>
                    <a:bodyPr/>
                    <a:lstStyle/>
                    <a:p>
                      <a:pPr algn="ctr" fontAlgn="b"/>
                      <a:r>
                        <a:rPr lang="en-US" sz="700" b="1" i="0" u="none" strike="noStrike" dirty="0" smtClean="0">
                          <a:solidFill>
                            <a:srgbClr val="000000"/>
                          </a:solidFill>
                          <a:effectLst/>
                          <a:latin typeface="Arial"/>
                        </a:rPr>
                        <a:t>36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Land and Land Rights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Arial"/>
                        </a:rPr>
                        <a:t>370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Structures and Improvements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408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408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4.46%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164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38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Office Furniture and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2,675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2,675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1,204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1,338</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27584">
                <a:tc>
                  <a:txBody>
                    <a:bodyPr/>
                    <a:lstStyle/>
                    <a:p>
                      <a:pPr algn="ctr" fontAlgn="t"/>
                      <a:r>
                        <a:rPr lang="en-US" sz="700" b="1" i="0" u="none" strike="noStrike" dirty="0" smtClean="0">
                          <a:solidFill>
                            <a:srgbClr val="000000"/>
                          </a:solidFill>
                          <a:effectLst/>
                          <a:latin typeface="Arial"/>
                        </a:rPr>
                        <a:t>39</a:t>
                      </a:r>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Office Computer &amp; </a:t>
                      </a:r>
                      <a:br>
                        <a:rPr lang="en-US" sz="700" b="0" i="0" u="none" strike="noStrike">
                          <a:solidFill>
                            <a:srgbClr val="000000"/>
                          </a:solidFill>
                          <a:effectLst/>
                          <a:latin typeface="Arial"/>
                        </a:rPr>
                      </a:br>
                      <a:r>
                        <a:rPr lang="en-US" sz="700" b="0" i="0" u="none" strike="noStrike">
                          <a:solidFill>
                            <a:srgbClr val="000000"/>
                          </a:solidFill>
                          <a:effectLst/>
                          <a:latin typeface="Arial"/>
                        </a:rPr>
                        <a:t>Electronic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7,826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7,826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7,834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14.30%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1,119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8,953</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40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Transportation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35,648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35,648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27,805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4,634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32,439</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41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Other General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 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379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560">
                <a:tc>
                  <a:txBody>
                    <a:bodyPr/>
                    <a:lstStyle/>
                    <a:p>
                      <a:pPr algn="ctr" fontAlgn="b"/>
                      <a:r>
                        <a:rPr lang="en-US" sz="700" b="1" i="0" u="none" strike="noStrike" dirty="0" smtClean="0">
                          <a:solidFill>
                            <a:srgbClr val="000000"/>
                          </a:solidFill>
                          <a:effectLst/>
                          <a:latin typeface="Arial"/>
                        </a:rPr>
                        <a:t>42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Stores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393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4" name="Content Placeholder 3"/>
          <p:cNvSpPr>
            <a:spLocks noGrp="1"/>
          </p:cNvSpPr>
          <p:nvPr>
            <p:ph sz="half" idx="2"/>
          </p:nvPr>
        </p:nvSpPr>
        <p:spPr>
          <a:xfrm>
            <a:off x="80010" y="5943600"/>
            <a:ext cx="8641080" cy="609600"/>
          </a:xfrm>
        </p:spPr>
        <p:txBody>
          <a:bodyPr>
            <a:normAutofit/>
          </a:bodyPr>
          <a:lstStyle/>
          <a:p>
            <a:r>
              <a:rPr lang="en-US" sz="1300" dirty="0">
                <a:solidFill>
                  <a:srgbClr val="00B0F0"/>
                </a:solidFill>
              </a:rPr>
              <a:t>See Information provided </a:t>
            </a:r>
            <a:r>
              <a:rPr lang="en-US" sz="1300" dirty="0" smtClean="0">
                <a:solidFill>
                  <a:srgbClr val="00B0F0"/>
                </a:solidFill>
              </a:rPr>
              <a:t>on </a:t>
            </a:r>
            <a:r>
              <a:rPr lang="en-US" sz="1300" dirty="0">
                <a:solidFill>
                  <a:srgbClr val="00B0F0"/>
                </a:solidFill>
              </a:rPr>
              <a:t>page W-5, Page 1</a:t>
            </a:r>
          </a:p>
          <a:p>
            <a:endParaRPr lang="en-US" sz="1300" dirty="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305970344"/>
              </p:ext>
            </p:extLst>
          </p:nvPr>
        </p:nvGraphicFramePr>
        <p:xfrm>
          <a:off x="160021" y="914400"/>
          <a:ext cx="8450579" cy="946877"/>
        </p:xfrm>
        <a:graphic>
          <a:graphicData uri="http://schemas.openxmlformats.org/drawingml/2006/table">
            <a:tbl>
              <a:tblPr/>
              <a:tblGrid>
                <a:gridCol w="2049779"/>
                <a:gridCol w="609600"/>
                <a:gridCol w="609600"/>
                <a:gridCol w="651511"/>
                <a:gridCol w="560070"/>
                <a:gridCol w="480060"/>
                <a:gridCol w="480060"/>
                <a:gridCol w="560070"/>
                <a:gridCol w="560070"/>
                <a:gridCol w="613564"/>
                <a:gridCol w="628683"/>
                <a:gridCol w="647512"/>
              </a:tblGrid>
              <a:tr h="733916">
                <a:tc rowSpan="2">
                  <a:txBody>
                    <a:bodyPr/>
                    <a:lstStyle/>
                    <a:p>
                      <a:pPr algn="ctr" fontAlgn="ctr"/>
                      <a:r>
                        <a:rPr lang="en-US" sz="700" b="1" i="0" u="none" strike="noStrike" dirty="0">
                          <a:solidFill>
                            <a:srgbClr val="000000"/>
                          </a:solidFill>
                          <a:effectLst/>
                          <a:latin typeface="Arial Narrow"/>
                        </a:rPr>
                        <a:t>Account Description</a:t>
                      </a:r>
                      <a:br>
                        <a:rPr lang="en-US" sz="700" b="1" i="0" u="none" strike="noStrike" dirty="0">
                          <a:solidFill>
                            <a:srgbClr val="000000"/>
                          </a:solidFill>
                          <a:effectLst/>
                          <a:latin typeface="Arial Narrow"/>
                        </a:rPr>
                      </a:br>
                      <a:r>
                        <a:rPr lang="en-US" sz="700" b="1" i="0" u="none" strike="noStrike" dirty="0">
                          <a:solidFill>
                            <a:srgbClr val="000000"/>
                          </a:solidFill>
                          <a:effectLst/>
                          <a:latin typeface="Arial Narrow"/>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smtClean="0">
                          <a:solidFill>
                            <a:srgbClr val="000000"/>
                          </a:solidFill>
                          <a:effectLst/>
                          <a:latin typeface="Arial Narrow"/>
                        </a:rPr>
                        <a:t>USOA</a:t>
                      </a:r>
                    </a:p>
                    <a:p>
                      <a:pPr algn="ctr" fontAlgn="ctr"/>
                      <a:r>
                        <a:rPr lang="en-US" sz="700" b="0" i="0" u="none" strike="noStrike" dirty="0" smtClean="0">
                          <a:solidFill>
                            <a:srgbClr val="000000"/>
                          </a:solidFill>
                          <a:effectLst/>
                          <a:latin typeface="Arial Narrow"/>
                        </a:rPr>
                        <a:t>Account No.</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smtClean="0">
                          <a:solidFill>
                            <a:srgbClr val="000000"/>
                          </a:solidFill>
                          <a:effectLst/>
                          <a:latin typeface="Arial Narrow"/>
                        </a:rPr>
                        <a:t>Class B, C</a:t>
                      </a:r>
                      <a:r>
                        <a:rPr lang="en-US" sz="700" b="0" i="0" u="none" strike="noStrike" baseline="0" dirty="0" smtClean="0">
                          <a:solidFill>
                            <a:srgbClr val="000000"/>
                          </a:solidFill>
                          <a:effectLst/>
                          <a:latin typeface="Arial Narrow"/>
                        </a:rPr>
                        <a:t> or D</a:t>
                      </a:r>
                      <a:r>
                        <a:rPr lang="en-US" sz="700" b="0" i="0" u="none" strike="noStrike" dirty="0" smtClean="0">
                          <a:solidFill>
                            <a:srgbClr val="000000"/>
                          </a:solidFill>
                          <a:effectLst/>
                          <a:latin typeface="Arial Narrow"/>
                        </a:rPr>
                        <a:t> </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Plant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 Balance </a:t>
                      </a:r>
                      <a:r>
                        <a:rPr lang="en-US" sz="700" b="0" i="0" u="none" strike="noStrike" dirty="0" smtClean="0">
                          <a:solidFill>
                            <a:srgbClr val="000000"/>
                          </a:solidFill>
                          <a:effectLst/>
                          <a:latin typeface="Arial Narrow"/>
                        </a:rPr>
                        <a:t>at</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Beginning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of </a:t>
                      </a:r>
                      <a:r>
                        <a:rPr lang="en-US" sz="700" b="0" i="0" u="none" strike="noStrike" dirty="0">
                          <a:solidFill>
                            <a:srgbClr val="000000"/>
                          </a:solidFill>
                          <a:effectLst/>
                          <a:latin typeface="Arial Narrow"/>
                        </a:rPr>
                        <a:t>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Additions During</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the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Narrow"/>
                        </a:rPr>
                        <a:t>Book Cost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Plant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Retired*</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Narrow"/>
                        </a:rPr>
                        <a:t>Cost of</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Removal*</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Narrow"/>
                        </a:rPr>
                        <a:t>Salvage Credit*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Plant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Balance at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End</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Year            (C+D-E)</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Reserve</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Balance at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Beginning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Annual</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Depreciation</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Rate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(J)</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Depreciation</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Expense**</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J*(C+H)/2</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Reserve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Balance</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at END</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(I-E-F+G+K)</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(L)</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1296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ctr"/>
                      <a:r>
                        <a:rPr lang="en-US" sz="700" b="1" i="0" u="none" strike="noStrike" dirty="0">
                          <a:solidFill>
                            <a:srgbClr val="000000"/>
                          </a:solidFill>
                          <a:effectLst/>
                          <a:latin typeface="Arial Narrow"/>
                        </a:rPr>
                        <a:t>Retirement of Property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bl>
          </a:graphicData>
        </a:graphic>
      </p:graphicFrame>
      <p:sp>
        <p:nvSpPr>
          <p:cNvPr id="7" name="Slide Number Placeholder 6"/>
          <p:cNvSpPr>
            <a:spLocks noGrp="1"/>
          </p:cNvSpPr>
          <p:nvPr>
            <p:ph type="sldNum" sz="quarter" idx="12"/>
          </p:nvPr>
        </p:nvSpPr>
        <p:spPr/>
        <p:txBody>
          <a:bodyPr/>
          <a:lstStyle/>
          <a:p>
            <a:fld id="{6AF98FAD-0B99-4BAC-85F4-9AE5EAD4915D}" type="slidenum">
              <a:rPr lang="en-US" smtClean="0"/>
              <a:t>20</a:t>
            </a:fld>
            <a:endParaRPr lang="en-US"/>
          </a:p>
        </p:txBody>
      </p:sp>
    </p:spTree>
    <p:extLst>
      <p:ext uri="{BB962C8B-B14F-4D97-AF65-F5344CB8AC3E}">
        <p14:creationId xmlns:p14="http://schemas.microsoft.com/office/powerpoint/2010/main" val="17801542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50240"/>
          </a:xfrm>
        </p:spPr>
        <p:txBody>
          <a:bodyPr/>
          <a:lstStyle/>
          <a:p>
            <a:pPr marL="91440"/>
            <a:r>
              <a:rPr lang="en-US" sz="2100" dirty="0"/>
              <a:t>Page W-5 </a:t>
            </a:r>
            <a:r>
              <a:rPr lang="en-US" sz="2100" dirty="0" smtClean="0"/>
              <a:t>(Page </a:t>
            </a:r>
            <a:r>
              <a:rPr lang="en-US" sz="2100" dirty="0"/>
              <a:t>3 </a:t>
            </a:r>
            <a:r>
              <a:rPr lang="en-US" sz="2100" dirty="0" smtClean="0"/>
              <a:t>of 3) – 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904842287"/>
              </p:ext>
            </p:extLst>
          </p:nvPr>
        </p:nvGraphicFramePr>
        <p:xfrm>
          <a:off x="160021" y="1869438"/>
          <a:ext cx="8571231" cy="3661385"/>
        </p:xfrm>
        <a:graphic>
          <a:graphicData uri="http://schemas.openxmlformats.org/drawingml/2006/table">
            <a:tbl>
              <a:tblPr/>
              <a:tblGrid>
                <a:gridCol w="173720"/>
                <a:gridCol w="585166"/>
                <a:gridCol w="1371476"/>
                <a:gridCol w="320014"/>
                <a:gridCol w="329154"/>
                <a:gridCol w="621738"/>
                <a:gridCol w="539447"/>
                <a:gridCol w="548588"/>
                <a:gridCol w="502874"/>
                <a:gridCol w="502874"/>
                <a:gridCol w="576021"/>
                <a:gridCol w="576021"/>
                <a:gridCol w="621738"/>
                <a:gridCol w="631899"/>
                <a:gridCol w="670501"/>
              </a:tblGrid>
              <a:tr h="218690">
                <a:tc>
                  <a:txBody>
                    <a:bodyPr/>
                    <a:lstStyle/>
                    <a:p>
                      <a:pPr algn="ctr" fontAlgn="b"/>
                      <a:r>
                        <a:rPr lang="en-US" sz="700" b="1" i="0" u="none" strike="noStrike" dirty="0" smtClean="0">
                          <a:solidFill>
                            <a:srgbClr val="000000"/>
                          </a:solidFill>
                          <a:effectLst/>
                          <a:latin typeface="Arial"/>
                        </a:rPr>
                        <a:t>43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gridSpan="2">
                  <a:txBody>
                    <a:bodyPr/>
                    <a:lstStyle/>
                    <a:p>
                      <a:pPr algn="l" fontAlgn="b"/>
                      <a:r>
                        <a:rPr lang="en-US" sz="700" b="0" i="0" u="none" strike="noStrike" dirty="0">
                          <a:solidFill>
                            <a:srgbClr val="000000"/>
                          </a:solidFill>
                          <a:effectLst/>
                          <a:latin typeface="Arial"/>
                        </a:rPr>
                        <a:t>Tools, Shop and Garage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394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10,358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10,358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3,625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518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4,143</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8690">
                <a:tc>
                  <a:txBody>
                    <a:bodyPr/>
                    <a:lstStyle/>
                    <a:p>
                      <a:pPr algn="ctr" fontAlgn="b"/>
                      <a:r>
                        <a:rPr lang="en-US" sz="700" b="1" i="0" u="none" strike="noStrike" dirty="0" smtClean="0">
                          <a:solidFill>
                            <a:srgbClr val="000000"/>
                          </a:solidFill>
                          <a:effectLst/>
                          <a:latin typeface="Arial"/>
                        </a:rPr>
                        <a:t>44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Laboratory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395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8690">
                <a:tc>
                  <a:txBody>
                    <a:bodyPr/>
                    <a:lstStyle/>
                    <a:p>
                      <a:pPr algn="ctr" fontAlgn="b"/>
                      <a:r>
                        <a:rPr lang="en-US" sz="700" b="1" i="0" u="none" strike="noStrike" dirty="0" smtClean="0">
                          <a:solidFill>
                            <a:srgbClr val="000000"/>
                          </a:solidFill>
                          <a:effectLst/>
                          <a:latin typeface="Arial"/>
                        </a:rPr>
                        <a:t>45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Power-operated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396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2,435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2,435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1,468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6.70%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1,631</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8690">
                <a:tc>
                  <a:txBody>
                    <a:bodyPr/>
                    <a:lstStyle/>
                    <a:p>
                      <a:pPr algn="ctr" fontAlgn="b"/>
                      <a:r>
                        <a:rPr lang="en-US" sz="700" b="1" i="0" u="none" strike="noStrike" dirty="0" smtClean="0">
                          <a:solidFill>
                            <a:srgbClr val="000000"/>
                          </a:solidFill>
                          <a:effectLst/>
                          <a:latin typeface="Arial"/>
                        </a:rPr>
                        <a:t>46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Communication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397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8690">
                <a:tc>
                  <a:txBody>
                    <a:bodyPr/>
                    <a:lstStyle/>
                    <a:p>
                      <a:pPr algn="ctr" fontAlgn="b"/>
                      <a:r>
                        <a:rPr lang="en-US" sz="700" b="1" i="0" u="none" strike="noStrike" dirty="0" smtClean="0">
                          <a:solidFill>
                            <a:srgbClr val="000000"/>
                          </a:solidFill>
                          <a:effectLst/>
                          <a:latin typeface="Arial"/>
                        </a:rPr>
                        <a:t>47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Miscellaneous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398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2,354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2,354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1,104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6.70%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158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1,262</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8690">
                <a:tc>
                  <a:txBody>
                    <a:bodyPr/>
                    <a:lstStyle/>
                    <a:p>
                      <a:pPr algn="ctr" fontAlgn="b"/>
                      <a:r>
                        <a:rPr lang="en-US" sz="700" b="1" i="0" u="none" strike="noStrike" dirty="0" smtClean="0">
                          <a:solidFill>
                            <a:srgbClr val="000000"/>
                          </a:solidFill>
                          <a:effectLst/>
                          <a:latin typeface="Arial"/>
                        </a:rPr>
                        <a:t>48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Tangible Property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399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8690">
                <a:tc>
                  <a:txBody>
                    <a:bodyPr/>
                    <a:lstStyle/>
                    <a:p>
                      <a:pPr algn="ctr" fontAlgn="b"/>
                      <a:r>
                        <a:rPr lang="en-US" sz="700" b="1" i="0" u="none" strike="noStrike" dirty="0" smtClean="0">
                          <a:solidFill>
                            <a:srgbClr val="000000"/>
                          </a:solidFill>
                          <a:effectLst/>
                          <a:latin typeface="Arial"/>
                        </a:rPr>
                        <a:t>49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Total Water Utility Plant In Service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1" i="0" u="none" strike="noStrike">
                          <a:solidFill>
                            <a:srgbClr val="000000"/>
                          </a:solidFill>
                          <a:effectLst/>
                          <a:latin typeface="Arial"/>
                        </a:rPr>
                        <a:t>Totals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1,067,425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3,000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1,289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1,069,136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162,577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25,476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186,764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209578">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Arial"/>
                        </a:rPr>
                        <a:t> </a:t>
                      </a:r>
                    </a:p>
                  </a:txBody>
                  <a:tcPr marL="0" marR="0" marT="0" marB="0" anchor="b">
                    <a:lnL>
                      <a:noFill/>
                    </a:lnL>
                    <a:lnR w="63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fontAlgn="b"/>
                      <a:endParaRPr lang="en-US" sz="700" b="0" i="0" u="none" strike="noStrike" dirty="0">
                        <a:solidFill>
                          <a:srgbClr val="000000"/>
                        </a:solidFill>
                        <a:effectLst/>
                        <a:latin typeface="Arial"/>
                      </a:endParaRPr>
                    </a:p>
                  </a:txBody>
                  <a:tcPr marL="0" marR="0" marT="0"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no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effectLst/>
                          <a:latin typeface="Arial Narrow"/>
                        </a:rPr>
                        <a:t>(Total to </a:t>
                      </a:r>
                      <a:endParaRPr lang="en-US" sz="700" b="0" i="0" u="none" strike="noStrike" dirty="0" smtClean="0">
                        <a:solidFill>
                          <a:srgbClr val="000000"/>
                        </a:solidFill>
                        <a:effectLst/>
                        <a:latin typeface="Arial Narrow"/>
                      </a:endParaRPr>
                    </a:p>
                    <a:p>
                      <a:pPr algn="ctr" fontAlgn="b"/>
                      <a:r>
                        <a:rPr lang="en-US" sz="700" b="0" i="0" u="none" strike="noStrike" dirty="0" smtClean="0">
                          <a:solidFill>
                            <a:srgbClr val="000000"/>
                          </a:solidFill>
                          <a:effectLst/>
                          <a:latin typeface="Arial Narrow"/>
                        </a:rPr>
                        <a:t>Pg. 4 &amp;.8</a:t>
                      </a:r>
                      <a:r>
                        <a:rPr lang="en-US" sz="700" b="0" i="0" u="none" strike="noStrike" dirty="0">
                          <a:solidFill>
                            <a:srgbClr val="000000"/>
                          </a:solidFill>
                          <a:effectLst/>
                          <a:latin typeface="Arial Narrow"/>
                        </a:rPr>
                        <a:t>)</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r" fontAlgn="b"/>
                      <a:endParaRPr lang="en-US" sz="700" b="0"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dirty="0"/>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700" dirty="0" smtClean="0"/>
                        <a:t>(Total to Pg. 8 &amp;</a:t>
                      </a:r>
                      <a:r>
                        <a:rPr lang="en-US" sz="700" baseline="0" dirty="0" smtClean="0"/>
                        <a:t> W1)</a:t>
                      </a:r>
                      <a:endParaRPr lang="en-US" sz="700" dirty="0"/>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700" b="0" i="0" u="none" strike="noStrike" dirty="0">
                          <a:solidFill>
                            <a:srgbClr val="000000"/>
                          </a:solidFill>
                          <a:effectLst/>
                          <a:latin typeface="Arial Narrow"/>
                        </a:rPr>
                        <a:t>(Total to Pg. 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07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6350" cap="flat" cmpd="sng" algn="ctr">
                      <a:no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w="6350" cap="flat" cmpd="sng" algn="ctr">
                      <a:no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w="6350" cap="flat" cmpd="sng" algn="ctr">
                      <a:no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6026">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5">
                  <a:txBody>
                    <a:bodyPr/>
                    <a:lstStyle/>
                    <a:p>
                      <a:pPr algn="l" fontAlgn="ctr"/>
                      <a:r>
                        <a:rPr lang="en-US" sz="700" b="0" i="0" u="none" strike="noStrike">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82243">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gridSpan="3">
                  <a:txBody>
                    <a:bodyPr/>
                    <a:lstStyle/>
                    <a:p>
                      <a:pPr algn="ctr" fontAlgn="b"/>
                      <a:r>
                        <a:rPr lang="en-US" sz="700" b="0" i="0" u="none" strike="noStrike" dirty="0">
                          <a:solidFill>
                            <a:srgbClr val="000000"/>
                          </a:solidFill>
                          <a:effectLst/>
                          <a:latin typeface="Arial Narrow"/>
                        </a:rPr>
                        <a:t>(To be used when filing under seal.)</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9135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45795">
                <a:tc>
                  <a:txBody>
                    <a:bodyPr/>
                    <a:lstStyle/>
                    <a:p>
                      <a:pPr algn="r" fontAlgn="t"/>
                      <a:r>
                        <a:rPr lang="en-US" sz="700" b="1" i="0" u="none" strike="noStrike">
                          <a:solidFill>
                            <a:srgbClr val="000000"/>
                          </a:solidFill>
                          <a:effectLst/>
                          <a:latin typeface="Arial"/>
                        </a:rPr>
                        <a:t>*</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13">
                  <a:txBody>
                    <a:bodyPr/>
                    <a:lstStyle/>
                    <a:p>
                      <a:pPr algn="l" fontAlgn="t"/>
                      <a:r>
                        <a:rPr lang="en-US" sz="700" b="0" i="0" u="none" strike="noStrike" dirty="0">
                          <a:solidFill>
                            <a:srgbClr val="000000"/>
                          </a:solidFill>
                          <a:effectLst/>
                          <a:latin typeface="Arial"/>
                        </a:rPr>
                        <a:t>All entries included in Columns "E", "F" and "G" should be supported by records that identify the property retired and the cost of removal or salvage in detail. </a:t>
                      </a: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62426">
                <a:tc>
                  <a:txBody>
                    <a:bodyPr/>
                    <a:lstStyle/>
                    <a:p>
                      <a:pPr algn="r" fontAlgn="t"/>
                      <a:r>
                        <a:rPr lang="en-US" sz="700" b="1" i="0" u="none" strike="noStrike">
                          <a:solidFill>
                            <a:srgbClr val="000000"/>
                          </a:solidFill>
                          <a:effectLst/>
                          <a:latin typeface="Arial"/>
                        </a:rPr>
                        <a:t>**</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14">
                  <a:txBody>
                    <a:bodyPr/>
                    <a:lstStyle/>
                    <a:p>
                      <a:pPr algn="l" fontAlgn="t"/>
                      <a:r>
                        <a:rPr lang="en-US" sz="700" b="0" i="0" u="none" strike="noStrike" dirty="0">
                          <a:solidFill>
                            <a:srgbClr val="000000"/>
                          </a:solidFill>
                          <a:effectLst/>
                          <a:latin typeface="Arial"/>
                        </a:rPr>
                        <a:t>Annual Depreciation Expense should be calculated based upon actual in-service and retirement date(s) of new equipment and retirements during the period.</a:t>
                      </a:r>
                      <a:br>
                        <a:rPr lang="en-US" sz="700" b="0" i="0" u="none" strike="noStrike" dirty="0">
                          <a:solidFill>
                            <a:srgbClr val="000000"/>
                          </a:solidFill>
                          <a:effectLst/>
                          <a:latin typeface="Arial"/>
                        </a:rPr>
                      </a:br>
                      <a:endParaRPr lang="en-US" sz="700" b="0" i="0" u="none" strike="noStrike" dirty="0">
                        <a:solidFill>
                          <a:srgbClr val="000000"/>
                        </a:solidFill>
                        <a:effectLst/>
                        <a:latin typeface="Arial"/>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5795">
                <a:tc>
                  <a:txBody>
                    <a:bodyPr/>
                    <a:lstStyle/>
                    <a:p>
                      <a:pPr algn="r" fontAlgn="ctr"/>
                      <a:r>
                        <a:rPr lang="en-US" sz="700" b="0" i="0" u="none" strike="noStrike">
                          <a:solidFill>
                            <a:srgbClr val="000000"/>
                          </a:solidFill>
                          <a:effectLst/>
                          <a:latin typeface="Arial"/>
                        </a:rPr>
                        <a:t>**</a:t>
                      </a: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gridSpan="12">
                  <a:txBody>
                    <a:bodyPr/>
                    <a:lstStyle/>
                    <a:p>
                      <a:pPr algn="l" fontAlgn="b"/>
                      <a:r>
                        <a:rPr lang="en-US" sz="700" b="0" i="0" u="none" strike="noStrike">
                          <a:solidFill>
                            <a:srgbClr val="000000"/>
                          </a:solidFill>
                          <a:effectLst/>
                          <a:latin typeface="Arial"/>
                        </a:rPr>
                        <a:t>The depreciation expense formula provided is only an approximation assuming all activity for the year occurred mid year.</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91350">
                <a:tc>
                  <a:txBody>
                    <a:bodyPr/>
                    <a:lstStyle/>
                    <a:p>
                      <a:pPr algn="r" fontAlgn="ctr"/>
                      <a:endParaRPr lang="en-US" sz="700" b="0" i="0" u="none" strike="noStrike">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84070">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rowSpan="2" gridSpan="14">
                  <a:txBody>
                    <a:bodyPr/>
                    <a:lstStyle/>
                    <a:p>
                      <a:pPr algn="l" fontAlgn="t"/>
                      <a:r>
                        <a:rPr lang="en-US" sz="700" b="1" i="0" u="none" strike="noStrike" dirty="0">
                          <a:solidFill>
                            <a:srgbClr val="000000"/>
                          </a:solidFill>
                          <a:effectLst/>
                          <a:latin typeface="Arial"/>
                        </a:rPr>
                        <a:t>NOTE: </a:t>
                      </a:r>
                      <a:r>
                        <a:rPr lang="en-US" sz="700" b="0" i="0" u="none" strike="noStrike" dirty="0">
                          <a:solidFill>
                            <a:srgbClr val="000000"/>
                          </a:solidFill>
                          <a:effectLst/>
                          <a:latin typeface="Arial"/>
                        </a:rPr>
                        <a:t> All entries should be supported by records that identify the property being added or retired, its location, and its original cost in as much detail as reasonably possible.  If adjustments are included in Columns "E", "F" and/or "G", use additional sheets.</a:t>
                      </a:r>
                    </a:p>
                  </a:txBody>
                  <a:tcPr marL="0" marR="0"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9D9D9"/>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r>
              <a:tr h="184070">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gridSpan="1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r>
            </a:tbl>
          </a:graphicData>
        </a:graphic>
      </p:graphicFrame>
      <p:sp>
        <p:nvSpPr>
          <p:cNvPr id="4" name="Content Placeholder 3"/>
          <p:cNvSpPr>
            <a:spLocks noGrp="1"/>
          </p:cNvSpPr>
          <p:nvPr>
            <p:ph sz="half" idx="2"/>
          </p:nvPr>
        </p:nvSpPr>
        <p:spPr>
          <a:xfrm>
            <a:off x="80010" y="5527040"/>
            <a:ext cx="8641080" cy="1463040"/>
          </a:xfrm>
        </p:spPr>
        <p:txBody>
          <a:bodyPr>
            <a:normAutofit/>
          </a:bodyPr>
          <a:lstStyle/>
          <a:p>
            <a:r>
              <a:rPr lang="en-US" sz="1300" dirty="0">
                <a:solidFill>
                  <a:srgbClr val="00B0F0"/>
                </a:solidFill>
              </a:rPr>
              <a:t>See Information provided </a:t>
            </a:r>
            <a:r>
              <a:rPr lang="en-US" sz="1300" dirty="0" smtClean="0">
                <a:solidFill>
                  <a:srgbClr val="00B0F0"/>
                </a:solidFill>
              </a:rPr>
              <a:t>on </a:t>
            </a:r>
            <a:r>
              <a:rPr lang="en-US" sz="1300" dirty="0">
                <a:solidFill>
                  <a:srgbClr val="00B0F0"/>
                </a:solidFill>
              </a:rPr>
              <a:t>page W-5, Page </a:t>
            </a:r>
            <a:r>
              <a:rPr lang="en-US" sz="1300" dirty="0" smtClean="0">
                <a:solidFill>
                  <a:srgbClr val="00B0F0"/>
                </a:solidFill>
              </a:rPr>
              <a:t>1</a:t>
            </a:r>
          </a:p>
          <a:p>
            <a:pPr marL="120827" indent="0">
              <a:buNone/>
            </a:pPr>
            <a:r>
              <a:rPr lang="en-US" sz="1300" u="sng" dirty="0" smtClean="0"/>
              <a:t>Comments</a:t>
            </a:r>
            <a:r>
              <a:rPr lang="en-US" sz="1300" dirty="0" smtClean="0"/>
              <a:t>:</a:t>
            </a:r>
            <a:endParaRPr lang="en-US" sz="1300" dirty="0"/>
          </a:p>
          <a:p>
            <a:endParaRPr lang="en-US" sz="1300" dirty="0"/>
          </a:p>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343427435"/>
              </p:ext>
            </p:extLst>
          </p:nvPr>
        </p:nvGraphicFramePr>
        <p:xfrm>
          <a:off x="160020" y="894080"/>
          <a:ext cx="8561070" cy="967197"/>
        </p:xfrm>
        <a:graphic>
          <a:graphicData uri="http://schemas.openxmlformats.org/drawingml/2006/table">
            <a:tbl>
              <a:tblPr/>
              <a:tblGrid>
                <a:gridCol w="2080260"/>
                <a:gridCol w="731520"/>
                <a:gridCol w="628650"/>
                <a:gridCol w="480060"/>
                <a:gridCol w="560070"/>
                <a:gridCol w="480060"/>
                <a:gridCol w="560070"/>
                <a:gridCol w="560070"/>
                <a:gridCol w="560070"/>
                <a:gridCol w="640080"/>
                <a:gridCol w="595772"/>
                <a:gridCol w="684388"/>
              </a:tblGrid>
              <a:tr h="754236">
                <a:tc rowSpan="2">
                  <a:txBody>
                    <a:bodyPr/>
                    <a:lstStyle/>
                    <a:p>
                      <a:pPr algn="ctr" fontAlgn="ctr"/>
                      <a:r>
                        <a:rPr lang="en-US" sz="700" b="0" i="0" u="none" strike="noStrike" dirty="0">
                          <a:solidFill>
                            <a:srgbClr val="000000"/>
                          </a:solidFill>
                          <a:effectLst/>
                          <a:latin typeface="Arial Narrow"/>
                        </a:rPr>
                        <a:t>Account Description</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smtClean="0">
                          <a:solidFill>
                            <a:srgbClr val="000000"/>
                          </a:solidFill>
                          <a:effectLst/>
                          <a:latin typeface="Arial Narrow"/>
                        </a:rPr>
                        <a:t>USOA</a:t>
                      </a:r>
                    </a:p>
                    <a:p>
                      <a:pPr algn="ctr" fontAlgn="ctr"/>
                      <a:r>
                        <a:rPr lang="en-US" sz="700" b="0" i="0" u="none" strike="noStrike" dirty="0" smtClean="0">
                          <a:solidFill>
                            <a:srgbClr val="000000"/>
                          </a:solidFill>
                          <a:effectLst/>
                          <a:latin typeface="Arial Narrow"/>
                        </a:rPr>
                        <a:t>Account No</a:t>
                      </a:r>
                      <a:r>
                        <a:rPr lang="en-US" sz="700" b="0" i="0" u="none" strike="noStrike" dirty="0">
                          <a:solidFill>
                            <a:srgbClr val="000000"/>
                          </a:solidFill>
                          <a:effectLst/>
                          <a:latin typeface="Arial Narrow"/>
                        </a:rPr>
                        <a:t>.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Class B,</a:t>
                      </a:r>
                      <a:r>
                        <a:rPr lang="en-US" sz="700" b="0" i="0" u="none" strike="noStrike" baseline="0" dirty="0" smtClean="0">
                          <a:solidFill>
                            <a:srgbClr val="000000"/>
                          </a:solidFill>
                          <a:effectLst/>
                          <a:latin typeface="Arial Narrow"/>
                        </a:rPr>
                        <a:t> C, or D</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Plant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 Balance at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Beginning of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Year</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Additions During</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the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Narrow"/>
                        </a:rPr>
                        <a:t>Book Cost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Plant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Retired*</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Narrow"/>
                        </a:rPr>
                        <a:t>Cost of</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Removal*</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Narrow"/>
                        </a:rPr>
                        <a:t>Salvage Credit*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Plant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Balance at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End of </a:t>
                      </a:r>
                      <a:r>
                        <a:rPr lang="en-US" sz="700" b="0" i="0" u="none" strike="noStrike" dirty="0">
                          <a:solidFill>
                            <a:srgbClr val="000000"/>
                          </a:solidFill>
                          <a:effectLst/>
                          <a:latin typeface="Arial Narrow"/>
                        </a:rPr>
                        <a:t>Year            (C+D-E)</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Reserve</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Balance at</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Beginning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Annual</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Depreciation</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Rate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(J)</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Depreciation</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Expense**</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J*(C+H)/2</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0" i="0" u="none" strike="noStrike" dirty="0">
                          <a:solidFill>
                            <a:srgbClr val="000000"/>
                          </a:solidFill>
                          <a:effectLst/>
                          <a:latin typeface="Arial Narrow"/>
                        </a:rPr>
                        <a:t>Reserve </a:t>
                      </a:r>
                      <a:endParaRPr lang="en-US" sz="700" b="0" i="0" u="none" strike="noStrike" dirty="0" smtClean="0">
                        <a:solidFill>
                          <a:srgbClr val="000000"/>
                        </a:solidFill>
                        <a:effectLst/>
                        <a:latin typeface="Arial Narrow"/>
                      </a:endParaRPr>
                    </a:p>
                    <a:p>
                      <a:pPr algn="ctr" fontAlgn="ctr"/>
                      <a:r>
                        <a:rPr lang="en-US" sz="700" b="0" i="0" u="none" strike="noStrike" dirty="0" smtClean="0">
                          <a:solidFill>
                            <a:srgbClr val="000000"/>
                          </a:solidFill>
                          <a:effectLst/>
                          <a:latin typeface="Arial Narrow"/>
                        </a:rPr>
                        <a:t>Balance</a:t>
                      </a:r>
                      <a:r>
                        <a:rPr lang="en-US" sz="700" b="0" i="0" u="none" strike="noStrike" dirty="0">
                          <a:solidFill>
                            <a:srgbClr val="000000"/>
                          </a:solidFill>
                          <a:effectLst/>
                          <a:latin typeface="Arial Narrow"/>
                        </a:rPr>
                        <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at END</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of Year</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(I-E-F+G+K)</a:t>
                      </a:r>
                      <a:br>
                        <a:rPr lang="en-US" sz="700" b="0" i="0" u="none" strike="noStrike" dirty="0">
                          <a:solidFill>
                            <a:srgbClr val="000000"/>
                          </a:solidFill>
                          <a:effectLst/>
                          <a:latin typeface="Arial Narrow"/>
                        </a:rPr>
                      </a:br>
                      <a:r>
                        <a:rPr lang="en-US" sz="700" b="0" i="0" u="none" strike="noStrike" dirty="0">
                          <a:solidFill>
                            <a:srgbClr val="000000"/>
                          </a:solidFill>
                          <a:effectLst/>
                          <a:latin typeface="Arial Narrow"/>
                        </a:rPr>
                        <a:t>(L)</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1296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ctr"/>
                      <a:r>
                        <a:rPr lang="en-US" sz="1000" b="1" i="0" u="none" strike="noStrike" dirty="0">
                          <a:solidFill>
                            <a:srgbClr val="000000"/>
                          </a:solidFill>
                          <a:effectLst/>
                          <a:latin typeface="Arial Narrow"/>
                        </a:rPr>
                        <a:t>Retirement of Property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bl>
          </a:graphicData>
        </a:graphic>
      </p:graphicFrame>
      <p:sp>
        <p:nvSpPr>
          <p:cNvPr id="3" name="Slide Number Placeholder 2"/>
          <p:cNvSpPr>
            <a:spLocks noGrp="1"/>
          </p:cNvSpPr>
          <p:nvPr>
            <p:ph type="sldNum" sz="quarter" idx="12"/>
          </p:nvPr>
        </p:nvSpPr>
        <p:spPr/>
        <p:txBody>
          <a:bodyPr/>
          <a:lstStyle/>
          <a:p>
            <a:fld id="{6AF98FAD-0B99-4BAC-85F4-9AE5EAD4915D}" type="slidenum">
              <a:rPr lang="en-US" smtClean="0"/>
              <a:t>21</a:t>
            </a:fld>
            <a:endParaRPr lang="en-US"/>
          </a:p>
        </p:txBody>
      </p:sp>
    </p:spTree>
    <p:extLst>
      <p:ext uri="{BB962C8B-B14F-4D97-AF65-F5344CB8AC3E}">
        <p14:creationId xmlns:p14="http://schemas.microsoft.com/office/powerpoint/2010/main" val="543287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lstStyle/>
          <a:p>
            <a:pPr marL="91440"/>
            <a:r>
              <a:rPr lang="en-US" sz="2100" dirty="0"/>
              <a:t>Page W-6 </a:t>
            </a:r>
            <a:r>
              <a:rPr lang="en-US" sz="2100" dirty="0" smtClean="0"/>
              <a:t>(Part 1 of 2) </a:t>
            </a:r>
            <a:r>
              <a:rPr lang="en-US" sz="2100" dirty="0"/>
              <a:t>-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910646809"/>
              </p:ext>
            </p:extLst>
          </p:nvPr>
        </p:nvGraphicFramePr>
        <p:xfrm>
          <a:off x="160019" y="894079"/>
          <a:ext cx="8561072" cy="4592321"/>
        </p:xfrm>
        <a:graphic>
          <a:graphicData uri="http://schemas.openxmlformats.org/drawingml/2006/table">
            <a:tbl>
              <a:tblPr/>
              <a:tblGrid>
                <a:gridCol w="183659"/>
                <a:gridCol w="2023468"/>
                <a:gridCol w="734635"/>
                <a:gridCol w="1340386"/>
                <a:gridCol w="1069731"/>
                <a:gridCol w="1069731"/>
                <a:gridCol w="1069731"/>
                <a:gridCol w="1069731"/>
              </a:tblGrid>
              <a:tr h="115234">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1"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3">
                  <a:txBody>
                    <a:bodyPr/>
                    <a:lstStyle/>
                    <a:p>
                      <a:pPr algn="r" fontAlgn="b"/>
                      <a:r>
                        <a:rPr lang="en-US" sz="700" b="0" i="0" u="none" strike="noStrike">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5234">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dirty="0">
                          <a:solidFill>
                            <a:srgbClr val="000000"/>
                          </a:solidFill>
                          <a:effectLst/>
                          <a:latin typeface="Arial"/>
                        </a:rPr>
                        <a:t>Company Name:</a:t>
                      </a:r>
                    </a:p>
                  </a:txBody>
                  <a:tcPr marL="0" marR="0" marT="0" marB="0" anchor="b">
                    <a:lnL>
                      <a:noFill/>
                    </a:lnL>
                    <a:lnR>
                      <a:noFill/>
                    </a:lnR>
                    <a:lnT>
                      <a:noFill/>
                    </a:lnT>
                    <a:lnB>
                      <a:noFill/>
                    </a:lnB>
                  </a:tcPr>
                </a:tc>
                <a:tc gridSpan="6">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3792">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7">
                  <a:txBody>
                    <a:bodyPr/>
                    <a:lstStyle/>
                    <a:p>
                      <a:pPr algn="ctr"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1993">
                <a:tc>
                  <a:txBody>
                    <a:bodyPr/>
                    <a:lstStyle/>
                    <a:p>
                      <a:pPr algn="ctr" fontAlgn="ctr"/>
                      <a:endParaRPr lang="en-US" sz="700" b="1" i="0" u="none" strike="noStrike">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gridSpan="7">
                  <a:txBody>
                    <a:bodyPr/>
                    <a:lstStyle/>
                    <a:p>
                      <a:pPr algn="ctr" fontAlgn="ctr"/>
                      <a:r>
                        <a:rPr lang="en-US" sz="700" b="1" i="0" u="sng" strike="noStrike" dirty="0">
                          <a:solidFill>
                            <a:srgbClr val="000000"/>
                          </a:solidFill>
                          <a:effectLst/>
                          <a:latin typeface="Arial"/>
                        </a:rPr>
                        <a:t>PUMP INFORMATION</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5168">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0" u="none" strike="noStrike">
                          <a:solidFill>
                            <a:srgbClr val="000000"/>
                          </a:solidFill>
                          <a:effectLst/>
                          <a:latin typeface="Arial"/>
                        </a:rPr>
                        <a:t>Pump Manufacturer</a:t>
                      </a:r>
                      <a:br>
                        <a:rPr lang="en-US" sz="700" b="1" i="0" u="none" strike="noStrike">
                          <a:solidFill>
                            <a:srgbClr val="000000"/>
                          </a:solidFill>
                          <a:effectLst/>
                          <a:latin typeface="Arial"/>
                        </a:rPr>
                      </a:br>
                      <a:r>
                        <a:rPr lang="en-US" sz="700" b="1" i="0" u="none" strike="noStrike">
                          <a:solidFill>
                            <a:srgbClr val="000000"/>
                          </a:solidFill>
                          <a:effectLst/>
                          <a:latin typeface="Arial"/>
                        </a:rPr>
                        <a:t>(a)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a:txBody>
                    <a:bodyPr/>
                    <a:lstStyle/>
                    <a:p>
                      <a:pPr algn="ctr" fontAlgn="ctr"/>
                      <a:r>
                        <a:rPr lang="en-US" sz="700" b="1" i="0" u="none" strike="noStrike" dirty="0">
                          <a:solidFill>
                            <a:srgbClr val="000000"/>
                          </a:solidFill>
                          <a:effectLst/>
                          <a:latin typeface="Arial"/>
                        </a:rPr>
                        <a:t>Type of Pump</a:t>
                      </a:r>
                      <a:br>
                        <a:rPr lang="en-US" sz="700" b="1" i="0" u="none" strike="noStrike" dirty="0">
                          <a:solidFill>
                            <a:srgbClr val="000000"/>
                          </a:solidFill>
                          <a:effectLst/>
                          <a:latin typeface="Arial"/>
                        </a:rPr>
                      </a:br>
                      <a:r>
                        <a:rPr lang="en-US" sz="700" b="1" i="1" u="none" strike="noStrike" dirty="0">
                          <a:solidFill>
                            <a:srgbClr val="000000"/>
                          </a:solidFill>
                          <a:effectLst/>
                          <a:latin typeface="Arial"/>
                        </a:rPr>
                        <a:t>(i.e., High Service, Well, Standby, etc.)</a:t>
                      </a: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0" i="0" u="none" strike="noStrike" dirty="0">
                          <a:solidFill>
                            <a:srgbClr val="000000"/>
                          </a:solidFill>
                          <a:effectLst/>
                          <a:latin typeface="Arial"/>
                        </a:rPr>
                        <a:t>(b)</a:t>
                      </a:r>
                      <a:endParaRPr lang="en-US" sz="700" b="1"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a:solidFill>
                            <a:srgbClr val="000000"/>
                          </a:solidFill>
                          <a:effectLst/>
                          <a:latin typeface="Arial"/>
                        </a:rPr>
                        <a:t>Capacity</a:t>
                      </a:r>
                      <a:br>
                        <a:rPr lang="en-US" sz="700" b="0" i="0" u="none" strike="noStrike">
                          <a:solidFill>
                            <a:srgbClr val="000000"/>
                          </a:solidFill>
                          <a:effectLst/>
                          <a:latin typeface="Arial"/>
                        </a:rPr>
                      </a:br>
                      <a:r>
                        <a:rPr lang="en-US" sz="700" b="0" i="0" u="none" strike="noStrike">
                          <a:solidFill>
                            <a:srgbClr val="000000"/>
                          </a:solidFill>
                          <a:effectLst/>
                          <a:latin typeface="Arial"/>
                        </a:rPr>
                        <a:t>(c)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a:solidFill>
                            <a:srgbClr val="000000"/>
                          </a:solidFill>
                          <a:effectLst/>
                          <a:latin typeface="Arial"/>
                        </a:rPr>
                        <a:t>Date</a:t>
                      </a:r>
                      <a:br>
                        <a:rPr lang="en-US" sz="700" b="0" i="0" u="none" strike="noStrike">
                          <a:solidFill>
                            <a:srgbClr val="000000"/>
                          </a:solidFill>
                          <a:effectLst/>
                          <a:latin typeface="Arial"/>
                        </a:rPr>
                      </a:br>
                      <a:r>
                        <a:rPr lang="en-US" sz="700" b="0" i="0" u="none" strike="noStrike">
                          <a:solidFill>
                            <a:srgbClr val="000000"/>
                          </a:solidFill>
                          <a:effectLst/>
                          <a:latin typeface="Arial"/>
                        </a:rPr>
                        <a:t> Installed</a:t>
                      </a:r>
                      <a:br>
                        <a:rPr lang="en-US" sz="700" b="0" i="0" u="none" strike="noStrike">
                          <a:solidFill>
                            <a:srgbClr val="000000"/>
                          </a:solidFill>
                          <a:effectLst/>
                          <a:latin typeface="Arial"/>
                        </a:rPr>
                      </a:br>
                      <a:r>
                        <a:rPr lang="en-US" sz="700" b="0" i="0" u="none" strike="noStrike">
                          <a:solidFill>
                            <a:srgbClr val="000000"/>
                          </a:solidFill>
                          <a:effectLst/>
                          <a:latin typeface="Arial"/>
                        </a:rPr>
                        <a:t>(d)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a:solidFill>
                            <a:srgbClr val="000000"/>
                          </a:solidFill>
                          <a:effectLst/>
                          <a:latin typeface="Arial"/>
                        </a:rPr>
                        <a:t>Date of Last </a:t>
                      </a:r>
                      <a:br>
                        <a:rPr lang="en-US" sz="700" b="0" i="0" u="none" strike="noStrike">
                          <a:solidFill>
                            <a:srgbClr val="000000"/>
                          </a:solidFill>
                          <a:effectLst/>
                          <a:latin typeface="Arial"/>
                        </a:rPr>
                      </a:br>
                      <a:r>
                        <a:rPr lang="en-US" sz="700" b="0" i="0" u="none" strike="noStrike">
                          <a:solidFill>
                            <a:srgbClr val="000000"/>
                          </a:solidFill>
                          <a:effectLst/>
                          <a:latin typeface="Arial"/>
                        </a:rPr>
                        <a:t>Motor </a:t>
                      </a:r>
                      <a:br>
                        <a:rPr lang="en-US" sz="700" b="0" i="0" u="none" strike="noStrike">
                          <a:solidFill>
                            <a:srgbClr val="000000"/>
                          </a:solidFill>
                          <a:effectLst/>
                          <a:latin typeface="Arial"/>
                        </a:rPr>
                      </a:br>
                      <a:r>
                        <a:rPr lang="en-US" sz="700" b="0" i="0" u="none" strike="noStrike">
                          <a:solidFill>
                            <a:srgbClr val="000000"/>
                          </a:solidFill>
                          <a:effectLst/>
                          <a:latin typeface="Arial"/>
                        </a:rPr>
                        <a:t>Replacement</a:t>
                      </a:r>
                      <a:br>
                        <a:rPr lang="en-US" sz="700" b="0" i="0" u="none" strike="noStrike">
                          <a:solidFill>
                            <a:srgbClr val="000000"/>
                          </a:solidFill>
                          <a:effectLst/>
                          <a:latin typeface="Arial"/>
                        </a:rPr>
                      </a:br>
                      <a:r>
                        <a:rPr lang="en-US" sz="700" b="0" i="0" u="none" strike="noStrike">
                          <a:solidFill>
                            <a:srgbClr val="000000"/>
                          </a:solidFill>
                          <a:effectLst/>
                          <a:latin typeface="Arial"/>
                        </a:rPr>
                        <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a:solidFill>
                            <a:srgbClr val="000000"/>
                          </a:solidFill>
                          <a:effectLst/>
                          <a:latin typeface="Arial"/>
                        </a:rPr>
                        <a:t>Date of Last </a:t>
                      </a:r>
                      <a:br>
                        <a:rPr lang="en-US" sz="700" b="0" i="0" u="none" strike="noStrike">
                          <a:solidFill>
                            <a:srgbClr val="000000"/>
                          </a:solidFill>
                          <a:effectLst/>
                          <a:latin typeface="Arial"/>
                        </a:rPr>
                      </a:br>
                      <a:r>
                        <a:rPr lang="en-US" sz="700" b="0" i="0" u="none" strike="noStrike">
                          <a:solidFill>
                            <a:srgbClr val="000000"/>
                          </a:solidFill>
                          <a:effectLst/>
                          <a:latin typeface="Arial"/>
                        </a:rPr>
                        <a:t>Pump </a:t>
                      </a:r>
                      <a:br>
                        <a:rPr lang="en-US" sz="700" b="0" i="0" u="none" strike="noStrike">
                          <a:solidFill>
                            <a:srgbClr val="000000"/>
                          </a:solidFill>
                          <a:effectLst/>
                          <a:latin typeface="Arial"/>
                        </a:rPr>
                      </a:br>
                      <a:r>
                        <a:rPr lang="en-US" sz="700" b="0" i="0" u="none" strike="noStrike">
                          <a:solidFill>
                            <a:srgbClr val="000000"/>
                          </a:solidFill>
                          <a:effectLst/>
                          <a:latin typeface="Arial"/>
                        </a:rPr>
                        <a:t>Replacement</a:t>
                      </a:r>
                      <a:br>
                        <a:rPr lang="en-US" sz="700" b="0" i="0" u="none" strike="noStrike">
                          <a:solidFill>
                            <a:srgbClr val="000000"/>
                          </a:solidFill>
                          <a:effectLst/>
                          <a:latin typeface="Arial"/>
                        </a:rPr>
                      </a:br>
                      <a:r>
                        <a:rPr lang="en-US" sz="700" b="0" i="0" u="none" strike="noStrike">
                          <a:solidFill>
                            <a:srgbClr val="000000"/>
                          </a:solidFill>
                          <a:effectLst/>
                          <a:latin typeface="Arial"/>
                        </a:rPr>
                        <a:t>(f)</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69649">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dirty="0">
                          <a:solidFill>
                            <a:srgbClr val="00B0F0"/>
                          </a:solidFill>
                          <a:effectLst/>
                          <a:latin typeface="Arial"/>
                        </a:rPr>
                        <a:t>Jacuzzi</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r" fontAlgn="t"/>
                      <a:r>
                        <a:rPr lang="en-US" sz="700" b="0" i="0" u="none" strike="noStrike" dirty="0">
                          <a:solidFill>
                            <a:srgbClr val="00B0F0"/>
                          </a:solidFill>
                          <a:effectLst/>
                          <a:latin typeface="Arial"/>
                        </a:rPr>
                        <a:t>High Service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220,000/Day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6/12/2014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6/12/14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6/12/14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69649">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dirty="0" err="1">
                          <a:solidFill>
                            <a:srgbClr val="00B0F0"/>
                          </a:solidFill>
                          <a:effectLst/>
                          <a:latin typeface="Arial"/>
                        </a:rPr>
                        <a:t>Grundfos</a:t>
                      </a:r>
                      <a:endParaRPr lang="en-US" sz="700" b="0" i="0" u="none" strike="noStrike" dirty="0">
                        <a:solidFill>
                          <a:srgbClr val="00B0F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t"/>
                      <a:r>
                        <a:rPr lang="en-US" sz="700" b="0" i="0" u="none" strike="noStrike" dirty="0">
                          <a:solidFill>
                            <a:srgbClr val="00B0F0"/>
                          </a:solidFill>
                          <a:effectLst/>
                          <a:latin typeface="Arial"/>
                        </a:rPr>
                        <a:t>High Service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316,800/Day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2/17/2000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N/A</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dirty="0">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dirty="0">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700" b="0" i="0" u="none" strike="noStrike" dirty="0">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69649">
                <a:tc>
                  <a:txBody>
                    <a:bodyPr/>
                    <a:lstStyle/>
                    <a:p>
                      <a:pPr algn="ctr" fontAlgn="b"/>
                      <a:r>
                        <a:rPr lang="en-US" sz="700" b="1" i="0" u="none" strike="noStrike">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30468">
                <a:tc rowSpan="4">
                  <a:txBody>
                    <a:bodyPr/>
                    <a:lstStyle/>
                    <a:p>
                      <a:pPr algn="ctr" fontAlgn="ctr"/>
                      <a:r>
                        <a:rPr lang="en-US" sz="700" b="1" i="0" u="none" strike="noStrike">
                          <a:solidFill>
                            <a:srgbClr val="000000"/>
                          </a:solidFill>
                          <a:effectLst/>
                          <a:latin typeface="Arial"/>
                        </a:rPr>
                        <a:t>Page W-6 (Pt. 1) </a:t>
                      </a:r>
                    </a:p>
                  </a:txBody>
                  <a:tcPr marL="0" marR="0" marT="0" marB="0" vert="vert"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gridSpan="7">
                  <a:txBody>
                    <a:bodyPr/>
                    <a:lstStyle/>
                    <a:p>
                      <a:pPr algn="l" fontAlgn="b"/>
                      <a:r>
                        <a:rPr lang="en-US" sz="700" b="0" i="0" u="none" strike="noStrike" dirty="0">
                          <a:solidFill>
                            <a:srgbClr val="000000"/>
                          </a:solidFill>
                          <a:effectLst/>
                          <a:latin typeface="Calibri"/>
                        </a:rPr>
                        <a:t> </a:t>
                      </a: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3792">
                <a:tc vMerge="1">
                  <a:txBody>
                    <a:bodyPr/>
                    <a:lstStyle/>
                    <a:p>
                      <a:endParaRPr lang="en-US"/>
                    </a:p>
                  </a:txBody>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01661">
                <a:tc v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308489">
                <a:tc v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fontAlgn="b"/>
                      <a:r>
                        <a:rPr lang="en-US" sz="700" b="0" i="0" u="none" strike="noStrike" dirty="0">
                          <a:solidFill>
                            <a:srgbClr val="000000"/>
                          </a:solidFill>
                          <a:effectLst/>
                          <a:latin typeface="Arial"/>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80010" y="5638800"/>
            <a:ext cx="8641080" cy="1219200"/>
          </a:xfrm>
        </p:spPr>
        <p:txBody>
          <a:bodyPr>
            <a:normAutofit lnSpcReduction="10000"/>
          </a:bodyPr>
          <a:lstStyle/>
          <a:p>
            <a:pPr marL="120827" indent="0" algn="just">
              <a:buNone/>
            </a:pPr>
            <a:r>
              <a:rPr lang="en-US" sz="1300" dirty="0">
                <a:solidFill>
                  <a:srgbClr val="00B0F0"/>
                </a:solidFill>
              </a:rPr>
              <a:t>Page W-6 is for the historical and statistical information for the pumps on the system.</a:t>
            </a:r>
          </a:p>
          <a:p>
            <a:pPr lvl="1" algn="just"/>
            <a:r>
              <a:rPr lang="en-US" sz="1300" dirty="0">
                <a:solidFill>
                  <a:srgbClr val="00B0F0"/>
                </a:solidFill>
              </a:rPr>
              <a:t>Columns “a” – “d” </a:t>
            </a:r>
            <a:r>
              <a:rPr lang="en-US" sz="1300" dirty="0" smtClean="0">
                <a:solidFill>
                  <a:srgbClr val="00B0F0"/>
                </a:solidFill>
              </a:rPr>
              <a:t>you provide </a:t>
            </a:r>
            <a:r>
              <a:rPr lang="en-US" sz="1300" dirty="0">
                <a:solidFill>
                  <a:srgbClr val="00B0F0"/>
                </a:solidFill>
              </a:rPr>
              <a:t>information for each pump that is in service.  </a:t>
            </a:r>
            <a:endParaRPr lang="en-US" sz="1300" dirty="0" smtClean="0">
              <a:solidFill>
                <a:srgbClr val="00B0F0"/>
              </a:solidFill>
            </a:endParaRPr>
          </a:p>
          <a:p>
            <a:pPr lvl="2" algn="just"/>
            <a:r>
              <a:rPr lang="en-US" sz="1300" dirty="0" smtClean="0">
                <a:solidFill>
                  <a:srgbClr val="00B0F0"/>
                </a:solidFill>
              </a:rPr>
              <a:t>Each </a:t>
            </a:r>
            <a:r>
              <a:rPr lang="en-US" sz="1300" dirty="0">
                <a:solidFill>
                  <a:srgbClr val="00B0F0"/>
                </a:solidFill>
              </a:rPr>
              <a:t>column will need to be completed for each pump listed in column “a”.</a:t>
            </a:r>
          </a:p>
          <a:p>
            <a:pPr lvl="1" algn="just"/>
            <a:r>
              <a:rPr lang="en-US" sz="1300" dirty="0">
                <a:solidFill>
                  <a:srgbClr val="00B0F0"/>
                </a:solidFill>
              </a:rPr>
              <a:t>For columns “e” and “f”, </a:t>
            </a:r>
            <a:r>
              <a:rPr lang="en-US" sz="1300" dirty="0" smtClean="0">
                <a:solidFill>
                  <a:srgbClr val="00B0F0"/>
                </a:solidFill>
              </a:rPr>
              <a:t>you will need to complete </a:t>
            </a:r>
            <a:r>
              <a:rPr lang="en-US" sz="1300" dirty="0">
                <a:solidFill>
                  <a:srgbClr val="00B0F0"/>
                </a:solidFill>
              </a:rPr>
              <a:t>as they apply to each pump.  </a:t>
            </a:r>
            <a:endParaRPr lang="en-US" sz="1300" dirty="0" smtClean="0">
              <a:solidFill>
                <a:srgbClr val="00B0F0"/>
              </a:solidFill>
            </a:endParaRPr>
          </a:p>
          <a:p>
            <a:pPr lvl="2" algn="just"/>
            <a:r>
              <a:rPr lang="en-US" sz="1300" dirty="0">
                <a:solidFill>
                  <a:srgbClr val="00B0F0"/>
                </a:solidFill>
              </a:rPr>
              <a:t>These</a:t>
            </a:r>
            <a:r>
              <a:rPr lang="en-US" sz="1300" dirty="0" smtClean="0">
                <a:solidFill>
                  <a:srgbClr val="00B0F0"/>
                </a:solidFill>
              </a:rPr>
              <a:t> </a:t>
            </a:r>
            <a:r>
              <a:rPr lang="en-US" sz="1300" dirty="0">
                <a:solidFill>
                  <a:srgbClr val="00B0F0"/>
                </a:solidFill>
              </a:rPr>
              <a:t>two columns may not have information in them.  </a:t>
            </a:r>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22</a:t>
            </a:fld>
            <a:endParaRPr lang="en-US"/>
          </a:p>
        </p:txBody>
      </p:sp>
    </p:spTree>
    <p:extLst>
      <p:ext uri="{BB962C8B-B14F-4D97-AF65-F5344CB8AC3E}">
        <p14:creationId xmlns:p14="http://schemas.microsoft.com/office/powerpoint/2010/main" val="16325883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lstStyle/>
          <a:p>
            <a:pPr marL="91440"/>
            <a:r>
              <a:rPr lang="en-US" sz="2100" dirty="0"/>
              <a:t>Page W-6 </a:t>
            </a:r>
            <a:r>
              <a:rPr lang="en-US" sz="2100" dirty="0" smtClean="0"/>
              <a:t>(Part 2 of 2) </a:t>
            </a:r>
            <a:r>
              <a:rPr lang="en-US" sz="2100" dirty="0"/>
              <a:t>-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280845966"/>
              </p:ext>
            </p:extLst>
          </p:nvPr>
        </p:nvGraphicFramePr>
        <p:xfrm>
          <a:off x="152400" y="685798"/>
          <a:ext cx="8481059" cy="4648205"/>
        </p:xfrm>
        <a:graphic>
          <a:graphicData uri="http://schemas.openxmlformats.org/drawingml/2006/table">
            <a:tbl>
              <a:tblPr/>
              <a:tblGrid>
                <a:gridCol w="184935"/>
                <a:gridCol w="855194"/>
                <a:gridCol w="1727406"/>
                <a:gridCol w="1469748"/>
                <a:gridCol w="1414592"/>
                <a:gridCol w="1414592"/>
                <a:gridCol w="1414592"/>
              </a:tblGrid>
              <a:tr h="137154">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1"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4">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6582">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dirty="0">
                          <a:solidFill>
                            <a:srgbClr val="000000"/>
                          </a:solidFill>
                          <a:effectLst/>
                          <a:latin typeface="Arial"/>
                        </a:rPr>
                        <a:t>Company Name:</a:t>
                      </a:r>
                    </a:p>
                  </a:txBody>
                  <a:tcPr marL="0" marR="0" marT="0" marB="0" anchor="b">
                    <a:lnL>
                      <a:noFill/>
                    </a:lnL>
                    <a:lnR>
                      <a:noFill/>
                    </a:lnR>
                    <a:lnT>
                      <a:noFill/>
                    </a:lnT>
                    <a:lnB>
                      <a:noFill/>
                    </a:lnB>
                  </a:tcPr>
                </a:tc>
                <a:tc gridSpan="5">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94887">
                <a:tc>
                  <a:txBody>
                    <a:bodyPr/>
                    <a:lstStyle/>
                    <a:p>
                      <a:pPr algn="ctr" fontAlgn="ctr"/>
                      <a:endParaRPr lang="en-US" sz="700" b="1" i="0" u="none" strike="noStrike">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ctr" fontAlgn="ctr"/>
                      <a:r>
                        <a:rPr lang="en-US" sz="700" b="1" i="0" u="sng" strike="noStrike" dirty="0">
                          <a:solidFill>
                            <a:srgbClr val="000000"/>
                          </a:solidFill>
                          <a:effectLst/>
                          <a:latin typeface="Arial"/>
                        </a:rPr>
                        <a:t>WELL INFORMATION</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7729">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4" gridSpan="2">
                  <a:txBody>
                    <a:bodyPr/>
                    <a:lstStyle/>
                    <a:p>
                      <a:pPr algn="ctr" fontAlgn="ctr"/>
                      <a:r>
                        <a:rPr lang="en-US" sz="700" b="1" i="0" u="none" strike="noStrike" dirty="0">
                          <a:solidFill>
                            <a:srgbClr val="000000"/>
                          </a:solidFill>
                          <a:effectLst/>
                          <a:latin typeface="Arial"/>
                        </a:rPr>
                        <a:t>Description of Wells</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4" hMerge="1">
                  <a:txBody>
                    <a:bodyPr/>
                    <a:lstStyle/>
                    <a:p>
                      <a:endParaRPr lang="en-US"/>
                    </a:p>
                  </a:txBody>
                  <a:tcPr/>
                </a:tc>
                <a:tc>
                  <a:txBody>
                    <a:bodyPr/>
                    <a:lstStyle/>
                    <a:p>
                      <a:pPr algn="ctr" fontAlgn="ctr"/>
                      <a:r>
                        <a:rPr lang="en-US" sz="700" b="1" i="0" u="none" strike="noStrike">
                          <a:solidFill>
                            <a:srgbClr val="000000"/>
                          </a:solidFill>
                          <a:effectLst/>
                          <a:latin typeface="Arial"/>
                        </a:rPr>
                        <a:t>Well ID#/ Location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Well ID#/ Location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Well ID#/ Location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Well ID#/ Location</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22813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b"/>
                      <a:r>
                        <a:rPr lang="en-US" sz="700" b="0" i="0" u="none" strike="noStrike" dirty="0">
                          <a:solidFill>
                            <a:srgbClr val="00B0F0"/>
                          </a:solidFill>
                          <a:effectLst/>
                          <a:latin typeface="Arial"/>
                        </a:rPr>
                        <a:t>Well #</a:t>
                      </a:r>
                      <a:r>
                        <a:rPr lang="en-US" sz="700" b="0" i="0" u="none" strike="noStrike" dirty="0" smtClean="0">
                          <a:solidFill>
                            <a:srgbClr val="00B0F0"/>
                          </a:solidFill>
                          <a:effectLst/>
                          <a:latin typeface="Arial"/>
                        </a:rPr>
                        <a:t>1 - Deep</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B0F0"/>
                          </a:solidFill>
                          <a:effectLst/>
                          <a:latin typeface="Arial"/>
                        </a:rPr>
                        <a:t>Well #</a:t>
                      </a:r>
                      <a:r>
                        <a:rPr lang="en-US" sz="700" b="0" i="0" u="none" strike="noStrike" dirty="0" smtClean="0">
                          <a:solidFill>
                            <a:srgbClr val="00B0F0"/>
                          </a:solidFill>
                          <a:effectLst/>
                          <a:latin typeface="Arial"/>
                        </a:rPr>
                        <a:t>2 - Deep</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3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b"/>
                      <a:r>
                        <a:rPr lang="en-US" sz="700" b="0" i="0" u="none" strike="noStrike" dirty="0" smtClean="0">
                          <a:solidFill>
                            <a:srgbClr val="00B0F0"/>
                          </a:solidFill>
                          <a:effectLst/>
                          <a:latin typeface="Arial"/>
                        </a:rPr>
                        <a:t>Evergreen Forest</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smtClean="0">
                          <a:solidFill>
                            <a:srgbClr val="00B0F0"/>
                          </a:solidFill>
                          <a:effectLst/>
                          <a:latin typeface="Arial"/>
                        </a:rPr>
                        <a:t>Evergreen Forest</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3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b"/>
                      <a:r>
                        <a:rPr lang="en-US" sz="700" b="1" i="0" u="none" strike="noStrike">
                          <a:solidFill>
                            <a:srgbClr val="000000"/>
                          </a:solidFill>
                          <a:effectLst/>
                          <a:latin typeface="Arial"/>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effectLst/>
                          <a:latin typeface="Arial"/>
                        </a:rPr>
                        <a:t>(c)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effectLst/>
                          <a:latin typeface="Arial"/>
                        </a:rPr>
                        <a:t>(d)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effectLst/>
                          <a:latin typeface="Arial"/>
                        </a:rPr>
                        <a:t>(e)</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513">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Year Constructed</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r" fontAlgn="ctr"/>
                      <a:r>
                        <a:rPr lang="en-US" sz="700" b="0" i="0" u="none" strike="noStrike" dirty="0">
                          <a:solidFill>
                            <a:srgbClr val="00B0F0"/>
                          </a:solidFill>
                          <a:effectLst/>
                          <a:latin typeface="Arial"/>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dirty="0">
                          <a:solidFill>
                            <a:srgbClr val="00B0F0"/>
                          </a:solidFill>
                          <a:effectLst/>
                          <a:latin typeface="Arial"/>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93513">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Type of Construction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ctr"/>
                      <a:r>
                        <a:rPr lang="en-US" sz="700" b="0" i="0" u="none" strike="noStrike" dirty="0">
                          <a:solidFill>
                            <a:srgbClr val="00B0F0"/>
                          </a:solidFill>
                          <a:effectLst/>
                          <a:latin typeface="Arial"/>
                        </a:rPr>
                        <a:t>Concrete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B0F0"/>
                          </a:solidFill>
                          <a:effectLst/>
                          <a:latin typeface="Arial"/>
                        </a:rPr>
                        <a:t>Concrete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3513">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Type and Depth of Casing</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ctr"/>
                      <a:r>
                        <a:rPr lang="en-US" sz="700" b="0" i="0" u="none" strike="noStrike" dirty="0">
                          <a:solidFill>
                            <a:srgbClr val="00B0F0"/>
                          </a:solidFill>
                          <a:effectLst/>
                          <a:latin typeface="Arial"/>
                        </a:rPr>
                        <a:t>Concrete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B0F0"/>
                          </a:solidFill>
                          <a:effectLst/>
                          <a:latin typeface="Arial"/>
                        </a:rPr>
                        <a:t>Concrete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3513">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Depth and Diameter of Well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ctr"/>
                      <a:r>
                        <a:rPr lang="en-US" sz="700" b="0" i="0" u="none" strike="noStrike">
                          <a:solidFill>
                            <a:srgbClr val="00B0F0"/>
                          </a:solidFill>
                          <a:effectLst/>
                          <a:latin typeface="Arial"/>
                        </a:rPr>
                        <a:t>950'/6" Diameter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B0F0"/>
                          </a:solidFill>
                          <a:effectLst/>
                          <a:latin typeface="Arial"/>
                        </a:rPr>
                        <a:t>826'/6" Diameter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3513">
                <a:tc>
                  <a:txBody>
                    <a:bodyPr/>
                    <a:lstStyle/>
                    <a:p>
                      <a:pPr algn="ctr" fontAlgn="b"/>
                      <a:r>
                        <a:rPr lang="en-US" sz="700" b="1" i="0" u="none" strike="noStrike">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Yield of Well in Gallons per day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ctr"/>
                      <a:r>
                        <a:rPr lang="en-US" sz="700" b="0" i="0" u="none" strike="noStrike" dirty="0">
                          <a:solidFill>
                            <a:srgbClr val="00B0F0"/>
                          </a:solidFill>
                          <a:effectLst/>
                          <a:latin typeface="Arial"/>
                        </a:rPr>
                        <a:t>22,000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B0F0"/>
                          </a:solidFill>
                          <a:effectLst/>
                          <a:latin typeface="Arial"/>
                        </a:rPr>
                        <a:t>18,500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12591">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Chemicals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3513">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 Type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ctr"/>
                      <a:r>
                        <a:rPr lang="en-US" sz="700" b="0" i="0" u="none" strike="noStrike">
                          <a:solidFill>
                            <a:srgbClr val="00B0F0"/>
                          </a:solidFill>
                          <a:effectLst/>
                          <a:latin typeface="Arial"/>
                        </a:rPr>
                        <a:t>Chlorine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B0F0"/>
                          </a:solidFill>
                          <a:effectLst/>
                          <a:latin typeface="Arial"/>
                        </a:rPr>
                        <a:t>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3513">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Annual Cost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ctr"/>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3,648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3513">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Annual Quantity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ctr"/>
                      <a:r>
                        <a:rPr lang="en-US" sz="700" b="0" i="0" u="none" strike="noStrike">
                          <a:solidFill>
                            <a:srgbClr val="00B0F0"/>
                          </a:solidFill>
                          <a:effectLst/>
                          <a:latin typeface="Arial"/>
                        </a:rPr>
                        <a:t>250 lbs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71446">
                <a:tc rowSpan="5">
                  <a:txBody>
                    <a:bodyPr/>
                    <a:lstStyle/>
                    <a:p>
                      <a:pPr algn="l" fontAlgn="ctr"/>
                      <a:r>
                        <a:rPr lang="en-US" sz="700" b="1" i="0" u="none" strike="noStrike" dirty="0">
                          <a:solidFill>
                            <a:srgbClr val="000000"/>
                          </a:solidFill>
                          <a:effectLst/>
                          <a:latin typeface="Arial"/>
                        </a:rPr>
                        <a:t>Page W-6 </a:t>
                      </a:r>
                      <a:r>
                        <a:rPr lang="en-US" sz="700" b="1" i="0" u="none" strike="noStrike" dirty="0" smtClean="0">
                          <a:solidFill>
                            <a:srgbClr val="000000"/>
                          </a:solidFill>
                          <a:effectLst/>
                          <a:latin typeface="Arial"/>
                        </a:rPr>
                        <a:t>(Pt</a:t>
                      </a:r>
                      <a:r>
                        <a:rPr lang="en-US" sz="700" b="1" i="0" u="none" strike="noStrike" dirty="0">
                          <a:solidFill>
                            <a:srgbClr val="000000"/>
                          </a:solidFill>
                          <a:effectLst/>
                          <a:latin typeface="Arial"/>
                        </a:rPr>
                        <a:t>. </a:t>
                      </a:r>
                      <a:r>
                        <a:rPr lang="en-US" sz="700" b="1" i="0" u="none" strike="noStrike" dirty="0" smtClean="0">
                          <a:solidFill>
                            <a:srgbClr val="000000"/>
                          </a:solidFill>
                          <a:effectLst/>
                          <a:latin typeface="Arial"/>
                        </a:rPr>
                        <a:t>2)</a:t>
                      </a:r>
                      <a:endParaRPr lang="en-US" sz="700" b="1" i="0" u="none" strike="noStrike" dirty="0">
                        <a:solidFill>
                          <a:srgbClr val="000000"/>
                        </a:solidFill>
                        <a:effectLst/>
                        <a:latin typeface="Arial"/>
                      </a:endParaRPr>
                    </a:p>
                  </a:txBody>
                  <a:tcPr marL="0" marR="0" marT="0" marB="0" vert="vert"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gridSpan="2">
                  <a:txBody>
                    <a:bodyPr/>
                    <a:lstStyle/>
                    <a:p>
                      <a:pPr algn="l" fontAlgn="t"/>
                      <a:r>
                        <a:rPr lang="en-US" sz="700" b="0" i="0" u="none" strike="noStrike">
                          <a:solidFill>
                            <a:srgbClr val="000000"/>
                          </a:solidFill>
                          <a:effectLst/>
                          <a:latin typeface="Arial"/>
                        </a:rPr>
                        <a:t> </a:t>
                      </a:r>
                    </a:p>
                  </a:txBody>
                  <a:tcPr marL="0" marR="0" marT="0" marB="0" vert="vert">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30298">
                <a:tc vMerge="1">
                  <a:txBody>
                    <a:bodyPr/>
                    <a:lstStyle/>
                    <a:p>
                      <a:endParaRPr lang="en-US"/>
                    </a:p>
                  </a:txBody>
                  <a:tcPr/>
                </a:tc>
                <a:tc gridSpan="2">
                  <a:txBody>
                    <a:bodyPr/>
                    <a:lstStyle/>
                    <a:p>
                      <a:pPr algn="l" fontAlgn="t"/>
                      <a:endParaRPr lang="en-US" sz="700" b="0" i="0" u="none" strike="noStrike" dirty="0">
                        <a:solidFill>
                          <a:srgbClr val="000000"/>
                        </a:solidFill>
                        <a:effectLst/>
                        <a:latin typeface="Arial"/>
                      </a:endParaRPr>
                    </a:p>
                  </a:txBody>
                  <a:tcPr marL="0" marR="0" marT="0" marB="0" vert="vert">
                    <a:lnL>
                      <a:noFill/>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vert="vert">
                    <a:lnL>
                      <a:noFill/>
                    </a:lnL>
                    <a:lnR w="12700" cap="flat" cmpd="sng" algn="ctr">
                      <a:solidFill>
                        <a:schemeClr val="tx1"/>
                      </a:solidFill>
                      <a:prstDash val="solid"/>
                      <a:round/>
                      <a:headEnd type="none" w="med" len="med"/>
                      <a:tailEnd type="none" w="med" len="med"/>
                    </a:lnR>
                    <a:lnT>
                      <a:noFill/>
                    </a:lnT>
                    <a:lnB>
                      <a:noFill/>
                    </a:lnB>
                  </a:tcPr>
                </a:tc>
              </a:tr>
              <a:tr h="120698">
                <a:tc vMerge="1">
                  <a:txBody>
                    <a:bodyPr/>
                    <a:lstStyle/>
                    <a:p>
                      <a:endParaRPr lang="en-US"/>
                    </a:p>
                  </a:txBody>
                  <a:tcPr/>
                </a:tc>
                <a:tc gridSpan="2">
                  <a:txBody>
                    <a:bodyPr/>
                    <a:lstStyle/>
                    <a:p>
                      <a:pPr algn="l" fontAlgn="t"/>
                      <a:endParaRPr lang="en-US" sz="700" b="0" i="0" u="none" strike="noStrike">
                        <a:solidFill>
                          <a:srgbClr val="000000"/>
                        </a:solidFill>
                        <a:effectLst/>
                        <a:latin typeface="Arial"/>
                      </a:endParaRPr>
                    </a:p>
                  </a:txBody>
                  <a:tcPr marL="0" marR="0" marT="0" marB="0" vert="vert">
                    <a:lnL>
                      <a:noFill/>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37154">
                <a:tc vMerge="1">
                  <a:txBody>
                    <a:bodyPr/>
                    <a:lstStyle/>
                    <a:p>
                      <a:endParaRPr lang="en-US"/>
                    </a:p>
                  </a:txBody>
                  <a:tcPr/>
                </a:tc>
                <a:tc gridSpan="2">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37154">
                <a:tc vMerge="1">
                  <a:txBody>
                    <a:bodyPr/>
                    <a:lstStyle/>
                    <a:p>
                      <a:endParaRPr lang="en-US"/>
                    </a:p>
                  </a:txBody>
                  <a:tcPr/>
                </a:tc>
                <a:tc gridSpan="2">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ctr" fontAlgn="b"/>
                      <a:r>
                        <a:rPr lang="en-US" sz="700" b="0" i="0" u="none" strike="noStrike" dirty="0">
                          <a:solidFill>
                            <a:srgbClr val="000000"/>
                          </a:solidFill>
                          <a:effectLst/>
                          <a:latin typeface="Arial"/>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80010" y="5410200"/>
            <a:ext cx="8641080" cy="1600200"/>
          </a:xfrm>
        </p:spPr>
        <p:txBody>
          <a:bodyPr>
            <a:normAutofit fontScale="92500" lnSpcReduction="10000"/>
          </a:bodyPr>
          <a:lstStyle/>
          <a:p>
            <a:pPr marL="120827" indent="0">
              <a:buNone/>
            </a:pPr>
            <a:r>
              <a:rPr lang="en-US" sz="1300" dirty="0">
                <a:solidFill>
                  <a:srgbClr val="00B0F0"/>
                </a:solidFill>
              </a:rPr>
              <a:t>Page W-6, Part 2 </a:t>
            </a:r>
            <a:r>
              <a:rPr lang="en-US" sz="1300" dirty="0" smtClean="0">
                <a:solidFill>
                  <a:srgbClr val="00B0F0"/>
                </a:solidFill>
              </a:rPr>
              <a:t>is to denote the </a:t>
            </a:r>
            <a:r>
              <a:rPr lang="en-US" sz="1300" dirty="0">
                <a:solidFill>
                  <a:srgbClr val="00B0F0"/>
                </a:solidFill>
              </a:rPr>
              <a:t>historical and statistical information regarding all of the wells on the system</a:t>
            </a:r>
            <a:r>
              <a:rPr lang="en-US" sz="1300" dirty="0" smtClean="0">
                <a:solidFill>
                  <a:srgbClr val="00B0F0"/>
                </a:solidFill>
              </a:rPr>
              <a:t>.</a:t>
            </a:r>
          </a:p>
          <a:p>
            <a:pPr lvl="1"/>
            <a:r>
              <a:rPr lang="en-US" sz="1300" dirty="0">
                <a:solidFill>
                  <a:srgbClr val="00B0F0"/>
                </a:solidFill>
              </a:rPr>
              <a:t>This example </a:t>
            </a:r>
            <a:r>
              <a:rPr lang="en-US" sz="1300" dirty="0" smtClean="0">
                <a:solidFill>
                  <a:srgbClr val="00B0F0"/>
                </a:solidFill>
              </a:rPr>
              <a:t>shows a system with </a:t>
            </a:r>
            <a:r>
              <a:rPr lang="en-US" sz="1300" dirty="0">
                <a:solidFill>
                  <a:srgbClr val="00B0F0"/>
                </a:solidFill>
              </a:rPr>
              <a:t>2 wells.  </a:t>
            </a:r>
            <a:endParaRPr lang="en-US" sz="1300" dirty="0" smtClean="0">
              <a:solidFill>
                <a:srgbClr val="00B0F0"/>
              </a:solidFill>
            </a:endParaRPr>
          </a:p>
          <a:p>
            <a:pPr lvl="2"/>
            <a:r>
              <a:rPr lang="en-US" sz="1300" dirty="0" smtClean="0">
                <a:solidFill>
                  <a:srgbClr val="00B0F0"/>
                </a:solidFill>
              </a:rPr>
              <a:t>For </a:t>
            </a:r>
            <a:r>
              <a:rPr lang="en-US" sz="1300" dirty="0">
                <a:solidFill>
                  <a:srgbClr val="00B0F0"/>
                </a:solidFill>
              </a:rPr>
              <a:t>each well, </a:t>
            </a:r>
            <a:r>
              <a:rPr lang="en-US" sz="1300" dirty="0" smtClean="0">
                <a:solidFill>
                  <a:srgbClr val="00B0F0"/>
                </a:solidFill>
              </a:rPr>
              <a:t>the </a:t>
            </a:r>
            <a:r>
              <a:rPr lang="en-US" sz="1300" dirty="0">
                <a:solidFill>
                  <a:srgbClr val="00B0F0"/>
                </a:solidFill>
              </a:rPr>
              <a:t>ID# and </a:t>
            </a:r>
            <a:r>
              <a:rPr lang="en-US" sz="1300" dirty="0" smtClean="0">
                <a:solidFill>
                  <a:srgbClr val="00B0F0"/>
                </a:solidFill>
              </a:rPr>
              <a:t>location are listed. If </a:t>
            </a:r>
            <a:r>
              <a:rPr lang="en-US" sz="1300" dirty="0">
                <a:solidFill>
                  <a:srgbClr val="00B0F0"/>
                </a:solidFill>
              </a:rPr>
              <a:t>each row of information is not provided for each well, your report will be considered deficient.</a:t>
            </a:r>
          </a:p>
          <a:p>
            <a:pPr lvl="2"/>
            <a:r>
              <a:rPr lang="en-US" sz="1300" dirty="0" smtClean="0">
                <a:solidFill>
                  <a:srgbClr val="00B0F0"/>
                </a:solidFill>
              </a:rPr>
              <a:t>Rows </a:t>
            </a:r>
            <a:r>
              <a:rPr lang="en-US" sz="1300" dirty="0">
                <a:solidFill>
                  <a:srgbClr val="00B0F0"/>
                </a:solidFill>
              </a:rPr>
              <a:t>4 - 11 </a:t>
            </a:r>
            <a:r>
              <a:rPr lang="en-US" sz="1300" dirty="0" smtClean="0">
                <a:solidFill>
                  <a:srgbClr val="00B0F0"/>
                </a:solidFill>
              </a:rPr>
              <a:t>are completed </a:t>
            </a:r>
            <a:r>
              <a:rPr lang="en-US" sz="1300" dirty="0">
                <a:solidFill>
                  <a:srgbClr val="00B0F0"/>
                </a:solidFill>
              </a:rPr>
              <a:t>for each </a:t>
            </a:r>
            <a:r>
              <a:rPr lang="en-US" sz="1300" dirty="0" smtClean="0">
                <a:solidFill>
                  <a:srgbClr val="00B0F0"/>
                </a:solidFill>
              </a:rPr>
              <a:t>column.</a:t>
            </a:r>
          </a:p>
          <a:p>
            <a:pPr lvl="2"/>
            <a:r>
              <a:rPr lang="en-US" sz="1200" dirty="0" smtClean="0">
                <a:solidFill>
                  <a:srgbClr val="00B0F0"/>
                </a:solidFill>
              </a:rPr>
              <a:t>Columns </a:t>
            </a:r>
            <a:r>
              <a:rPr lang="en-US" sz="1200" dirty="0">
                <a:solidFill>
                  <a:srgbClr val="00B0F0"/>
                </a:solidFill>
              </a:rPr>
              <a:t>“b” - “e”, </a:t>
            </a:r>
            <a:r>
              <a:rPr lang="en-US" sz="1200" dirty="0" smtClean="0">
                <a:solidFill>
                  <a:srgbClr val="00B0F0"/>
                </a:solidFill>
              </a:rPr>
              <a:t>denotes each well </a:t>
            </a:r>
            <a:r>
              <a:rPr lang="en-US" sz="1200" dirty="0">
                <a:solidFill>
                  <a:srgbClr val="00B0F0"/>
                </a:solidFill>
              </a:rPr>
              <a:t>ID# and </a:t>
            </a:r>
            <a:r>
              <a:rPr lang="en-US" sz="1200" dirty="0" smtClean="0">
                <a:solidFill>
                  <a:srgbClr val="00B0F0"/>
                </a:solidFill>
              </a:rPr>
              <a:t>its location</a:t>
            </a:r>
            <a:r>
              <a:rPr lang="en-US" sz="1200" dirty="0">
                <a:solidFill>
                  <a:srgbClr val="00B0F0"/>
                </a:solidFill>
              </a:rPr>
              <a:t>.  If you need additional columns, additional pages can be attached.</a:t>
            </a:r>
          </a:p>
          <a:p>
            <a:pPr lvl="2"/>
            <a:r>
              <a:rPr lang="en-US" sz="1300" dirty="0" smtClean="0">
                <a:solidFill>
                  <a:srgbClr val="00B0F0"/>
                </a:solidFill>
              </a:rPr>
              <a:t>Column </a:t>
            </a:r>
            <a:r>
              <a:rPr lang="en-US" sz="1300" dirty="0">
                <a:solidFill>
                  <a:srgbClr val="00B0F0"/>
                </a:solidFill>
              </a:rPr>
              <a:t>“c” </a:t>
            </a:r>
            <a:r>
              <a:rPr lang="en-US" sz="1300" dirty="0" smtClean="0">
                <a:solidFill>
                  <a:srgbClr val="00B0F0"/>
                </a:solidFill>
              </a:rPr>
              <a:t>shows no use of </a:t>
            </a:r>
            <a:r>
              <a:rPr lang="en-US" sz="1300" dirty="0">
                <a:solidFill>
                  <a:srgbClr val="00B0F0"/>
                </a:solidFill>
              </a:rPr>
              <a:t>chemicals, </a:t>
            </a:r>
            <a:r>
              <a:rPr lang="en-US" sz="1300" dirty="0" smtClean="0">
                <a:solidFill>
                  <a:srgbClr val="00B0F0"/>
                </a:solidFill>
              </a:rPr>
              <a:t>(i.e., N/A </a:t>
            </a:r>
            <a:r>
              <a:rPr lang="en-US" sz="1300" dirty="0">
                <a:solidFill>
                  <a:srgbClr val="00B0F0"/>
                </a:solidFill>
              </a:rPr>
              <a:t>on line </a:t>
            </a:r>
            <a:r>
              <a:rPr lang="en-US" sz="1300" dirty="0" smtClean="0">
                <a:solidFill>
                  <a:srgbClr val="00B0F0"/>
                </a:solidFill>
              </a:rPr>
              <a:t>9), thus lines </a:t>
            </a:r>
            <a:r>
              <a:rPr lang="en-US" sz="1300" dirty="0">
                <a:solidFill>
                  <a:srgbClr val="00B0F0"/>
                </a:solidFill>
              </a:rPr>
              <a:t>10 and 11 </a:t>
            </a:r>
            <a:r>
              <a:rPr lang="en-US" sz="1300" dirty="0" smtClean="0">
                <a:solidFill>
                  <a:srgbClr val="00B0F0"/>
                </a:solidFill>
              </a:rPr>
              <a:t>are blank</a:t>
            </a:r>
            <a:r>
              <a:rPr lang="en-US" sz="1300" dirty="0">
                <a:solidFill>
                  <a:srgbClr val="00B0F0"/>
                </a:solidFill>
              </a:rPr>
              <a:t>.  This will not result in a </a:t>
            </a:r>
            <a:r>
              <a:rPr lang="en-US" sz="1300" dirty="0" smtClean="0">
                <a:solidFill>
                  <a:srgbClr val="00B0F0"/>
                </a:solidFill>
              </a:rPr>
              <a:t>deficiency.</a:t>
            </a:r>
            <a:endParaRPr lang="en-US" sz="1300" dirty="0">
              <a:solidFill>
                <a:srgbClr val="00B0F0"/>
              </a:solidFill>
            </a:endParaRPr>
          </a:p>
          <a:p>
            <a:endParaRPr lang="en-US" sz="1300" dirty="0"/>
          </a:p>
          <a:p>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23</a:t>
            </a:fld>
            <a:endParaRPr lang="en-US"/>
          </a:p>
        </p:txBody>
      </p:sp>
    </p:spTree>
    <p:extLst>
      <p:ext uri="{BB962C8B-B14F-4D97-AF65-F5344CB8AC3E}">
        <p14:creationId xmlns:p14="http://schemas.microsoft.com/office/powerpoint/2010/main" val="40463487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6" y="0"/>
            <a:ext cx="8910484" cy="487680"/>
          </a:xfrm>
        </p:spPr>
        <p:txBody>
          <a:bodyPr/>
          <a:lstStyle/>
          <a:p>
            <a:pPr marL="91440"/>
            <a:r>
              <a:rPr lang="en-US" sz="2100" dirty="0"/>
              <a:t>Page W-7 -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4168511503"/>
              </p:ext>
            </p:extLst>
          </p:nvPr>
        </p:nvGraphicFramePr>
        <p:xfrm>
          <a:off x="152401" y="568969"/>
          <a:ext cx="8488679" cy="4465414"/>
        </p:xfrm>
        <a:graphic>
          <a:graphicData uri="http://schemas.openxmlformats.org/drawingml/2006/table">
            <a:tbl>
              <a:tblPr/>
              <a:tblGrid>
                <a:gridCol w="206445"/>
                <a:gridCol w="154832"/>
                <a:gridCol w="2031851"/>
                <a:gridCol w="695393"/>
                <a:gridCol w="945300"/>
                <a:gridCol w="839360"/>
                <a:gridCol w="1034941"/>
                <a:gridCol w="1108282"/>
                <a:gridCol w="1043088"/>
                <a:gridCol w="57043"/>
                <a:gridCol w="189100"/>
                <a:gridCol w="183044"/>
              </a:tblGrid>
              <a:tr h="142066">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1"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7">
                  <a:txBody>
                    <a:bodyPr/>
                    <a:lstStyle/>
                    <a:p>
                      <a:pPr algn="ctr" fontAlgn="ctr"/>
                      <a:r>
                        <a:rPr lang="en-US" sz="700" b="1" i="0" u="sng" strike="noStrike">
                          <a:solidFill>
                            <a:srgbClr val="000000"/>
                          </a:solidFill>
                          <a:effectLst/>
                          <a:latin typeface="Arial"/>
                        </a:rPr>
                        <a:t>METERS AND METER SETTINGS</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a:solidFill>
                            <a:srgbClr val="000000"/>
                          </a:solidFill>
                          <a:effectLst/>
                          <a:latin typeface="Arial"/>
                        </a:rPr>
                        <a:t>2</a:t>
                      </a:r>
                    </a:p>
                  </a:txBody>
                  <a:tcPr marL="0" marR="0" marT="0" marB="0" vert="vert"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a:solidFill>
                            <a:srgbClr val="000000"/>
                          </a:solidFill>
                          <a:effectLst/>
                          <a:latin typeface="Arial"/>
                        </a:rPr>
                        <a:t>1</a:t>
                      </a:r>
                    </a:p>
                  </a:txBody>
                  <a:tcPr marL="0" marR="0" marT="0" marB="0" vert="vert"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74182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1" i="0" u="none" strike="noStrike" dirty="0">
                          <a:solidFill>
                            <a:srgbClr val="000000"/>
                          </a:solidFill>
                          <a:effectLst/>
                          <a:latin typeface="Arial"/>
                        </a:rPr>
                        <a:t>Customer Class</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Meter</a:t>
                      </a:r>
                      <a:br>
                        <a:rPr lang="en-US" sz="700" b="1" i="0" u="none" strike="noStrike">
                          <a:solidFill>
                            <a:srgbClr val="000000"/>
                          </a:solidFill>
                          <a:effectLst/>
                          <a:latin typeface="Arial"/>
                        </a:rPr>
                      </a:br>
                      <a:r>
                        <a:rPr lang="en-US" sz="700" b="1" i="0" u="none" strike="noStrike">
                          <a:solidFill>
                            <a:srgbClr val="000000"/>
                          </a:solidFill>
                          <a:effectLst/>
                          <a:latin typeface="Arial"/>
                        </a:rPr>
                        <a:t>Size</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Total </a:t>
                      </a:r>
                      <a:br>
                        <a:rPr lang="en-US" sz="700" b="1" i="0" u="none" strike="noStrike">
                          <a:solidFill>
                            <a:srgbClr val="000000"/>
                          </a:solidFill>
                          <a:effectLst/>
                          <a:latin typeface="Arial"/>
                        </a:rPr>
                      </a:br>
                      <a:r>
                        <a:rPr lang="en-US" sz="700" b="1" i="0" u="none" strike="noStrike">
                          <a:solidFill>
                            <a:srgbClr val="000000"/>
                          </a:solidFill>
                          <a:effectLst/>
                          <a:latin typeface="Arial"/>
                        </a:rPr>
                        <a:t>at</a:t>
                      </a:r>
                      <a:br>
                        <a:rPr lang="en-US" sz="700" b="1" i="0" u="none" strike="noStrike">
                          <a:solidFill>
                            <a:srgbClr val="000000"/>
                          </a:solidFill>
                          <a:effectLst/>
                          <a:latin typeface="Arial"/>
                        </a:rPr>
                      </a:br>
                      <a:r>
                        <a:rPr lang="en-US" sz="700" b="1" i="0" u="none" strike="noStrike">
                          <a:solidFill>
                            <a:srgbClr val="000000"/>
                          </a:solidFill>
                          <a:effectLst/>
                          <a:latin typeface="Arial"/>
                        </a:rPr>
                        <a:t>Beginning </a:t>
                      </a:r>
                      <a:br>
                        <a:rPr lang="en-US" sz="700" b="1" i="0" u="none" strike="noStrike">
                          <a:solidFill>
                            <a:srgbClr val="000000"/>
                          </a:solidFill>
                          <a:effectLst/>
                          <a:latin typeface="Arial"/>
                        </a:rPr>
                      </a:br>
                      <a:r>
                        <a:rPr lang="en-US" sz="700" b="1" i="0" u="none" strike="noStrike">
                          <a:solidFill>
                            <a:srgbClr val="000000"/>
                          </a:solidFill>
                          <a:effectLst/>
                          <a:latin typeface="Arial"/>
                        </a:rPr>
                        <a:t>of Year</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dirty="0">
                          <a:solidFill>
                            <a:srgbClr val="000000"/>
                          </a:solidFill>
                          <a:effectLst/>
                          <a:latin typeface="Arial"/>
                        </a:rPr>
                        <a:t>Total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Number</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of</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Additions</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Total</a:t>
                      </a:r>
                      <a:br>
                        <a:rPr lang="en-US" sz="700" b="1" i="0" u="none" strike="noStrike">
                          <a:solidFill>
                            <a:srgbClr val="000000"/>
                          </a:solidFill>
                          <a:effectLst/>
                          <a:latin typeface="Arial"/>
                        </a:rPr>
                      </a:br>
                      <a:r>
                        <a:rPr lang="en-US" sz="700" b="1" i="0" u="none" strike="noStrike">
                          <a:solidFill>
                            <a:srgbClr val="000000"/>
                          </a:solidFill>
                          <a:effectLst/>
                          <a:latin typeface="Arial"/>
                        </a:rPr>
                        <a:t>Number</a:t>
                      </a:r>
                      <a:br>
                        <a:rPr lang="en-US" sz="700" b="1" i="0" u="none" strike="noStrike">
                          <a:solidFill>
                            <a:srgbClr val="000000"/>
                          </a:solidFill>
                          <a:effectLst/>
                          <a:latin typeface="Arial"/>
                        </a:rPr>
                      </a:br>
                      <a:r>
                        <a:rPr lang="en-US" sz="700" b="1" i="0" u="none" strike="noStrike">
                          <a:solidFill>
                            <a:srgbClr val="000000"/>
                          </a:solidFill>
                          <a:effectLst/>
                          <a:latin typeface="Arial"/>
                        </a:rPr>
                        <a:t>Removed or </a:t>
                      </a:r>
                      <a:br>
                        <a:rPr lang="en-US" sz="700" b="1" i="0" u="none" strike="noStrike">
                          <a:solidFill>
                            <a:srgbClr val="000000"/>
                          </a:solidFill>
                          <a:effectLst/>
                          <a:latin typeface="Arial"/>
                        </a:rPr>
                      </a:br>
                      <a:r>
                        <a:rPr lang="en-US" sz="700" b="1" i="0" u="none" strike="noStrike">
                          <a:solidFill>
                            <a:srgbClr val="000000"/>
                          </a:solidFill>
                          <a:effectLst/>
                          <a:latin typeface="Arial"/>
                        </a:rPr>
                        <a:t>Disconnected </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dirty="0">
                          <a:solidFill>
                            <a:srgbClr val="000000"/>
                          </a:solidFill>
                          <a:effectLst/>
                          <a:latin typeface="Arial"/>
                        </a:rPr>
                        <a:t>Total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at</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 End of Year</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smtClean="0">
                          <a:solidFill>
                            <a:srgbClr val="000000"/>
                          </a:solidFill>
                          <a:effectLst/>
                          <a:latin typeface="Arial"/>
                        </a:rPr>
                        <a:t>(f)</a:t>
                      </a:r>
                      <a:endParaRPr lang="en-US" sz="700" b="0" i="0" u="none" strike="noStrike" dirty="0">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t"/>
                      <a:r>
                        <a:rPr lang="en-US" sz="700" b="0" i="0" u="none" strike="noStrike" dirty="0">
                          <a:solidFill>
                            <a:srgbClr val="000000"/>
                          </a:solidFill>
                          <a:effectLst/>
                          <a:latin typeface="Arial"/>
                        </a:rPr>
                        <a:t>  Company Name:</a:t>
                      </a:r>
                    </a:p>
                  </a:txBody>
                  <a:tcPr marL="0" marR="0" marT="0" marB="0" vert="vert">
                    <a:lnL>
                      <a:noFill/>
                    </a:lnL>
                    <a:lnR>
                      <a:noFill/>
                    </a:lnR>
                    <a:lnT>
                      <a:noFill/>
                    </a:lnT>
                    <a:lnB>
                      <a:noFill/>
                    </a:lnB>
                  </a:tcPr>
                </a:tc>
                <a:tc rowSpan="18">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284380">
                <a:tc>
                  <a:txBody>
                    <a:bodyPr/>
                    <a:lstStyle/>
                    <a:p>
                      <a:endParaRPr lang="en-US" sz="1900" dirty="0"/>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sng" strike="noStrike" dirty="0">
                          <a:solidFill>
                            <a:srgbClr val="000000"/>
                          </a:solidFill>
                          <a:effectLst/>
                          <a:latin typeface="Arial"/>
                        </a:rPr>
                        <a:t>Residential</a:t>
                      </a:r>
                      <a:r>
                        <a:rPr lang="en-US" sz="700" b="1" i="0" u="none" strike="noStrike" dirty="0">
                          <a:solidFill>
                            <a:srgbClr val="000000"/>
                          </a:solidFill>
                          <a:effectLst/>
                          <a:latin typeface="Arial"/>
                        </a:rPr>
                        <a: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700" b="0" i="0" u="none" strike="noStrike">
                          <a:solidFill>
                            <a:srgbClr val="000000"/>
                          </a:solidFill>
                          <a:effectLst/>
                          <a:latin typeface="Arial"/>
                        </a:rPr>
                        <a:t> </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900"/>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900"/>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rowSpan="19">
                  <a:txBody>
                    <a:bodyPr/>
                    <a:lstStyle/>
                    <a:p>
                      <a:pPr algn="l" fontAlgn="t"/>
                      <a:r>
                        <a:rPr lang="en-US" sz="700" b="0" i="0" u="none" strike="noStrike" dirty="0">
                          <a:solidFill>
                            <a:srgbClr val="00B0F0"/>
                          </a:solidFill>
                          <a:effectLst/>
                          <a:latin typeface="Arial"/>
                        </a:rPr>
                        <a:t>ABC Water and Sewer Company, Inc.</a:t>
                      </a:r>
                    </a:p>
                  </a:txBody>
                  <a:tcPr marL="0" marR="0" marT="0" marB="0" vert="vert"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4</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216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216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32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36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7</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sng" strike="noStrike">
                          <a:solidFill>
                            <a:srgbClr val="000000"/>
                          </a:solidFill>
                          <a:effectLst/>
                          <a:latin typeface="Arial"/>
                        </a:rPr>
                        <a:t>Other Customers</a:t>
                      </a:r>
                      <a:r>
                        <a:rPr lang="en-US" sz="700" b="1" i="0" u="none" strike="noStrike">
                          <a:solidFill>
                            <a:srgbClr val="000000"/>
                          </a:solidFill>
                          <a:effectLst/>
                          <a:latin typeface="Arial"/>
                        </a:rPr>
                        <a: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9</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effectLst/>
                          <a:latin typeface="Arial"/>
                        </a:rPr>
                        <a:t>Total in Use by Customers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                     248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n-US" sz="700" b="0" i="0" u="none" strike="noStrike">
                          <a:solidFill>
                            <a:srgbClr val="000000"/>
                          </a:solidFill>
                          <a:effectLst/>
                          <a:latin typeface="Arial"/>
                        </a:rPr>
                        <a:t>                     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n-US" sz="700" b="0" i="0" u="none" strike="noStrike">
                          <a:solidFill>
                            <a:srgbClr val="000000"/>
                          </a:solidFill>
                          <a:effectLst/>
                          <a:latin typeface="Arial"/>
                        </a:rPr>
                        <a:t>                          252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ctr"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11</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sng" strike="noStrike">
                          <a:solidFill>
                            <a:srgbClr val="000000"/>
                          </a:solidFill>
                          <a:effectLst/>
                          <a:latin typeface="Arial"/>
                        </a:rPr>
                        <a:t>Not in Use:</a:t>
                      </a:r>
                      <a:r>
                        <a:rPr lang="en-US" sz="700" b="1" i="0" u="none" strike="noStrike">
                          <a:solidFill>
                            <a:srgbClr val="000000"/>
                          </a:solidFill>
                          <a:effectLst/>
                          <a:latin typeface="Arial"/>
                        </a:rPr>
                        <a:t> </a:t>
                      </a:r>
                      <a:r>
                        <a:rPr lang="en-US" sz="700" b="0" i="1" u="none" strike="noStrike">
                          <a:solidFill>
                            <a:srgbClr val="000000"/>
                          </a:solidFill>
                          <a:effectLst/>
                          <a:latin typeface="Arial"/>
                        </a:rPr>
                        <a:t>(i.e., Inventory)</a:t>
                      </a:r>
                      <a:endParaRPr lang="en-US" sz="700" b="1"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12</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14</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effectLst/>
                          <a:latin typeface="Arial"/>
                        </a:rPr>
                        <a:t>Total Meters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248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252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42066">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gridSpan="7">
                  <a:txBody>
                    <a:bodyPr/>
                    <a:lstStyle/>
                    <a:p>
                      <a:pPr algn="ctr" fontAlgn="ctr"/>
                      <a:r>
                        <a:rPr lang="en-US" sz="700" b="1" i="0" u="sng" strike="noStrike" dirty="0">
                          <a:solidFill>
                            <a:srgbClr val="000000"/>
                          </a:solidFill>
                          <a:effectLst/>
                          <a:latin typeface="Arial"/>
                        </a:rPr>
                        <a:t>STORAGE FACILITIES</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53520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ctr"/>
                      <a:r>
                        <a:rPr lang="en-US" sz="700" b="1" i="0" u="none" strike="noStrike">
                          <a:solidFill>
                            <a:srgbClr val="000000"/>
                          </a:solidFill>
                          <a:effectLst/>
                          <a:latin typeface="Arial"/>
                        </a:rPr>
                        <a:t>Type of Storage</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1" u="none" strike="noStrike">
                          <a:solidFill>
                            <a:srgbClr val="000000"/>
                          </a:solidFill>
                          <a:effectLst/>
                          <a:latin typeface="Arial"/>
                        </a:rPr>
                        <a:t>(i.e., Pneumatic, Ground, Standpipes, Elevated Tanks, etc.)</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1" i="0" u="none" strike="noStrike">
                          <a:solidFill>
                            <a:srgbClr val="000000"/>
                          </a:solidFill>
                          <a:effectLst/>
                          <a:latin typeface="Arial"/>
                        </a:rPr>
                        <a:t>Construction</a:t>
                      </a:r>
                      <a:br>
                        <a:rPr lang="en-US" sz="700" b="1" i="0" u="none" strike="noStrike">
                          <a:solidFill>
                            <a:srgbClr val="000000"/>
                          </a:solidFill>
                          <a:effectLst/>
                          <a:latin typeface="Arial"/>
                        </a:rPr>
                      </a:br>
                      <a:r>
                        <a:rPr lang="en-US" sz="700" b="1" i="0" u="none" strike="noStrike">
                          <a:solidFill>
                            <a:srgbClr val="000000"/>
                          </a:solidFill>
                          <a:effectLst/>
                          <a:latin typeface="Arial"/>
                        </a:rPr>
                        <a:t>Material</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dirty="0">
                          <a:solidFill>
                            <a:srgbClr val="000000"/>
                          </a:solidFill>
                          <a:effectLst/>
                          <a:latin typeface="Arial"/>
                        </a:rPr>
                        <a:t>Last Date Painted</a:t>
                      </a:r>
                      <a:br>
                        <a:rPr lang="en-US" sz="700" b="1" i="0" u="none" strike="noStrike" dirty="0">
                          <a:solidFill>
                            <a:srgbClr val="000000"/>
                          </a:solidFill>
                          <a:effectLst/>
                          <a:latin typeface="Arial"/>
                        </a:rPr>
                      </a:br>
                      <a:r>
                        <a:rPr lang="en-US" sz="700" b="0" i="0" u="none" strike="noStrike" dirty="0">
                          <a:solidFill>
                            <a:srgbClr val="000000"/>
                          </a:solidFill>
                          <a:effectLst/>
                          <a:latin typeface="Arial"/>
                        </a:rPr>
                        <a:t>if Applicable</a:t>
                      </a: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0" i="0" u="none" strike="noStrike" dirty="0">
                          <a:solidFill>
                            <a:srgbClr val="000000"/>
                          </a:solidFill>
                          <a:effectLst/>
                          <a:latin typeface="Arial"/>
                        </a:rPr>
                        <a:t>(indicate interior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or exterior)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Capacity</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ctr"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Elevated Standpipe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Steel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06/10/13</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4,500 gal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rowSpan="5">
                  <a:txBody>
                    <a:bodyPr/>
                    <a:lstStyle/>
                    <a:p>
                      <a:pPr algn="l" fontAlgn="ctr"/>
                      <a:r>
                        <a:rPr lang="en-US" sz="700" b="1" i="0" u="none" strike="noStrike">
                          <a:solidFill>
                            <a:srgbClr val="000000"/>
                          </a:solidFill>
                          <a:effectLst/>
                          <a:latin typeface="Arial"/>
                        </a:rPr>
                        <a:t>Page W-7</a:t>
                      </a:r>
                    </a:p>
                  </a:txBody>
                  <a:tcPr marL="0" marR="0" marT="0" marB="0" vert="vert"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17</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36658">
                <a:tc vMerge="1">
                  <a:txBody>
                    <a:bodyPr/>
                    <a:lstStyle/>
                    <a:p>
                      <a:endParaRPr lang="en-US"/>
                    </a:p>
                  </a:txBody>
                  <a:tcPr/>
                </a:tc>
                <a:tc>
                  <a:txBody>
                    <a:bodyPr/>
                    <a:lstStyle/>
                    <a:p>
                      <a:pPr algn="ctr" fontAlgn="b"/>
                      <a:r>
                        <a:rPr lang="en-US" sz="700" b="1" i="0" u="none" strike="noStrike">
                          <a:solidFill>
                            <a:srgbClr val="000000"/>
                          </a:solidFill>
                          <a:effectLst/>
                          <a:latin typeface="Arial"/>
                        </a:rPr>
                        <a:t>18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rowSpan="2">
                  <a:txBody>
                    <a:bodyPr/>
                    <a:lstStyle/>
                    <a:p>
                      <a:pPr algn="ctr" fontAlgn="t"/>
                      <a:r>
                        <a:rPr lang="en-US" sz="700" b="0" i="0" u="sng" strike="noStrike" smtClean="0">
                          <a:solidFill>
                            <a:srgbClr val="00B0F0"/>
                          </a:solidFill>
                          <a:effectLst/>
                          <a:latin typeface="Arial"/>
                        </a:rPr>
                        <a:t>2017</a:t>
                      </a:r>
                      <a:endParaRPr lang="en-US" sz="700" b="0" i="0" u="sng" strike="noStrike" dirty="0">
                        <a:solidFill>
                          <a:srgbClr val="00B0F0"/>
                        </a:solidFill>
                        <a:effectLst/>
                        <a:latin typeface="Arial"/>
                      </a:endParaRPr>
                    </a:p>
                  </a:txBody>
                  <a:tcPr marL="0" marR="0" marT="0" marB="0" vert="vert" anchor="b">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6658">
                <a:tc vMerge="1">
                  <a:txBody>
                    <a:bodyPr/>
                    <a:lstStyle/>
                    <a:p>
                      <a:endParaRPr lang="en-US"/>
                    </a:p>
                  </a:txBody>
                  <a:tcPr/>
                </a:tc>
                <a:tc>
                  <a:txBody>
                    <a:bodyPr/>
                    <a:lstStyle/>
                    <a:p>
                      <a:pPr algn="ctr" fontAlgn="b"/>
                      <a:r>
                        <a:rPr lang="en-US" sz="700" b="1" i="0" u="none" strike="noStrike">
                          <a:solidFill>
                            <a:srgbClr val="000000"/>
                          </a:solidFill>
                          <a:effectLst/>
                          <a:latin typeface="Arial"/>
                        </a:rPr>
                        <a:t>19</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ctr" fontAlgn="t"/>
                      <a:endParaRPr lang="en-US" sz="700" b="0" i="0" u="none" strike="noStrike" dirty="0">
                        <a:solidFill>
                          <a:srgbClr val="000000"/>
                        </a:solidFill>
                        <a:effectLst/>
                        <a:latin typeface="Arial"/>
                      </a:endParaRPr>
                    </a:p>
                  </a:txBody>
                  <a:tcPr marL="0" marR="0" marT="0" marB="0" vert="vert">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07041">
                <a:tc vMerge="1">
                  <a:txBody>
                    <a:bodyPr/>
                    <a:lstStyle/>
                    <a:p>
                      <a:endParaRPr lang="en-US"/>
                    </a:p>
                  </a:txBody>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dirty="0">
                          <a:solidFill>
                            <a:srgbClr val="000000"/>
                          </a:solidFill>
                          <a:effectLst/>
                          <a:latin typeface="Arial"/>
                        </a:rPr>
                        <a:t> </a:t>
                      </a:r>
                    </a:p>
                  </a:txBody>
                  <a:tcPr marL="0" marR="0" marT="0" marB="0" ve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endParaRPr lang="en-US" sz="700" b="0" i="0" u="none" strike="noStrike" dirty="0">
                        <a:solidFill>
                          <a:srgbClr val="000000"/>
                        </a:solidFill>
                        <a:effectLst/>
                        <a:latin typeface="Arial"/>
                      </a:endParaRPr>
                    </a:p>
                  </a:txBody>
                  <a:tcPr marL="0" marR="0" marT="0" marB="0" vert="vert">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07041">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ctr"/>
                      <a:endParaRPr lang="en-US" sz="700" b="0" i="0" u="none" strike="noStrike" dirty="0">
                        <a:solidFill>
                          <a:srgbClr val="000000"/>
                        </a:solidFill>
                        <a:effectLst/>
                        <a:latin typeface="Arial"/>
                      </a:endParaRPr>
                    </a:p>
                  </a:txBody>
                  <a:tcPr marL="0" marR="0" marT="0" marB="0" vert="vert" anchor="ctr">
                    <a:lnL>
                      <a:noFill/>
                    </a:lnL>
                    <a:lnR>
                      <a:noFill/>
                    </a:lnR>
                    <a:lnT>
                      <a:noFill/>
                    </a:lnT>
                    <a:lnB>
                      <a:noFill/>
                    </a:lnB>
                  </a:tcPr>
                </a:tc>
                <a:tc>
                  <a:txBody>
                    <a:bodyPr/>
                    <a:lstStyle/>
                    <a:p>
                      <a:pPr algn="ctr" fontAlgn="t"/>
                      <a:endParaRPr lang="en-US" sz="700" b="0" i="0" u="none" strike="noStrike">
                        <a:solidFill>
                          <a:srgbClr val="000000"/>
                        </a:solidFill>
                        <a:effectLst/>
                        <a:latin typeface="Arial"/>
                      </a:endParaRPr>
                    </a:p>
                  </a:txBody>
                  <a:tcPr marL="0" marR="0" marT="0" marB="0" vert="vert">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07041">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gridSpan="2">
                  <a:txBody>
                    <a:bodyPr/>
                    <a:lstStyle/>
                    <a:p>
                      <a:pPr algn="r" fontAlgn="b"/>
                      <a:r>
                        <a:rPr lang="en-US" sz="700" b="0" i="0" u="none" strike="noStrike">
                          <a:solidFill>
                            <a:srgbClr val="000000"/>
                          </a:solidFill>
                          <a:effectLst/>
                          <a:latin typeface="Arial"/>
                        </a:rPr>
                        <a:t>(To be used when filing under seal.)</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t"/>
                      <a:endParaRPr lang="en-US" sz="700" b="0" i="0" u="none" strike="noStrike">
                        <a:solidFill>
                          <a:srgbClr val="000000"/>
                        </a:solidFill>
                        <a:effectLst/>
                        <a:latin typeface="Arial"/>
                      </a:endParaRPr>
                    </a:p>
                  </a:txBody>
                  <a:tcPr marL="0" marR="0" marT="0" marB="0" vert="vert">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07041">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t"/>
                      <a:endParaRPr lang="en-US" sz="700" b="0" i="0" u="none" strike="noStrike">
                        <a:solidFill>
                          <a:srgbClr val="000000"/>
                        </a:solidFill>
                        <a:effectLst/>
                        <a:latin typeface="Arial"/>
                      </a:endParaRPr>
                    </a:p>
                  </a:txBody>
                  <a:tcPr marL="0" marR="0" marT="0" marB="0" vert="vert">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80010" y="5105400"/>
            <a:ext cx="8641080" cy="1752600"/>
          </a:xfrm>
        </p:spPr>
        <p:txBody>
          <a:bodyPr>
            <a:normAutofit lnSpcReduction="10000"/>
          </a:bodyPr>
          <a:lstStyle/>
          <a:p>
            <a:pPr marL="120827" indent="0" algn="just">
              <a:buNone/>
            </a:pPr>
            <a:r>
              <a:rPr lang="en-US" sz="1300" dirty="0">
                <a:solidFill>
                  <a:srgbClr val="00B0F0"/>
                </a:solidFill>
              </a:rPr>
              <a:t>Page W-7 </a:t>
            </a:r>
            <a:r>
              <a:rPr lang="en-US" sz="1300" dirty="0" smtClean="0">
                <a:solidFill>
                  <a:srgbClr val="00B0F0"/>
                </a:solidFill>
              </a:rPr>
              <a:t>shows </a:t>
            </a:r>
            <a:r>
              <a:rPr lang="en-US" sz="1300" dirty="0">
                <a:solidFill>
                  <a:srgbClr val="00B0F0"/>
                </a:solidFill>
              </a:rPr>
              <a:t>information about all meters on the system.</a:t>
            </a:r>
          </a:p>
          <a:p>
            <a:pPr lvl="1" algn="just"/>
            <a:r>
              <a:rPr lang="en-US" sz="1300" dirty="0">
                <a:solidFill>
                  <a:srgbClr val="00B0F0"/>
                </a:solidFill>
              </a:rPr>
              <a:t>All meters listed on page W-2 should be accounted for </a:t>
            </a:r>
            <a:r>
              <a:rPr lang="en-US" sz="1300" dirty="0" smtClean="0">
                <a:solidFill>
                  <a:srgbClr val="00B0F0"/>
                </a:solidFill>
              </a:rPr>
              <a:t>on </a:t>
            </a:r>
            <a:r>
              <a:rPr lang="en-US" sz="1300" dirty="0">
                <a:solidFill>
                  <a:srgbClr val="00B0F0"/>
                </a:solidFill>
              </a:rPr>
              <a:t>lines </a:t>
            </a:r>
            <a:r>
              <a:rPr lang="en-US" sz="1300" dirty="0" smtClean="0">
                <a:solidFill>
                  <a:srgbClr val="00B0F0"/>
                </a:solidFill>
              </a:rPr>
              <a:t>4-9 of this page.  </a:t>
            </a:r>
            <a:r>
              <a:rPr lang="en-US" sz="1300" dirty="0">
                <a:solidFill>
                  <a:srgbClr val="00B0F0"/>
                </a:solidFill>
              </a:rPr>
              <a:t>The total number of meters in column </a:t>
            </a:r>
            <a:r>
              <a:rPr lang="en-US" sz="1300" dirty="0" smtClean="0">
                <a:solidFill>
                  <a:srgbClr val="00B0F0"/>
                </a:solidFill>
              </a:rPr>
              <a:t>“f” </a:t>
            </a:r>
            <a:r>
              <a:rPr lang="en-US" sz="1300" dirty="0">
                <a:solidFill>
                  <a:srgbClr val="00B0F0"/>
                </a:solidFill>
              </a:rPr>
              <a:t>should match the </a:t>
            </a:r>
            <a:r>
              <a:rPr lang="en-US" sz="1300" dirty="0" smtClean="0">
                <a:solidFill>
                  <a:srgbClr val="00B0F0"/>
                </a:solidFill>
              </a:rPr>
              <a:t>Year End Number of Customers Balance </a:t>
            </a:r>
            <a:r>
              <a:rPr lang="en-US" sz="1300" dirty="0">
                <a:solidFill>
                  <a:srgbClr val="00B0F0"/>
                </a:solidFill>
              </a:rPr>
              <a:t>in column “c” on page W-2. </a:t>
            </a:r>
            <a:endParaRPr lang="en-US" sz="1300" dirty="0" smtClean="0">
              <a:solidFill>
                <a:srgbClr val="00B0F0"/>
              </a:solidFill>
            </a:endParaRPr>
          </a:p>
          <a:p>
            <a:pPr lvl="2" algn="just"/>
            <a:r>
              <a:rPr lang="en-US" sz="1300" dirty="0" smtClean="0">
                <a:solidFill>
                  <a:srgbClr val="00B0F0"/>
                </a:solidFill>
              </a:rPr>
              <a:t>If </a:t>
            </a:r>
            <a:r>
              <a:rPr lang="en-US" sz="1300" dirty="0">
                <a:solidFill>
                  <a:srgbClr val="00B0F0"/>
                </a:solidFill>
              </a:rPr>
              <a:t>these values are not the same, it will result in a deficiency on your report</a:t>
            </a:r>
            <a:r>
              <a:rPr lang="en-US" sz="1300" dirty="0" smtClean="0">
                <a:solidFill>
                  <a:srgbClr val="00B0F0"/>
                </a:solidFill>
              </a:rPr>
              <a:t>.</a:t>
            </a:r>
            <a:endParaRPr lang="en-US" sz="1300" dirty="0">
              <a:solidFill>
                <a:srgbClr val="00B0F0"/>
              </a:solidFill>
            </a:endParaRPr>
          </a:p>
          <a:p>
            <a:pPr lvl="1" algn="just"/>
            <a:r>
              <a:rPr lang="en-US" sz="1300" dirty="0">
                <a:solidFill>
                  <a:srgbClr val="00B0F0"/>
                </a:solidFill>
              </a:rPr>
              <a:t>Lines 12 and 13 are for all meters </a:t>
            </a:r>
            <a:r>
              <a:rPr lang="en-US" sz="1300" dirty="0" smtClean="0">
                <a:solidFill>
                  <a:srgbClr val="00B0F0"/>
                </a:solidFill>
              </a:rPr>
              <a:t>in </a:t>
            </a:r>
            <a:r>
              <a:rPr lang="en-US" sz="1300" dirty="0">
                <a:solidFill>
                  <a:srgbClr val="00B0F0"/>
                </a:solidFill>
              </a:rPr>
              <a:t>inventory as of December 31 of the reporting year.</a:t>
            </a:r>
          </a:p>
          <a:p>
            <a:pPr lvl="1" algn="just"/>
            <a:r>
              <a:rPr lang="en-US" sz="1300" dirty="0">
                <a:solidFill>
                  <a:srgbClr val="00B0F0"/>
                </a:solidFill>
              </a:rPr>
              <a:t>Rows </a:t>
            </a:r>
            <a:r>
              <a:rPr lang="en-US" sz="1300" dirty="0" smtClean="0">
                <a:solidFill>
                  <a:srgbClr val="00B0F0"/>
                </a:solidFill>
              </a:rPr>
              <a:t>15-19 is to list </a:t>
            </a:r>
            <a:r>
              <a:rPr lang="en-US" sz="1300" dirty="0">
                <a:solidFill>
                  <a:srgbClr val="00B0F0"/>
                </a:solidFill>
              </a:rPr>
              <a:t>all storage facilities on the system.</a:t>
            </a:r>
          </a:p>
          <a:p>
            <a:pPr lvl="2" algn="just"/>
            <a:r>
              <a:rPr lang="en-US" sz="1200" dirty="0">
                <a:solidFill>
                  <a:srgbClr val="00B0F0"/>
                </a:solidFill>
              </a:rPr>
              <a:t>Each column will need to be completed for each type of storage listed in column “a”.  The only exception is column “c”.  Not every utility will have a date for this item.</a:t>
            </a:r>
          </a:p>
          <a:p>
            <a:pPr marL="120827" indent="0">
              <a:buNone/>
            </a:pPr>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24</a:t>
            </a:fld>
            <a:endParaRPr lang="en-US"/>
          </a:p>
        </p:txBody>
      </p:sp>
    </p:spTree>
    <p:extLst>
      <p:ext uri="{BB962C8B-B14F-4D97-AF65-F5344CB8AC3E}">
        <p14:creationId xmlns:p14="http://schemas.microsoft.com/office/powerpoint/2010/main" val="39171571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50240"/>
          </a:xfrm>
        </p:spPr>
        <p:txBody>
          <a:bodyPr/>
          <a:lstStyle/>
          <a:p>
            <a:pPr marL="91440"/>
            <a:r>
              <a:rPr lang="en-US" sz="2100" dirty="0"/>
              <a:t>Page W-8 -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68470464"/>
              </p:ext>
            </p:extLst>
          </p:nvPr>
        </p:nvGraphicFramePr>
        <p:xfrm>
          <a:off x="152400" y="609600"/>
          <a:ext cx="8642498" cy="4910807"/>
        </p:xfrm>
        <a:graphic>
          <a:graphicData uri="http://schemas.openxmlformats.org/drawingml/2006/table">
            <a:tbl>
              <a:tblPr/>
              <a:tblGrid>
                <a:gridCol w="201686"/>
                <a:gridCol w="329069"/>
                <a:gridCol w="3492364"/>
                <a:gridCol w="605059"/>
                <a:gridCol w="827976"/>
                <a:gridCol w="753671"/>
                <a:gridCol w="1019049"/>
                <a:gridCol w="915553"/>
                <a:gridCol w="289560"/>
                <a:gridCol w="183111"/>
                <a:gridCol w="25400"/>
              </a:tblGrid>
              <a:tr h="121490">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6">
                  <a:txBody>
                    <a:bodyPr/>
                    <a:lstStyle/>
                    <a:p>
                      <a:pPr algn="ctr" fontAlgn="ctr"/>
                      <a:r>
                        <a:rPr lang="en-US" sz="700" b="1" i="0" u="sng" strike="noStrike">
                          <a:solidFill>
                            <a:srgbClr val="000000"/>
                          </a:solidFill>
                          <a:effectLst/>
                          <a:latin typeface="Arial"/>
                        </a:rPr>
                        <a:t>WATER MAINS</a:t>
                      </a:r>
                      <a:r>
                        <a:rPr lang="en-US" sz="700" b="1" i="1" u="sng" strike="noStrike">
                          <a:solidFill>
                            <a:srgbClr val="000000"/>
                          </a:solidFill>
                          <a:effectLst/>
                          <a:latin typeface="Arial"/>
                        </a:rPr>
                        <a:t> (measurement in feet)</a:t>
                      </a:r>
                      <a:endParaRPr lang="en-US" sz="700" b="1" i="0" u="sng" strike="noStrike">
                        <a:solidFill>
                          <a:srgbClr val="000000"/>
                        </a:solidFill>
                        <a:effectLst/>
                        <a:latin typeface="Arial"/>
                      </a:endParaRP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rowSpan="2">
                  <a:txBody>
                    <a:bodyPr/>
                    <a:lstStyle/>
                    <a:p>
                      <a:pPr marL="91440" algn="l" fontAlgn="t"/>
                      <a:r>
                        <a:rPr lang="en-US" sz="700" b="1" i="0" u="none" strike="noStrike" dirty="0">
                          <a:solidFill>
                            <a:srgbClr val="000000"/>
                          </a:solidFill>
                          <a:effectLst/>
                          <a:latin typeface="Arial"/>
                        </a:rPr>
                        <a:t> </a:t>
                      </a:r>
                      <a:r>
                        <a:rPr lang="en-US" sz="700" b="0" i="0" u="none" strike="noStrike" dirty="0" smtClean="0">
                          <a:solidFill>
                            <a:srgbClr val="000000"/>
                          </a:solidFill>
                          <a:effectLst/>
                          <a:latin typeface="Arial"/>
                        </a:rPr>
                        <a:t>                                                              2. Co.Name</a:t>
                      </a:r>
                      <a:r>
                        <a:rPr lang="en-US" sz="700" b="0" i="0" u="none" strike="noStrike" dirty="0">
                          <a:solidFill>
                            <a:srgbClr val="000000"/>
                          </a:solidFill>
                          <a:effectLst/>
                          <a:latin typeface="Arial"/>
                        </a:rPr>
                        <a:t>:</a:t>
                      </a:r>
                      <a:endParaRPr lang="en-US" sz="700" b="1" i="0" u="none" strike="noStrike" dirty="0">
                        <a:solidFill>
                          <a:srgbClr val="000000"/>
                        </a:solidFill>
                        <a:effectLst/>
                        <a:latin typeface="Arial"/>
                      </a:endParaRPr>
                    </a:p>
                  </a:txBody>
                  <a:tcPr marL="0" marR="0" marT="0" marB="0" vert="vert">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700" b="1" i="0" u="none" strike="noStrike">
                          <a:solidFill>
                            <a:srgbClr val="000000"/>
                          </a:solidFill>
                          <a:effectLst/>
                          <a:latin typeface="Arial"/>
                        </a:rPr>
                        <a:t>1</a:t>
                      </a:r>
                    </a:p>
                  </a:txBody>
                  <a:tcPr marL="0" marR="0" marT="0" marB="0" vert="vert"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603247">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1" i="0" u="none" strike="noStrike" dirty="0">
                          <a:solidFill>
                            <a:srgbClr val="000000"/>
                          </a:solidFill>
                          <a:effectLst/>
                          <a:latin typeface="Arial"/>
                        </a:rPr>
                        <a:t>Kind of Pipe</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1" u="none" strike="noStrike" dirty="0">
                          <a:solidFill>
                            <a:srgbClr val="000000"/>
                          </a:solidFill>
                          <a:effectLst/>
                          <a:latin typeface="Arial"/>
                        </a:rPr>
                        <a:t>(i.e., Cast Iron, Galvanized, Iron, PVC, etc.)</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Diameter</a:t>
                      </a:r>
                      <a:br>
                        <a:rPr lang="en-US" sz="700" b="1" i="0" u="none" strike="noStrike">
                          <a:solidFill>
                            <a:srgbClr val="000000"/>
                          </a:solidFill>
                          <a:effectLst/>
                          <a:latin typeface="Arial"/>
                        </a:rPr>
                      </a:br>
                      <a:r>
                        <a:rPr lang="en-US" sz="700" b="1" i="0" u="none" strike="noStrike">
                          <a:solidFill>
                            <a:srgbClr val="000000"/>
                          </a:solidFill>
                          <a:effectLst/>
                          <a:latin typeface="Arial"/>
                        </a:rPr>
                        <a:t>of</a:t>
                      </a:r>
                      <a:br>
                        <a:rPr lang="en-US" sz="700" b="1" i="0" u="none" strike="noStrike">
                          <a:solidFill>
                            <a:srgbClr val="000000"/>
                          </a:solidFill>
                          <a:effectLst/>
                          <a:latin typeface="Arial"/>
                        </a:rPr>
                      </a:br>
                      <a:r>
                        <a:rPr lang="en-US" sz="700" b="1" i="0" u="none" strike="noStrike">
                          <a:solidFill>
                            <a:srgbClr val="000000"/>
                          </a:solidFill>
                          <a:effectLst/>
                          <a:latin typeface="Arial"/>
                        </a:rPr>
                        <a:t>Pipe </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Total at</a:t>
                      </a:r>
                      <a:br>
                        <a:rPr lang="en-US" sz="700" b="1" i="0" u="none" strike="noStrike">
                          <a:solidFill>
                            <a:srgbClr val="000000"/>
                          </a:solidFill>
                          <a:effectLst/>
                          <a:latin typeface="Arial"/>
                        </a:rPr>
                      </a:br>
                      <a:r>
                        <a:rPr lang="en-US" sz="700" b="1" i="0" u="none" strike="noStrike">
                          <a:solidFill>
                            <a:srgbClr val="000000"/>
                          </a:solidFill>
                          <a:effectLst/>
                          <a:latin typeface="Arial"/>
                        </a:rPr>
                        <a:t>Beginning of Year</a:t>
                      </a:r>
                      <a:r>
                        <a:rPr lang="en-US" sz="700" b="0" i="0" u="none" strike="noStrike">
                          <a:solidFill>
                            <a:srgbClr val="000000"/>
                          </a:solidFill>
                          <a:effectLst/>
                          <a:latin typeface="Arial"/>
                        </a:rPr>
                        <a:t> </a:t>
                      </a:r>
                      <a:br>
                        <a:rPr lang="en-US" sz="700" b="0" i="0" u="none" strike="noStrike">
                          <a:solidFill>
                            <a:srgbClr val="000000"/>
                          </a:solidFill>
                          <a:effectLst/>
                          <a:latin typeface="Arial"/>
                        </a:rPr>
                      </a:br>
                      <a:r>
                        <a:rPr lang="en-US" sz="700" b="0" i="0" u="none" strike="noStrike">
                          <a:solidFill>
                            <a:srgbClr val="000000"/>
                          </a:solidFill>
                          <a:effectLst/>
                          <a:latin typeface="Arial"/>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Total Additions</a:t>
                      </a:r>
                      <a:br>
                        <a:rPr lang="en-US" sz="700" b="1" i="0" u="none" strike="noStrike">
                          <a:solidFill>
                            <a:srgbClr val="000000"/>
                          </a:solidFill>
                          <a:effectLst/>
                          <a:latin typeface="Arial"/>
                        </a:rPr>
                      </a:br>
                      <a:r>
                        <a:rPr lang="en-US" sz="700" b="1" i="0" u="none" strike="noStrike">
                          <a:solidFill>
                            <a:srgbClr val="000000"/>
                          </a:solidFill>
                          <a:effectLst/>
                          <a:latin typeface="Arial"/>
                        </a:rPr>
                        <a:t>During the Year</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a:solidFill>
                            <a:srgbClr val="000000"/>
                          </a:solidFill>
                          <a:effectLst/>
                          <a:latin typeface="Arial"/>
                        </a:rPr>
                        <a:t>Total Removed</a:t>
                      </a:r>
                      <a:br>
                        <a:rPr lang="en-US" sz="700" b="1" i="0" u="none" strike="noStrike">
                          <a:solidFill>
                            <a:srgbClr val="000000"/>
                          </a:solidFill>
                          <a:effectLst/>
                          <a:latin typeface="Arial"/>
                        </a:rPr>
                      </a:br>
                      <a:r>
                        <a:rPr lang="en-US" sz="700" b="1" i="0" u="none" strike="noStrike">
                          <a:solidFill>
                            <a:srgbClr val="000000"/>
                          </a:solidFill>
                          <a:effectLst/>
                          <a:latin typeface="Arial"/>
                        </a:rPr>
                        <a:t>or Abandoned </a:t>
                      </a:r>
                      <a:br>
                        <a:rPr lang="en-US" sz="700" b="1" i="0" u="none" strike="noStrike">
                          <a:solidFill>
                            <a:srgbClr val="000000"/>
                          </a:solidFill>
                          <a:effectLst/>
                          <a:latin typeface="Arial"/>
                        </a:rPr>
                      </a:br>
                      <a:r>
                        <a:rPr lang="en-US" sz="700" b="1" i="0" u="none" strike="noStrike">
                          <a:solidFill>
                            <a:srgbClr val="000000"/>
                          </a:solidFill>
                          <a:effectLst/>
                          <a:latin typeface="Arial"/>
                        </a:rPr>
                        <a:t>During the Year</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dirty="0">
                          <a:solidFill>
                            <a:srgbClr val="000000"/>
                          </a:solidFill>
                          <a:effectLst/>
                          <a:latin typeface="Arial"/>
                        </a:rPr>
                        <a:t>Total at</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End of Year</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(f)</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a:solidFill>
                            <a:srgbClr val="000000"/>
                          </a:solidFill>
                          <a:effectLst/>
                          <a:latin typeface="Arial"/>
                        </a:rPr>
                        <a:t>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PVC</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 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              12,500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                12,500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4">
                  <a:txBody>
                    <a:bodyPr/>
                    <a:lstStyle/>
                    <a:p>
                      <a:pPr algn="l" fontAlgn="t"/>
                      <a:r>
                        <a:rPr lang="en-US" sz="700" b="0" i="0" u="none" strike="noStrike" dirty="0">
                          <a:solidFill>
                            <a:srgbClr val="00B0F0"/>
                          </a:solidFill>
                          <a:effectLst/>
                          <a:latin typeface="Arial"/>
                        </a:rPr>
                        <a:t>ABC Water and Sewer Company, Inc.</a:t>
                      </a:r>
                    </a:p>
                  </a:txBody>
                  <a:tcPr marL="0" marR="0" marT="0" marB="0" vert="vert"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4</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B0F0"/>
                          </a:solidFill>
                          <a:effectLst/>
                          <a:latin typeface="Arial"/>
                        </a:rPr>
                        <a:t>PVC</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875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875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7</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9</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11</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27093">
                <a:tc rowSpan="3">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rowSpan="3">
                  <a:txBody>
                    <a:bodyPr/>
                    <a:lstStyle/>
                    <a:p>
                      <a:pPr algn="ctr" fontAlgn="b"/>
                      <a:r>
                        <a:rPr lang="en-US" sz="700" b="1" i="0" u="none" strike="noStrike">
                          <a:solidFill>
                            <a:srgbClr val="000000"/>
                          </a:solidFill>
                          <a:effectLst/>
                          <a:latin typeface="Arial"/>
                        </a:rPr>
                        <a:t>12</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rowSpan="3">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rowSpan="3">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2709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endParaRPr lang="en-US" sz="1900" dirty="0"/>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5960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endParaRPr lang="en-US" sz="1900" dirty="0"/>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27093">
                <a:tc rowSpan="2">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rowSpan="2">
                  <a:txBody>
                    <a:bodyPr/>
                    <a:lstStyle/>
                    <a:p>
                      <a:pPr algn="ctr" fontAlgn="b"/>
                      <a:r>
                        <a:rPr lang="en-US" sz="700" b="1" i="0" u="none" strike="noStrike">
                          <a:solidFill>
                            <a:srgbClr val="000000"/>
                          </a:solidFill>
                          <a:effectLst/>
                          <a:latin typeface="Arial"/>
                        </a:rPr>
                        <a:t>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rowSpan="2">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rowSpan="2">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8669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endParaRPr lang="en-US" sz="1900" dirty="0"/>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27093">
                <a:tc rowSpan="3">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rowSpan="3">
                  <a:txBody>
                    <a:bodyPr/>
                    <a:lstStyle/>
                    <a:p>
                      <a:pPr algn="ctr" fontAlgn="b"/>
                      <a:r>
                        <a:rPr lang="en-US" sz="700" b="1" i="0" u="none" strike="noStrike">
                          <a:solidFill>
                            <a:srgbClr val="000000"/>
                          </a:solidFill>
                          <a:effectLst/>
                          <a:latin typeface="Arial"/>
                        </a:rPr>
                        <a:t>14</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rowSpan="3">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rowSpan="3">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2709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endParaRPr lang="en-US" sz="1900" dirty="0"/>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5960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17">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a:solidFill>
                            <a:srgbClr val="000000"/>
                          </a:solidFill>
                          <a:effectLst/>
                          <a:latin typeface="Arial"/>
                        </a:rPr>
                        <a:t>16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effectLst/>
                          <a:latin typeface="Arial"/>
                        </a:rPr>
                        <a:t>Total Mains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13,375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13,375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l" fontAlgn="b"/>
                      <a:endParaRPr lang="en-US" sz="700" b="0" i="0" u="none" strike="noStrike">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21490">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a:noFill/>
                    </a:lnR>
                    <a:lnT>
                      <a:noFill/>
                    </a:lnT>
                    <a:lnB>
                      <a:noFill/>
                    </a:lnB>
                  </a:tcPr>
                </a:tc>
                <a:tc gridSpan="6">
                  <a:txBody>
                    <a:bodyPr/>
                    <a:lstStyle/>
                    <a:p>
                      <a:pPr algn="ctr" fontAlgn="ctr"/>
                      <a:r>
                        <a:rPr lang="en-US" sz="700" b="1" i="0" u="sng" strike="noStrike" dirty="0">
                          <a:solidFill>
                            <a:srgbClr val="000000"/>
                          </a:solidFill>
                          <a:effectLst/>
                          <a:latin typeface="Arial"/>
                        </a:rPr>
                        <a:t>SERVICE CONNECTIONS AVAILABLE FOR USE</a:t>
                      </a:r>
                      <a:r>
                        <a:rPr lang="en-US" sz="700" b="1" i="1" u="sng" strike="noStrike" dirty="0">
                          <a:solidFill>
                            <a:srgbClr val="000000"/>
                          </a:solidFill>
                          <a:effectLst/>
                          <a:latin typeface="Arial"/>
                        </a:rPr>
                        <a:t> (from Main to Property Line)</a:t>
                      </a:r>
                      <a:endParaRPr lang="en-US" sz="700" b="1" i="0" u="sng" strike="noStrike" dirty="0">
                        <a:solidFill>
                          <a:srgbClr val="000000"/>
                        </a:solidFill>
                        <a:effectLst/>
                        <a:latin typeface="Arial"/>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r" fontAlgn="b"/>
                      <a:endParaRPr lang="en-US" sz="700" b="0" i="0" u="none" strike="noStrike" dirty="0">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rowSpan="2">
                  <a:txBody>
                    <a:bodyPr/>
                    <a:lstStyle/>
                    <a:p>
                      <a:pPr algn="ctr" fontAlgn="t"/>
                      <a:r>
                        <a:rPr lang="en-US" sz="700" b="0" i="0" u="none" strike="sngStrike">
                          <a:solidFill>
                            <a:srgbClr val="000000"/>
                          </a:solidFill>
                          <a:effectLst/>
                          <a:latin typeface="Arial"/>
                        </a:rPr>
                        <a:t/>
                      </a:r>
                      <a:br>
                        <a:rPr lang="en-US" sz="700" b="0" i="0" u="none" strike="sngStrike">
                          <a:solidFill>
                            <a:srgbClr val="000000"/>
                          </a:solidFill>
                          <a:effectLst/>
                          <a:latin typeface="Arial"/>
                        </a:rPr>
                      </a:br>
                      <a:r>
                        <a:rPr lang="en-US" sz="700" b="1" i="0" u="none" strike="noStrike">
                          <a:solidFill>
                            <a:srgbClr val="000000"/>
                          </a:solidFill>
                          <a:effectLst/>
                          <a:latin typeface="Arial"/>
                        </a:rPr>
                        <a:t>Size and Type of Material</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1" u="none" strike="noStrike">
                          <a:solidFill>
                            <a:srgbClr val="000000"/>
                          </a:solidFill>
                          <a:effectLst/>
                          <a:latin typeface="Arial"/>
                        </a:rPr>
                        <a:t>(i.e., Iron, Copper, PVC, etc.)</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(a)</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1" i="0" u="none" strike="noStrike" dirty="0">
                          <a:solidFill>
                            <a:srgbClr val="000000"/>
                          </a:solidFill>
                          <a:effectLst/>
                          <a:latin typeface="Arial"/>
                        </a:rPr>
                        <a:t>Total No. </a:t>
                      </a:r>
                      <a:endParaRPr lang="en-US" sz="700" b="1" i="0" u="none" strike="noStrike" dirty="0" smtClean="0">
                        <a:solidFill>
                          <a:srgbClr val="000000"/>
                        </a:solidFill>
                        <a:effectLst/>
                        <a:latin typeface="Arial"/>
                      </a:endParaRPr>
                    </a:p>
                    <a:p>
                      <a:pPr algn="ctr" fontAlgn="ctr"/>
                      <a:r>
                        <a:rPr lang="en-US" sz="700" b="1" i="0" u="none" strike="noStrike" dirty="0" smtClean="0">
                          <a:solidFill>
                            <a:srgbClr val="000000"/>
                          </a:solidFill>
                          <a:effectLst/>
                          <a:latin typeface="Arial"/>
                        </a:rPr>
                        <a:t>at</a:t>
                      </a: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1" i="0" u="none" strike="noStrike" dirty="0">
                          <a:solidFill>
                            <a:srgbClr val="000000"/>
                          </a:solidFill>
                          <a:effectLst/>
                          <a:latin typeface="Arial"/>
                        </a:rPr>
                        <a:t>Beginning </a:t>
                      </a:r>
                      <a:endParaRPr lang="en-US" sz="700" b="1" i="0" u="none" strike="noStrike" dirty="0" smtClean="0">
                        <a:solidFill>
                          <a:srgbClr val="000000"/>
                        </a:solidFill>
                        <a:effectLst/>
                        <a:latin typeface="Arial"/>
                      </a:endParaRPr>
                    </a:p>
                    <a:p>
                      <a:pPr algn="ctr" fontAlgn="ctr"/>
                      <a:r>
                        <a:rPr lang="en-US" sz="700" b="1" i="0" u="none" strike="noStrike" dirty="0" smtClean="0">
                          <a:solidFill>
                            <a:srgbClr val="000000"/>
                          </a:solidFill>
                          <a:effectLst/>
                          <a:latin typeface="Arial"/>
                        </a:rPr>
                        <a:t>of </a:t>
                      </a:r>
                      <a:r>
                        <a:rPr lang="en-US" sz="700" b="1" i="0" u="none" strike="noStrike" dirty="0">
                          <a:solidFill>
                            <a:srgbClr val="000000"/>
                          </a:solidFill>
                          <a:effectLst/>
                          <a:latin typeface="Arial"/>
                        </a:rPr>
                        <a:t>Year</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1" i="0" u="none" strike="noStrike">
                          <a:solidFill>
                            <a:srgbClr val="000000"/>
                          </a:solidFill>
                          <a:effectLst/>
                          <a:latin typeface="Arial"/>
                        </a:rPr>
                        <a:t>Total No.</a:t>
                      </a:r>
                      <a:br>
                        <a:rPr lang="en-US" sz="700" b="1" i="0" u="none" strike="noStrike">
                          <a:solidFill>
                            <a:srgbClr val="000000"/>
                          </a:solidFill>
                          <a:effectLst/>
                          <a:latin typeface="Arial"/>
                        </a:rPr>
                      </a:br>
                      <a:r>
                        <a:rPr lang="en-US" sz="700" b="1" i="0" u="none" strike="noStrike">
                          <a:solidFill>
                            <a:srgbClr val="000000"/>
                          </a:solidFill>
                          <a:effectLst/>
                          <a:latin typeface="Arial"/>
                        </a:rPr>
                        <a:t>of Additions</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1" i="0" u="none" strike="noStrike" dirty="0">
                          <a:solidFill>
                            <a:srgbClr val="000000"/>
                          </a:solidFill>
                          <a:effectLst/>
                          <a:latin typeface="Arial"/>
                        </a:rPr>
                        <a:t>Total No. </a:t>
                      </a:r>
                      <a:endParaRPr lang="en-US" sz="700" b="1" i="0" u="none" strike="noStrike" dirty="0" smtClean="0">
                        <a:solidFill>
                          <a:srgbClr val="000000"/>
                        </a:solidFill>
                        <a:effectLst/>
                        <a:latin typeface="Arial"/>
                      </a:endParaRPr>
                    </a:p>
                    <a:p>
                      <a:pPr algn="ctr" fontAlgn="ctr"/>
                      <a:r>
                        <a:rPr lang="en-US" sz="700" b="1" i="0" u="none" strike="noStrike" dirty="0" smtClean="0">
                          <a:solidFill>
                            <a:srgbClr val="000000"/>
                          </a:solidFill>
                          <a:effectLst/>
                          <a:latin typeface="Arial"/>
                        </a:rPr>
                        <a:t>Retired</a:t>
                      </a:r>
                      <a:r>
                        <a:rPr lang="en-US" sz="700" b="1" i="0" u="none" strike="noStrike" dirty="0">
                          <a:solidFill>
                            <a:srgbClr val="000000"/>
                          </a:solidFill>
                          <a:effectLst/>
                          <a:latin typeface="Arial"/>
                        </a:rPr>
                        <a:t/>
                      </a:r>
                      <a:br>
                        <a:rPr lang="en-US" sz="700" b="1" i="0" u="none" strike="noStrike" dirty="0">
                          <a:solidFill>
                            <a:srgbClr val="000000"/>
                          </a:solidFill>
                          <a:effectLst/>
                          <a:latin typeface="Arial"/>
                        </a:rPr>
                      </a:br>
                      <a:r>
                        <a:rPr lang="en-US" sz="700" b="1" i="0" u="none" strike="noStrike" dirty="0" smtClean="0">
                          <a:solidFill>
                            <a:srgbClr val="000000"/>
                          </a:solidFill>
                          <a:effectLst/>
                          <a:latin typeface="Arial"/>
                        </a:rPr>
                        <a:t>or </a:t>
                      </a:r>
                    </a:p>
                    <a:p>
                      <a:pPr algn="ctr" fontAlgn="ctr"/>
                      <a:r>
                        <a:rPr lang="en-US" sz="700" b="1" i="0" u="none" strike="noStrike" dirty="0" smtClean="0">
                          <a:solidFill>
                            <a:srgbClr val="000000"/>
                          </a:solidFill>
                          <a:effectLst/>
                          <a:latin typeface="Arial"/>
                        </a:rPr>
                        <a:t>Abandoned</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1" i="0" u="none" strike="noStrike">
                          <a:solidFill>
                            <a:srgbClr val="000000"/>
                          </a:solidFill>
                          <a:effectLst/>
                          <a:latin typeface="Arial"/>
                        </a:rPr>
                        <a:t>Total No. at</a:t>
                      </a:r>
                      <a:br>
                        <a:rPr lang="en-US" sz="700" b="1" i="0" u="none" strike="noStrike">
                          <a:solidFill>
                            <a:srgbClr val="000000"/>
                          </a:solidFill>
                          <a:effectLst/>
                          <a:latin typeface="Arial"/>
                        </a:rPr>
                      </a:br>
                      <a:r>
                        <a:rPr lang="en-US" sz="700" b="1" i="0" u="none" strike="noStrike">
                          <a:solidFill>
                            <a:srgbClr val="000000"/>
                          </a:solidFill>
                          <a:effectLst/>
                          <a:latin typeface="Arial"/>
                        </a:rPr>
                        <a:t>End of Year</a:t>
                      </a: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(e)</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endParaRPr lang="en-US" sz="700" b="0" i="0" u="none" strike="noStrike">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341376">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sng" strike="noStrike">
                          <a:solidFill>
                            <a:srgbClr val="000000"/>
                          </a:solidFill>
                          <a:effectLst/>
                          <a:latin typeface="Arial"/>
                        </a:rPr>
                        <a:t>In Use</a:t>
                      </a:r>
                      <a:r>
                        <a:rPr lang="en-US" sz="700" b="1" i="0" u="none" strike="noStrike">
                          <a:solidFill>
                            <a:srgbClr val="000000"/>
                          </a:solidFill>
                          <a:effectLst/>
                          <a:latin typeface="Arial"/>
                        </a:rPr>
                        <a: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17</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B0F0"/>
                          </a:solidFill>
                          <a:effectLst/>
                          <a:latin typeface="Arial"/>
                        </a:rPr>
                        <a:t>1" Plastic PVC</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           721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721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18</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19</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20</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sng" strike="noStrike">
                          <a:solidFill>
                            <a:srgbClr val="000000"/>
                          </a:solidFill>
                          <a:effectLst/>
                          <a:latin typeface="Arial"/>
                        </a:rPr>
                        <a:t>For Future Use</a:t>
                      </a:r>
                      <a:r>
                        <a:rPr lang="en-US" sz="700" b="1" i="0" u="none" strike="noStrike">
                          <a:solidFill>
                            <a:srgbClr val="000000"/>
                          </a:solidFill>
                          <a:effectLst/>
                          <a:latin typeface="Arial"/>
                        </a:rPr>
                        <a: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21</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22</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23</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rowSpan="4">
                  <a:txBody>
                    <a:bodyPr/>
                    <a:lstStyle/>
                    <a:p>
                      <a:pPr algn="ctr" fontAlgn="t"/>
                      <a:r>
                        <a:rPr lang="en-US" sz="700" b="1" i="0" u="none" strike="noStrike" dirty="0">
                          <a:solidFill>
                            <a:srgbClr val="000000"/>
                          </a:solidFill>
                          <a:effectLst/>
                          <a:latin typeface="Arial"/>
                        </a:rPr>
                        <a:t>Page W-8</a:t>
                      </a:r>
                    </a:p>
                  </a:txBody>
                  <a:tcPr marL="0" marR="0" marT="0" marB="0" vert="vert">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1" i="0" u="none" strike="noStrike" dirty="0" smtClean="0">
                          <a:solidFill>
                            <a:srgbClr val="000000"/>
                          </a:solidFill>
                          <a:effectLst/>
                          <a:latin typeface="Arial"/>
                        </a:rPr>
                        <a:t>24</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r>
              <a:tr h="113792">
                <a:tc vMerge="1">
                  <a:txBody>
                    <a:bodyPr/>
                    <a:lstStyle/>
                    <a:p>
                      <a:endParaRPr lang="en-US"/>
                    </a:p>
                  </a:txBody>
                  <a:tcPr/>
                </a:tc>
                <a:tc>
                  <a:txBody>
                    <a:bodyPr/>
                    <a:lstStyle/>
                    <a:p>
                      <a:pPr algn="ctr" fontAlgn="b"/>
                      <a:r>
                        <a:rPr lang="en-US" sz="700" b="1" i="0" u="none" strike="noStrike" dirty="0" smtClean="0">
                          <a:solidFill>
                            <a:srgbClr val="000000"/>
                          </a:solidFill>
                          <a:effectLst/>
                          <a:latin typeface="Arial"/>
                        </a:rPr>
                        <a:t>25</a:t>
                      </a:r>
                      <a:endParaRPr lang="en-US" sz="700" b="1" i="0" u="none" strike="noStrike" dirty="0">
                        <a:solidFill>
                          <a:srgbClr val="000000"/>
                        </a:solidFill>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dirty="0">
                          <a:solidFill>
                            <a:srgbClr val="000000"/>
                          </a:solidFill>
                          <a:effectLst/>
                          <a:latin typeface="Arial"/>
                        </a:rPr>
                        <a:t>Total of All Services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721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721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pPr algn="l" fontAlgn="t"/>
                      <a:endParaRPr lang="en-US" sz="700" b="0" i="0" u="none" strike="noStrike" dirty="0">
                        <a:solidFill>
                          <a:srgbClr val="000000"/>
                        </a:solidFill>
                        <a:effectLst/>
                        <a:latin typeface="Arial"/>
                      </a:endParaRPr>
                    </a:p>
                  </a:txBody>
                  <a:tcPr marL="0" marR="0" marT="0" marB="0" vert="vert">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79982">
                <a:tc v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6">
                  <a:txBody>
                    <a:bodyPr/>
                    <a:lstStyle/>
                    <a:p>
                      <a:pPr algn="ctr" fontAlgn="b"/>
                      <a:r>
                        <a:rPr lang="en-US" sz="700" b="0" i="0" u="none" strike="noStrike" dirty="0">
                          <a:solidFill>
                            <a:srgbClr val="000000"/>
                          </a:solidFill>
                          <a:effectLst/>
                          <a:latin typeface="Calibri"/>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t"/>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vert="vert"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92608">
                <a:tc v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l" fontAlgn="ctr"/>
                      <a:r>
                        <a:rPr lang="en-US" sz="7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endParaRPr lang="en-US" sz="1900"/>
                    </a:p>
                  </a:txBody>
                  <a:tcPr marL="0" marR="0" marT="0" marB="0" anchor="b">
                    <a:lnL>
                      <a:noFill/>
                    </a:lnL>
                    <a:lnR>
                      <a:noFill/>
                    </a:lnR>
                    <a:lnT>
                      <a:noFill/>
                    </a:lnT>
                    <a:lnB>
                      <a:noFill/>
                    </a:lnB>
                  </a:tcPr>
                </a:tc>
                <a:tc>
                  <a:txBody>
                    <a:bodyPr/>
                    <a:lstStyle/>
                    <a:p>
                      <a:endParaRPr lang="en-US" sz="1900" dirty="0"/>
                    </a:p>
                  </a:txBody>
                  <a:tcPr marL="0" marR="0" marT="0" marB="0" anchor="b">
                    <a:lnL>
                      <a:noFill/>
                    </a:lnL>
                    <a:lnR>
                      <a:noFill/>
                    </a:lnR>
                    <a:lnT>
                      <a:noFill/>
                    </a:lnT>
                    <a:lnB>
                      <a:noFill/>
                    </a:lnB>
                  </a:tcPr>
                </a:tc>
                <a:tc>
                  <a:txBody>
                    <a:bodyPr/>
                    <a:lstStyle/>
                    <a:p>
                      <a:endParaRPr lang="en-US" sz="1900"/>
                    </a:p>
                  </a:txBody>
                  <a:tcPr marL="0" marR="0" marT="0" marB="0" anchor="b">
                    <a:lnL>
                      <a:noFill/>
                    </a:lnL>
                    <a:lnR>
                      <a:noFill/>
                    </a:lnR>
                    <a:lnT>
                      <a:noFill/>
                    </a:lnT>
                    <a:lnB>
                      <a:noFill/>
                    </a:lnB>
                  </a:tcPr>
                </a:tc>
                <a:tc>
                  <a:txBody>
                    <a:bodyPr/>
                    <a:lstStyle/>
                    <a:p>
                      <a:endParaRPr lang="en-US" sz="1900"/>
                    </a:p>
                  </a:txBody>
                  <a:tcPr marL="0" marR="0" marT="0" marB="0" anchor="b">
                    <a:lnL>
                      <a:noFill/>
                    </a:lnL>
                    <a:lnR>
                      <a:noFill/>
                    </a:lnR>
                    <a:lnT>
                      <a:noFill/>
                    </a:lnT>
                    <a:lnB>
                      <a:noFill/>
                    </a:lnB>
                  </a:tcPr>
                </a:tc>
                <a:tc>
                  <a:txBody>
                    <a:bodyPr/>
                    <a:lstStyle/>
                    <a:p>
                      <a:endParaRPr lang="en-US" sz="1900"/>
                    </a:p>
                  </a:txBody>
                  <a:tcPr marL="0" marR="0" marT="0" marB="0" vert="vert" anchor="ctr">
                    <a:lnL>
                      <a:noFill/>
                    </a:lnL>
                    <a:lnR>
                      <a:noFill/>
                    </a:lnR>
                    <a:lnT>
                      <a:noFill/>
                    </a:lnT>
                    <a:lnB>
                      <a:noFill/>
                    </a:lnB>
                  </a:tcPr>
                </a:tc>
                <a:tc>
                  <a:txBody>
                    <a:bodyPr/>
                    <a:lstStyle/>
                    <a:p>
                      <a:endParaRPr lang="en-US" sz="1900"/>
                    </a:p>
                  </a:txBody>
                  <a:tcPr marL="0" marR="0" marT="0" marB="0" vert="vert">
                    <a:lnL>
                      <a:noFill/>
                    </a:lnL>
                    <a:lnR>
                      <a:noFill/>
                    </a:lnR>
                    <a:lnT>
                      <a:noFill/>
                    </a:lnT>
                    <a:lnB>
                      <a:noFill/>
                    </a:lnB>
                  </a:tcPr>
                </a:tc>
                <a:tc>
                  <a:txBody>
                    <a:bodyPr/>
                    <a:lstStyle/>
                    <a:p>
                      <a:endParaRPr lang="en-US" sz="1900" dirty="0"/>
                    </a:p>
                  </a:txBody>
                  <a:tcPr marL="0" marR="0" marT="0" marB="0" anchor="b">
                    <a:lnL>
                      <a:noFill/>
                    </a:lnL>
                    <a:lnR>
                      <a:noFill/>
                    </a:lnR>
                    <a:lnT>
                      <a:noFill/>
                    </a:lnT>
                    <a:lnB>
                      <a:noFill/>
                    </a:lnB>
                  </a:tcPr>
                </a:tc>
                <a:tc>
                  <a:txBody>
                    <a:bodyPr/>
                    <a:lstStyle/>
                    <a:p>
                      <a:endParaRPr lang="en-US" sz="1900" dirty="0"/>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ctr" fontAlgn="b"/>
                      <a:r>
                        <a:rPr lang="en-US" sz="700" b="0" i="0" u="none" strike="noStrike">
                          <a:solidFill>
                            <a:srgbClr val="000000"/>
                          </a:solidFill>
                          <a:effectLst/>
                          <a:latin typeface="Arial"/>
                        </a:rPr>
                        <a:t>(To be used when filing under seal.)</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r"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vert="vert"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160020" y="5486400"/>
            <a:ext cx="8641080" cy="1371600"/>
          </a:xfrm>
        </p:spPr>
        <p:txBody>
          <a:bodyPr>
            <a:normAutofit/>
          </a:bodyPr>
          <a:lstStyle/>
          <a:p>
            <a:pPr marL="120827" indent="0" algn="just">
              <a:buNone/>
            </a:pPr>
            <a:r>
              <a:rPr lang="en-US" sz="1200" dirty="0">
                <a:solidFill>
                  <a:srgbClr val="00B0F0"/>
                </a:solidFill>
              </a:rPr>
              <a:t>Page W-8 </a:t>
            </a:r>
            <a:r>
              <a:rPr lang="en-US" sz="1200" dirty="0" smtClean="0">
                <a:solidFill>
                  <a:srgbClr val="00B0F0"/>
                </a:solidFill>
              </a:rPr>
              <a:t>is for listing the historical </a:t>
            </a:r>
            <a:r>
              <a:rPr lang="en-US" sz="1200" dirty="0">
                <a:solidFill>
                  <a:srgbClr val="00B0F0"/>
                </a:solidFill>
              </a:rPr>
              <a:t>information regarding the feet of </a:t>
            </a:r>
            <a:r>
              <a:rPr lang="en-US" sz="1200" dirty="0" smtClean="0">
                <a:solidFill>
                  <a:srgbClr val="00B0F0"/>
                </a:solidFill>
              </a:rPr>
              <a:t>Water Mains </a:t>
            </a:r>
            <a:r>
              <a:rPr lang="en-US" sz="1200" dirty="0">
                <a:solidFill>
                  <a:srgbClr val="00B0F0"/>
                </a:solidFill>
              </a:rPr>
              <a:t>and number of </a:t>
            </a:r>
            <a:r>
              <a:rPr lang="en-US" sz="1200" dirty="0" smtClean="0">
                <a:solidFill>
                  <a:srgbClr val="00B0F0"/>
                </a:solidFill>
              </a:rPr>
              <a:t>Service Connections </a:t>
            </a:r>
            <a:r>
              <a:rPr lang="en-US" sz="1200" dirty="0">
                <a:solidFill>
                  <a:srgbClr val="00B0F0"/>
                </a:solidFill>
              </a:rPr>
              <a:t>from the </a:t>
            </a:r>
            <a:r>
              <a:rPr lang="en-US" sz="1200" dirty="0" smtClean="0">
                <a:solidFill>
                  <a:srgbClr val="00B0F0"/>
                </a:solidFill>
              </a:rPr>
              <a:t>Main </a:t>
            </a:r>
            <a:r>
              <a:rPr lang="en-US" sz="1200" dirty="0">
                <a:solidFill>
                  <a:srgbClr val="00B0F0"/>
                </a:solidFill>
              </a:rPr>
              <a:t>to the </a:t>
            </a:r>
            <a:r>
              <a:rPr lang="en-US" sz="1200" dirty="0" smtClean="0">
                <a:solidFill>
                  <a:srgbClr val="00B0F0"/>
                </a:solidFill>
              </a:rPr>
              <a:t>Property Line</a:t>
            </a:r>
            <a:r>
              <a:rPr lang="en-US" sz="1200" dirty="0">
                <a:solidFill>
                  <a:srgbClr val="00B0F0"/>
                </a:solidFill>
              </a:rPr>
              <a:t>.</a:t>
            </a:r>
          </a:p>
          <a:p>
            <a:pPr lvl="1" algn="just"/>
            <a:r>
              <a:rPr lang="en-US" sz="1200" dirty="0">
                <a:solidFill>
                  <a:srgbClr val="00B0F0"/>
                </a:solidFill>
              </a:rPr>
              <a:t>For each type of pipe listed in column “a</a:t>
            </a:r>
            <a:r>
              <a:rPr lang="en-US" sz="1200" dirty="0" smtClean="0">
                <a:solidFill>
                  <a:srgbClr val="00B0F0"/>
                </a:solidFill>
              </a:rPr>
              <a:t>”, </a:t>
            </a:r>
            <a:r>
              <a:rPr lang="en-US" sz="1200" dirty="0">
                <a:solidFill>
                  <a:srgbClr val="00B0F0"/>
                </a:solidFill>
              </a:rPr>
              <a:t>on lines </a:t>
            </a:r>
            <a:r>
              <a:rPr lang="en-US" sz="1200" dirty="0" smtClean="0">
                <a:solidFill>
                  <a:srgbClr val="00B0F0"/>
                </a:solidFill>
              </a:rPr>
              <a:t>3-15</a:t>
            </a:r>
            <a:r>
              <a:rPr lang="en-US" sz="1200" dirty="0">
                <a:solidFill>
                  <a:srgbClr val="00B0F0"/>
                </a:solidFill>
              </a:rPr>
              <a:t>, you </a:t>
            </a:r>
            <a:r>
              <a:rPr lang="en-US" sz="1200" b="1" u="sng" dirty="0">
                <a:solidFill>
                  <a:srgbClr val="00B0F0"/>
                </a:solidFill>
              </a:rPr>
              <a:t>must</a:t>
            </a:r>
            <a:r>
              <a:rPr lang="en-US" sz="1200" dirty="0">
                <a:solidFill>
                  <a:srgbClr val="00B0F0"/>
                </a:solidFill>
              </a:rPr>
              <a:t> complete all columns across the table.  </a:t>
            </a:r>
          </a:p>
          <a:p>
            <a:pPr lvl="1" algn="just"/>
            <a:r>
              <a:rPr lang="en-US" sz="1200" dirty="0">
                <a:solidFill>
                  <a:srgbClr val="00B0F0"/>
                </a:solidFill>
              </a:rPr>
              <a:t>For </a:t>
            </a:r>
            <a:r>
              <a:rPr lang="en-US" sz="1200" dirty="0" smtClean="0">
                <a:solidFill>
                  <a:srgbClr val="00B0F0"/>
                </a:solidFill>
              </a:rPr>
              <a:t>Service Connections</a:t>
            </a:r>
            <a:r>
              <a:rPr lang="en-US" sz="1200" dirty="0">
                <a:solidFill>
                  <a:srgbClr val="00B0F0"/>
                </a:solidFill>
              </a:rPr>
              <a:t>, be sure to complete all columns for each row of material listed in column “a”, lines </a:t>
            </a:r>
            <a:r>
              <a:rPr lang="en-US" sz="1200" dirty="0" smtClean="0">
                <a:solidFill>
                  <a:srgbClr val="00B0F0"/>
                </a:solidFill>
              </a:rPr>
              <a:t>17-24.</a:t>
            </a:r>
            <a:endParaRPr lang="en-US" sz="1200" dirty="0">
              <a:solidFill>
                <a:srgbClr val="00B0F0"/>
              </a:solidFill>
            </a:endParaRPr>
          </a:p>
          <a:p>
            <a:pPr lvl="1" algn="just"/>
            <a:r>
              <a:rPr lang="en-US" sz="1200" dirty="0">
                <a:solidFill>
                  <a:srgbClr val="00B0F0"/>
                </a:solidFill>
              </a:rPr>
              <a:t>As </a:t>
            </a:r>
            <a:r>
              <a:rPr lang="en-US" sz="1200" dirty="0" smtClean="0">
                <a:solidFill>
                  <a:srgbClr val="00B0F0"/>
                </a:solidFill>
              </a:rPr>
              <a:t>shown in this example, provide information for each </a:t>
            </a:r>
            <a:r>
              <a:rPr lang="en-US" sz="1200" dirty="0">
                <a:solidFill>
                  <a:srgbClr val="00B0F0"/>
                </a:solidFill>
              </a:rPr>
              <a:t>column </a:t>
            </a:r>
            <a:r>
              <a:rPr lang="en-US" sz="1200" dirty="0" smtClean="0">
                <a:solidFill>
                  <a:srgbClr val="00B0F0"/>
                </a:solidFill>
              </a:rPr>
              <a:t>for </a:t>
            </a:r>
            <a:r>
              <a:rPr lang="en-US" sz="1200" dirty="0">
                <a:solidFill>
                  <a:srgbClr val="00B0F0"/>
                </a:solidFill>
              </a:rPr>
              <a:t>each type of material or pipe listed in column “a”.  </a:t>
            </a:r>
          </a:p>
          <a:p>
            <a:pPr lvl="1" algn="just"/>
            <a:r>
              <a:rPr lang="en-US" sz="1200" dirty="0">
                <a:solidFill>
                  <a:srgbClr val="00B0F0"/>
                </a:solidFill>
              </a:rPr>
              <a:t>Columns “d” and “e” are simply zero.  Not all utilities will have a value for these items.</a:t>
            </a:r>
          </a:p>
          <a:p>
            <a:pPr algn="just"/>
            <a:endParaRPr lang="en-US" sz="1300" dirty="0"/>
          </a:p>
          <a:p>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25</a:t>
            </a:fld>
            <a:endParaRPr lang="en-US"/>
          </a:p>
        </p:txBody>
      </p:sp>
    </p:spTree>
    <p:extLst>
      <p:ext uri="{BB962C8B-B14F-4D97-AF65-F5344CB8AC3E}">
        <p14:creationId xmlns:p14="http://schemas.microsoft.com/office/powerpoint/2010/main" val="23673788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6" y="4916"/>
            <a:ext cx="8881110" cy="680884"/>
          </a:xfrm>
        </p:spPr>
        <p:txBody>
          <a:bodyPr/>
          <a:lstStyle/>
          <a:p>
            <a:pPr marL="91440"/>
            <a:r>
              <a:rPr lang="en-US" sz="2100" dirty="0"/>
              <a:t>Page S-1 -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183509877"/>
              </p:ext>
            </p:extLst>
          </p:nvPr>
        </p:nvGraphicFramePr>
        <p:xfrm>
          <a:off x="152400" y="762000"/>
          <a:ext cx="4960622" cy="6248407"/>
        </p:xfrm>
        <a:graphic>
          <a:graphicData uri="http://schemas.openxmlformats.org/drawingml/2006/table">
            <a:tbl>
              <a:tblPr/>
              <a:tblGrid>
                <a:gridCol w="184391"/>
                <a:gridCol w="819515"/>
                <a:gridCol w="2758177"/>
                <a:gridCol w="1198539"/>
              </a:tblGrid>
              <a:tr h="134470">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700" b="0" i="0" u="none" strike="noStrike">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4470">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dirty="0">
                          <a:solidFill>
                            <a:srgbClr val="000000"/>
                          </a:solidFill>
                          <a:effectLst/>
                          <a:latin typeface="Arial"/>
                        </a:rPr>
                        <a:t>Company Name:</a:t>
                      </a:r>
                    </a:p>
                  </a:txBody>
                  <a:tcPr marL="0" marR="0" marT="0" marB="0" anchor="b">
                    <a:lnL>
                      <a:noFill/>
                    </a:lnL>
                    <a:lnR>
                      <a:noFill/>
                    </a:lnR>
                    <a:lnT>
                      <a:noFill/>
                    </a:lnT>
                    <a:lnB>
                      <a:noFill/>
                    </a:lnB>
                  </a:tcPr>
                </a:tc>
                <a:tc gridSpan="2">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r>
              <a:tr h="13447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r>
              <a:tr h="14119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ctr" fontAlgn="b"/>
                      <a:r>
                        <a:rPr lang="en-US" sz="700" b="1" i="0" u="sng" strike="noStrike" dirty="0">
                          <a:solidFill>
                            <a:srgbClr val="000000"/>
                          </a:solidFill>
                          <a:effectLst/>
                          <a:latin typeface="Arial"/>
                        </a:rPr>
                        <a:t>SEWER OPERATING REVENUES, EXPENSES AND STATISTICS</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10132">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700" b="0" i="0" u="none" strike="noStrike" dirty="0">
                          <a:solidFill>
                            <a:srgbClr val="000000"/>
                          </a:solidFill>
                          <a:effectLst/>
                          <a:latin typeface="Calibri"/>
                        </a:rPr>
                        <a:t>Description </a:t>
                      </a:r>
                      <a:br>
                        <a:rPr lang="en-US" sz="700" b="0" i="0" u="none" strike="noStrike" dirty="0">
                          <a:solidFill>
                            <a:srgbClr val="000000"/>
                          </a:solidFill>
                          <a:effectLst/>
                          <a:latin typeface="Calibri"/>
                        </a:rPr>
                      </a:br>
                      <a:r>
                        <a:rPr lang="en-US" sz="700" b="0" i="0" u="none" strike="noStrike" dirty="0">
                          <a:solidFill>
                            <a:srgbClr val="000000"/>
                          </a:solidFill>
                          <a:effectLst/>
                          <a:latin typeface="Calibri"/>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a:txBody>
                    <a:bodyPr/>
                    <a:lstStyle/>
                    <a:p>
                      <a:pPr algn="ctr" fontAlgn="ctr"/>
                      <a:r>
                        <a:rPr lang="en-US" sz="700" b="0" i="0" u="none" strike="noStrike">
                          <a:solidFill>
                            <a:srgbClr val="000000"/>
                          </a:solidFill>
                          <a:effectLst/>
                          <a:latin typeface="Calibri"/>
                        </a:rPr>
                        <a:t>Amount</a:t>
                      </a:r>
                      <a:br>
                        <a:rPr lang="en-US" sz="700" b="0" i="0" u="none" strike="noStrike">
                          <a:solidFill>
                            <a:srgbClr val="000000"/>
                          </a:solidFill>
                          <a:effectLst/>
                          <a:latin typeface="Calibri"/>
                        </a:rPr>
                      </a:br>
                      <a:r>
                        <a:rPr lang="en-US" sz="700" b="0" i="0" u="none" strike="noStrike">
                          <a:solidFill>
                            <a:srgbClr val="000000"/>
                          </a:solidFill>
                          <a:effectLst/>
                          <a:latin typeface="Calibri"/>
                        </a:rPr>
                        <a:t>(b)</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23668">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0" u="none" strike="noStrike" dirty="0">
                          <a:solidFill>
                            <a:srgbClr val="000000"/>
                          </a:solidFill>
                          <a:effectLst/>
                          <a:latin typeface="Arial"/>
                        </a:rPr>
                        <a:t>Total Revenues </a:t>
                      </a:r>
                      <a:r>
                        <a:rPr lang="en-US" sz="700" b="0" i="1" u="none" strike="noStrike" dirty="0">
                          <a:solidFill>
                            <a:srgbClr val="000000"/>
                          </a:solidFill>
                          <a:effectLst/>
                          <a:latin typeface="Arial"/>
                        </a:rPr>
                        <a:t>(From Page S-2)</a:t>
                      </a:r>
                      <a:endParaRPr lang="en-US" sz="700" b="1"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r" fontAlgn="b"/>
                      <a:r>
                        <a:rPr lang="en-US" sz="700" b="0" i="0" u="none" strike="noStrike" dirty="0" smtClean="0">
                          <a:solidFill>
                            <a:srgbClr val="000000"/>
                          </a:solidFill>
                          <a:effectLst/>
                          <a:latin typeface="Arial"/>
                        </a:rPr>
                        <a:t> $                  112,421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CC"/>
                    </a:solidFill>
                  </a:tcPr>
                </a:tc>
              </a:tr>
              <a:tr h="180189">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1" u="sng" strike="noStrike">
                          <a:solidFill>
                            <a:srgbClr val="000000"/>
                          </a:solidFill>
                          <a:effectLst/>
                          <a:latin typeface="Arial"/>
                        </a:rPr>
                        <a:t>Operating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Salaries &amp; Wages </a:t>
                      </a:r>
                      <a:r>
                        <a:rPr lang="en-US" sz="700" b="0" i="1" u="none" strike="noStrike">
                          <a:solidFill>
                            <a:srgbClr val="000000"/>
                          </a:solidFill>
                          <a:effectLst/>
                          <a:latin typeface="Arial"/>
                        </a:rPr>
                        <a:t>(From Pg. 6)</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36,500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Employee Pensions and Benefits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Purchased Water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Plant Operations Expenses </a:t>
                      </a:r>
                      <a:r>
                        <a:rPr lang="en-US" sz="700" b="0" i="1" u="none" strike="noStrike">
                          <a:solidFill>
                            <a:srgbClr val="000000"/>
                          </a:solidFill>
                          <a:effectLst/>
                          <a:latin typeface="Arial"/>
                        </a:rPr>
                        <a:t>(From Pg. S-3)</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22,114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Billing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125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Supplies and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750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Transportation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Rent Expense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9,600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Insurance Expense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12,000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Outside Services Employed</a:t>
                      </a:r>
                      <a:r>
                        <a:rPr lang="en-US" sz="700" b="0" i="1" u="none" strike="noStrike">
                          <a:solidFill>
                            <a:srgbClr val="000000"/>
                          </a:solidFill>
                          <a:effectLst/>
                          <a:latin typeface="Arial"/>
                        </a:rPr>
                        <a:t> (i.e., Legal, Accounting, etc.)</a:t>
                      </a:r>
                      <a:r>
                        <a:rPr lang="en-US" sz="700" b="0" i="0" u="none" strike="noStrike">
                          <a:solidFill>
                            <a:srgbClr val="000000"/>
                          </a:solidFill>
                          <a:effectLst/>
                          <a:latin typeface="Arial"/>
                        </a:rPr>
                        <a:t> </a:t>
                      </a:r>
                      <a:r>
                        <a:rPr lang="en-US" sz="700" b="0" i="1" u="none" strike="noStrike">
                          <a:solidFill>
                            <a:srgbClr val="000000"/>
                          </a:solidFill>
                          <a:effectLst/>
                          <a:latin typeface="Arial"/>
                        </a:rPr>
                        <a:t>(From Pg. 7)</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6,976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Regulatory Commission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12,578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Depreciation Expense </a:t>
                      </a:r>
                      <a:r>
                        <a:rPr lang="en-US" sz="700" b="0" i="1" u="none" strike="noStrike">
                          <a:solidFill>
                            <a:srgbClr val="000000"/>
                          </a:solidFill>
                          <a:effectLst/>
                          <a:latin typeface="Arial"/>
                        </a:rPr>
                        <a:t>(From Pg. S-4)</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32,604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Amortization of Contributions in Aid of Construction </a:t>
                      </a:r>
                      <a:r>
                        <a:rPr lang="en-US" sz="700" b="0" i="1" u="none" strike="noStrike">
                          <a:solidFill>
                            <a:srgbClr val="000000"/>
                          </a:solidFill>
                          <a:effectLst/>
                          <a:latin typeface="Arial"/>
                        </a:rPr>
                        <a:t>(From Pg. 8)</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(10,867)</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Amortization Expense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23668">
                <a:tc>
                  <a:txBody>
                    <a:bodyPr/>
                    <a:lstStyle/>
                    <a:p>
                      <a:pPr algn="ctr" fontAlgn="b"/>
                      <a:r>
                        <a:rPr lang="en-US" sz="700" b="1" i="0" u="none" strike="noStrike">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Tax Expenses </a:t>
                      </a:r>
                      <a:r>
                        <a:rPr lang="en-US" sz="700" b="0" i="1" u="none" strike="noStrike">
                          <a:solidFill>
                            <a:srgbClr val="000000"/>
                          </a:solidFill>
                          <a:effectLst/>
                          <a:latin typeface="Arial"/>
                        </a:rPr>
                        <a:t>(From Pg. S-3)</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27,469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Interest Expense </a:t>
                      </a:r>
                      <a:r>
                        <a:rPr lang="en-US" sz="700" b="0" i="1" u="none" strike="noStrike">
                          <a:solidFill>
                            <a:srgbClr val="000000"/>
                          </a:solidFill>
                          <a:effectLst/>
                          <a:latin typeface="Arial"/>
                        </a:rPr>
                        <a:t>(From Pg. 9)</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14,203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CC"/>
                    </a:solidFill>
                  </a:tcPr>
                </a:tc>
              </a:tr>
              <a:tr h="223668">
                <a:tc>
                  <a:txBody>
                    <a:bodyPr/>
                    <a:lstStyle/>
                    <a:p>
                      <a:pPr algn="ctr" fontAlgn="b"/>
                      <a:r>
                        <a:rPr lang="en-US" sz="700" b="1" i="0" u="none" strike="noStrike">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Expenses</a:t>
                      </a:r>
                      <a:r>
                        <a:rPr lang="en-US" sz="700" b="0" i="1" u="none" strike="noStrike">
                          <a:solidFill>
                            <a:srgbClr val="000000"/>
                          </a:solidFill>
                          <a:effectLst/>
                          <a:latin typeface="Arial"/>
                        </a:rPr>
                        <a:t> </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23668">
                <a:tc>
                  <a:txBody>
                    <a:bodyPr/>
                    <a:lstStyle/>
                    <a:p>
                      <a:pPr algn="ctr" fontAlgn="b"/>
                      <a:r>
                        <a:rPr lang="en-US" sz="700" b="1" i="0" u="none" strike="noStrike">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0" u="none" strike="noStrike">
                          <a:solidFill>
                            <a:srgbClr val="000000"/>
                          </a:solidFill>
                          <a:effectLst/>
                          <a:latin typeface="Arial"/>
                        </a:rPr>
                        <a:t>Total Operating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164,053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36358">
                <a:tc>
                  <a:txBody>
                    <a:bodyPr/>
                    <a:lstStyle/>
                    <a:p>
                      <a:pPr algn="ctr" fontAlgn="t"/>
                      <a:r>
                        <a:rPr lang="en-US" sz="700" b="1" i="0" u="none" strike="noStrike" dirty="0">
                          <a:solidFill>
                            <a:srgbClr val="000000"/>
                          </a:solidFill>
                          <a:effectLst/>
                          <a:latin typeface="Arial"/>
                        </a:rPr>
                        <a:t>22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0" u="none" strike="noStrike" dirty="0">
                          <a:solidFill>
                            <a:srgbClr val="000000"/>
                          </a:solidFill>
                          <a:effectLst/>
                          <a:latin typeface="Arial"/>
                        </a:rPr>
                        <a:t>Net Income</a:t>
                      </a:r>
                      <a:r>
                        <a:rPr lang="en-US" sz="700" b="0" i="0" u="none" strike="noStrike" dirty="0">
                          <a:solidFill>
                            <a:srgbClr val="000000"/>
                          </a:solidFill>
                          <a:effectLst/>
                          <a:latin typeface="Arial"/>
                        </a:rPr>
                        <a:t> </a:t>
                      </a:r>
                      <a:r>
                        <a:rPr lang="en-US" sz="700" b="0" i="1" u="none" strike="noStrike" dirty="0">
                          <a:solidFill>
                            <a:srgbClr val="000000"/>
                          </a:solidFill>
                          <a:effectLst/>
                          <a:latin typeface="Arial"/>
                        </a:rPr>
                        <a:t>(Loss) - </a:t>
                      </a:r>
                      <a:r>
                        <a:rPr lang="en-US" sz="700" b="0" i="1" u="none" strike="noStrike" dirty="0" smtClean="0">
                          <a:solidFill>
                            <a:srgbClr val="000000"/>
                          </a:solidFill>
                          <a:effectLst/>
                          <a:latin typeface="Arial"/>
                        </a:rPr>
                        <a:t>(a negative number indicated by (</a:t>
                      </a:r>
                      <a:r>
                        <a:rPr lang="en-US" sz="700" b="0" i="1" u="none" strike="noStrike" baseline="0" dirty="0" smtClean="0">
                          <a:solidFill>
                            <a:srgbClr val="000000"/>
                          </a:solidFill>
                          <a:effectLst/>
                          <a:latin typeface="Arial"/>
                        </a:rPr>
                        <a:t> ) represents a loss</a:t>
                      </a:r>
                      <a:r>
                        <a:rPr lang="en-US" sz="700" b="0" i="1" u="none" strike="noStrike" dirty="0" smtClean="0">
                          <a:solidFill>
                            <a:srgbClr val="000000"/>
                          </a:solidFill>
                          <a:effectLst/>
                          <a:latin typeface="Arial"/>
                        </a:rPr>
                        <a:t>)</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51,632)</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34470">
                <a:tc>
                  <a:txBody>
                    <a:bodyPr/>
                    <a:lstStyle/>
                    <a:p>
                      <a:pPr algn="ctr" fontAlgn="t"/>
                      <a:endParaRPr lang="en-US" sz="700" b="1" i="0" u="none" strike="noStrike">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r>
              <a:tr h="122134">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344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l" fontAlgn="ctr"/>
                      <a:r>
                        <a:rPr lang="en-US" sz="700" b="0" i="0" u="none" strike="noStrike">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36358">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4" name="Content Placeholder 3"/>
          <p:cNvSpPr>
            <a:spLocks noGrp="1"/>
          </p:cNvSpPr>
          <p:nvPr>
            <p:ph sz="half" idx="2"/>
          </p:nvPr>
        </p:nvSpPr>
        <p:spPr>
          <a:xfrm>
            <a:off x="5120640" y="762000"/>
            <a:ext cx="3600450" cy="6228080"/>
          </a:xfrm>
        </p:spPr>
        <p:txBody>
          <a:bodyPr>
            <a:noAutofit/>
          </a:bodyPr>
          <a:lstStyle/>
          <a:p>
            <a:pPr marL="120827" indent="0" algn="just">
              <a:buNone/>
            </a:pPr>
            <a:r>
              <a:rPr lang="en-US" sz="1500" dirty="0">
                <a:solidFill>
                  <a:srgbClr val="00B0F0"/>
                </a:solidFill>
              </a:rPr>
              <a:t>Page S-1 is the </a:t>
            </a:r>
            <a:r>
              <a:rPr lang="en-US" sz="1500" dirty="0" smtClean="0">
                <a:solidFill>
                  <a:srgbClr val="00B0F0"/>
                </a:solidFill>
              </a:rPr>
              <a:t>Income Statement </a:t>
            </a:r>
            <a:r>
              <a:rPr lang="en-US" sz="1500" dirty="0">
                <a:solidFill>
                  <a:srgbClr val="00B0F0"/>
                </a:solidFill>
              </a:rPr>
              <a:t>for your </a:t>
            </a:r>
            <a:r>
              <a:rPr lang="en-US" sz="1500" dirty="0" smtClean="0">
                <a:solidFill>
                  <a:srgbClr val="00B0F0"/>
                </a:solidFill>
              </a:rPr>
              <a:t>company</a:t>
            </a:r>
            <a:r>
              <a:rPr lang="en-US" sz="1500" dirty="0">
                <a:solidFill>
                  <a:srgbClr val="00B0F0"/>
                </a:solidFill>
              </a:rPr>
              <a:t>.</a:t>
            </a:r>
          </a:p>
          <a:p>
            <a:pPr algn="just"/>
            <a:r>
              <a:rPr lang="en-US" sz="1500" dirty="0">
                <a:solidFill>
                  <a:srgbClr val="00B0F0"/>
                </a:solidFill>
              </a:rPr>
              <a:t>Lines 3, 4, 7, 13, 15, 16, 18 and 19 pull values from other pages within the report.</a:t>
            </a:r>
          </a:p>
          <a:p>
            <a:pPr algn="just"/>
            <a:r>
              <a:rPr lang="en-US" sz="1500" dirty="0">
                <a:solidFill>
                  <a:srgbClr val="00B0F0"/>
                </a:solidFill>
              </a:rPr>
              <a:t>Line 5, represents the total amount paid for the calendar year for employee pensions and benefits.</a:t>
            </a:r>
          </a:p>
          <a:p>
            <a:pPr algn="just"/>
            <a:r>
              <a:rPr lang="en-US" sz="1500" dirty="0">
                <a:solidFill>
                  <a:srgbClr val="00B0F0"/>
                </a:solidFill>
              </a:rPr>
              <a:t>Lines </a:t>
            </a:r>
            <a:r>
              <a:rPr lang="en-US" sz="1500" dirty="0" smtClean="0">
                <a:solidFill>
                  <a:srgbClr val="00B0F0"/>
                </a:solidFill>
              </a:rPr>
              <a:t>6, 8-12</a:t>
            </a:r>
            <a:r>
              <a:rPr lang="en-US" sz="1500" dirty="0">
                <a:solidFill>
                  <a:srgbClr val="00B0F0"/>
                </a:solidFill>
              </a:rPr>
              <a:t>, 14, and 17 represent the total amount paid for each item during the entire year.</a:t>
            </a:r>
          </a:p>
          <a:p>
            <a:pPr lvl="1" algn="just"/>
            <a:r>
              <a:rPr lang="en-US" sz="1300" b="1" dirty="0">
                <a:solidFill>
                  <a:srgbClr val="00B0F0"/>
                </a:solidFill>
              </a:rPr>
              <a:t>It is ok if you do not have a value for each line</a:t>
            </a:r>
            <a:r>
              <a:rPr lang="en-US" sz="1300" dirty="0">
                <a:solidFill>
                  <a:srgbClr val="00B0F0"/>
                </a:solidFill>
              </a:rPr>
              <a:t>.  </a:t>
            </a:r>
          </a:p>
          <a:p>
            <a:pPr algn="just"/>
            <a:r>
              <a:rPr lang="en-US" sz="1500" dirty="0">
                <a:solidFill>
                  <a:srgbClr val="00B0F0"/>
                </a:solidFill>
              </a:rPr>
              <a:t>Line 20 </a:t>
            </a:r>
            <a:r>
              <a:rPr lang="en-US" sz="1500" dirty="0" smtClean="0">
                <a:solidFill>
                  <a:srgbClr val="00B0F0"/>
                </a:solidFill>
              </a:rPr>
              <a:t>shows </a:t>
            </a:r>
            <a:r>
              <a:rPr lang="en-US" sz="1500" dirty="0">
                <a:solidFill>
                  <a:srgbClr val="00B0F0"/>
                </a:solidFill>
              </a:rPr>
              <a:t>any expense paid during the year that is not represented on one of the lines above.</a:t>
            </a:r>
          </a:p>
          <a:p>
            <a:pPr algn="just"/>
            <a:r>
              <a:rPr lang="en-US" sz="1500" dirty="0">
                <a:solidFill>
                  <a:srgbClr val="00B0F0"/>
                </a:solidFill>
              </a:rPr>
              <a:t>Lines 21 and 22 will </a:t>
            </a:r>
            <a:r>
              <a:rPr lang="en-US" sz="1500" dirty="0" smtClean="0">
                <a:solidFill>
                  <a:srgbClr val="00B0F0"/>
                </a:solidFill>
              </a:rPr>
              <a:t>auto-calculate.</a:t>
            </a:r>
            <a:endParaRPr lang="en-US" sz="1500" dirty="0">
              <a:solidFill>
                <a:srgbClr val="00B0F0"/>
              </a:solidFill>
            </a:endParaRPr>
          </a:p>
          <a:p>
            <a:pPr algn="just"/>
            <a:r>
              <a:rPr lang="en-US" sz="1500" dirty="0" smtClean="0">
                <a:solidFill>
                  <a:srgbClr val="00B0F0"/>
                </a:solidFill>
              </a:rPr>
              <a:t>Line 22 shows the Income </a:t>
            </a:r>
            <a:r>
              <a:rPr lang="en-US" sz="1500" dirty="0">
                <a:solidFill>
                  <a:srgbClr val="00B0F0"/>
                </a:solidFill>
              </a:rPr>
              <a:t>or </a:t>
            </a:r>
            <a:r>
              <a:rPr lang="en-US" sz="1500" dirty="0" smtClean="0">
                <a:solidFill>
                  <a:srgbClr val="00B0F0"/>
                </a:solidFill>
              </a:rPr>
              <a:t>Loss </a:t>
            </a:r>
            <a:r>
              <a:rPr lang="en-US" sz="1500" dirty="0">
                <a:solidFill>
                  <a:srgbClr val="00B0F0"/>
                </a:solidFill>
              </a:rPr>
              <a:t>for the </a:t>
            </a:r>
            <a:r>
              <a:rPr lang="en-US" sz="1500" dirty="0" smtClean="0">
                <a:solidFill>
                  <a:srgbClr val="00B0F0"/>
                </a:solidFill>
              </a:rPr>
              <a:t>year.</a:t>
            </a:r>
            <a:endParaRPr lang="en-US" sz="1500" dirty="0">
              <a:solidFill>
                <a:srgbClr val="00B0F0"/>
              </a:solidFill>
            </a:endParaRPr>
          </a:p>
        </p:txBody>
      </p:sp>
      <p:sp>
        <p:nvSpPr>
          <p:cNvPr id="3" name="Slide Number Placeholder 2"/>
          <p:cNvSpPr>
            <a:spLocks noGrp="1"/>
          </p:cNvSpPr>
          <p:nvPr>
            <p:ph type="sldNum" sz="quarter" idx="12"/>
          </p:nvPr>
        </p:nvSpPr>
        <p:spPr/>
        <p:txBody>
          <a:bodyPr/>
          <a:lstStyle/>
          <a:p>
            <a:fld id="{6AF98FAD-0B99-4BAC-85F4-9AE5EAD4915D}" type="slidenum">
              <a:rPr lang="en-US" smtClean="0"/>
              <a:t>26</a:t>
            </a:fld>
            <a:endParaRPr lang="en-US"/>
          </a:p>
        </p:txBody>
      </p:sp>
    </p:spTree>
    <p:extLst>
      <p:ext uri="{BB962C8B-B14F-4D97-AF65-F5344CB8AC3E}">
        <p14:creationId xmlns:p14="http://schemas.microsoft.com/office/powerpoint/2010/main" val="28263643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lstStyle/>
          <a:p>
            <a:pPr marL="91440"/>
            <a:r>
              <a:rPr lang="en-US" sz="2100" dirty="0"/>
              <a:t>Page S-2 -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385039846"/>
              </p:ext>
            </p:extLst>
          </p:nvPr>
        </p:nvGraphicFramePr>
        <p:xfrm>
          <a:off x="228600" y="685800"/>
          <a:ext cx="4724399" cy="6172202"/>
        </p:xfrm>
        <a:graphic>
          <a:graphicData uri="http://schemas.openxmlformats.org/drawingml/2006/table">
            <a:tbl>
              <a:tblPr/>
              <a:tblGrid>
                <a:gridCol w="131169"/>
                <a:gridCol w="727184"/>
                <a:gridCol w="1470479"/>
                <a:gridCol w="600618"/>
                <a:gridCol w="570701"/>
                <a:gridCol w="607522"/>
                <a:gridCol w="616726"/>
              </a:tblGrid>
              <a:tr h="118321">
                <a:tc>
                  <a:txBody>
                    <a:bodyPr/>
                    <a:lstStyle/>
                    <a:p>
                      <a:pPr algn="ctr" fontAlgn="b"/>
                      <a:r>
                        <a:rPr lang="en-US" sz="700" b="1" i="0" u="none" strike="noStrike" dirty="0">
                          <a:solidFill>
                            <a:srgbClr val="000000"/>
                          </a:solidFill>
                          <a:effectLst/>
                          <a:latin typeface="Arial "/>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4">
                  <a:txBody>
                    <a:bodyPr/>
                    <a:lstStyle/>
                    <a:p>
                      <a:pPr algn="r" fontAlgn="b"/>
                      <a:r>
                        <a:rPr lang="en-US" sz="700" b="0" i="0" u="none" strike="noStrike">
                          <a:solidFill>
                            <a:srgbClr val="000000"/>
                          </a:solidFill>
                          <a:effectLst/>
                          <a:latin typeface="Arial "/>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
                        </a:rPr>
                        <a:t>2017</a:t>
                      </a:r>
                      <a:endParaRPr lang="en-US" sz="700" b="0" i="0" u="none" strike="noStrike" dirty="0">
                        <a:solidFill>
                          <a:srgbClr val="00B0F0"/>
                        </a:solidFill>
                        <a:effectLst/>
                        <a:latin typeface="Arial "/>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8321">
                <a:tc>
                  <a:txBody>
                    <a:bodyPr/>
                    <a:lstStyle/>
                    <a:p>
                      <a:pPr algn="ctr" fontAlgn="b"/>
                      <a:r>
                        <a:rPr lang="en-US" sz="700" b="1" i="0" u="none" strike="noStrike">
                          <a:solidFill>
                            <a:srgbClr val="000000"/>
                          </a:solidFill>
                          <a:effectLst/>
                          <a:latin typeface="Arial "/>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Arial "/>
                        </a:rPr>
                        <a:t>Company Name:</a:t>
                      </a:r>
                    </a:p>
                  </a:txBody>
                  <a:tcPr marL="0" marR="0" marT="0" marB="0" anchor="b">
                    <a:lnL>
                      <a:noFill/>
                    </a:lnL>
                    <a:lnR>
                      <a:noFill/>
                    </a:lnR>
                    <a:lnT>
                      <a:noFill/>
                    </a:lnT>
                    <a:lnB>
                      <a:noFill/>
                    </a:lnB>
                  </a:tcPr>
                </a:tc>
                <a:tc gridSpan="5">
                  <a:txBody>
                    <a:bodyPr/>
                    <a:lstStyle/>
                    <a:p>
                      <a:pPr algn="l" fontAlgn="b"/>
                      <a:r>
                        <a:rPr lang="en-US" sz="700" b="0" i="0" u="none" strike="noStrike" dirty="0">
                          <a:solidFill>
                            <a:srgbClr val="00B0F0"/>
                          </a:solidFill>
                          <a:effectLst/>
                          <a:latin typeface="Arial "/>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8321">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700" b="0" i="0" u="none" strike="noStrike">
                        <a:solidFill>
                          <a:srgbClr val="000000"/>
                        </a:solidFill>
                        <a:effectLst/>
                        <a:latin typeface="Arial "/>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8321">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ctr" fontAlgn="b"/>
                      <a:r>
                        <a:rPr lang="en-US" sz="700" b="1" i="0" u="sng" strike="noStrike">
                          <a:solidFill>
                            <a:srgbClr val="000000"/>
                          </a:solidFill>
                          <a:effectLst/>
                          <a:latin typeface="Arial "/>
                        </a:rPr>
                        <a:t>SEWER OPERATING REVENUES, EXPENSES AND STATISTICS</a:t>
                      </a:r>
                      <a:r>
                        <a:rPr lang="en-US" sz="700" b="1" i="1" u="sng" strike="noStrike">
                          <a:solidFill>
                            <a:srgbClr val="000000"/>
                          </a:solidFill>
                          <a:effectLst/>
                          <a:latin typeface="Arial "/>
                        </a:rPr>
                        <a:t> (Continued)</a:t>
                      </a:r>
                      <a:endParaRPr lang="en-US" sz="700" b="1" i="0" u="sng" strike="noStrike">
                        <a:solidFill>
                          <a:srgbClr val="000000"/>
                        </a:solidFill>
                        <a:effectLst/>
                        <a:latin typeface="Arial "/>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8321">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ctr" fontAlgn="b"/>
                      <a:r>
                        <a:rPr lang="en-US" sz="700" b="0" i="1" u="none" strike="noStrike" dirty="0">
                          <a:solidFill>
                            <a:srgbClr val="000000"/>
                          </a:solidFill>
                          <a:effectLst/>
                          <a:latin typeface="Arial "/>
                        </a:rPr>
                        <a:t>(Please indicate if metered amounts are in cubic feet measurements.)</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8321">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2" gridSpan="2">
                  <a:txBody>
                    <a:bodyPr/>
                    <a:lstStyle/>
                    <a:p>
                      <a:pPr algn="ctr" fontAlgn="ctr"/>
                      <a:r>
                        <a:rPr lang="en-US" sz="700" b="1" i="0" u="none" strike="noStrike">
                          <a:solidFill>
                            <a:srgbClr val="000000"/>
                          </a:solidFill>
                          <a:effectLst/>
                          <a:latin typeface="Arial "/>
                        </a:rPr>
                        <a:t>Description of Revenues</a:t>
                      </a:r>
                      <a:r>
                        <a:rPr lang="en-US" sz="700" b="0" i="0" u="none" strike="noStrike">
                          <a:solidFill>
                            <a:srgbClr val="000000"/>
                          </a:solidFill>
                          <a:effectLst/>
                          <a:latin typeface="Arial "/>
                        </a:rPr>
                        <a:t/>
                      </a:r>
                      <a:br>
                        <a:rPr lang="en-US" sz="700" b="0" i="0" u="none" strike="noStrike">
                          <a:solidFill>
                            <a:srgbClr val="000000"/>
                          </a:solidFill>
                          <a:effectLst/>
                          <a:latin typeface="Arial "/>
                        </a:rPr>
                      </a:br>
                      <a:r>
                        <a:rPr lang="en-US" sz="700" b="0" i="0" u="none" strike="noStrike">
                          <a:solidFill>
                            <a:srgbClr val="000000"/>
                          </a:solidFill>
                          <a:effectLst/>
                          <a:latin typeface="Arial "/>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hMerge="1">
                  <a:txBody>
                    <a:bodyPr/>
                    <a:lstStyle/>
                    <a:p>
                      <a:endParaRPr lang="en-US"/>
                    </a:p>
                  </a:txBody>
                  <a:tcPr/>
                </a:tc>
                <a:tc gridSpan="2">
                  <a:txBody>
                    <a:bodyPr/>
                    <a:lstStyle/>
                    <a:p>
                      <a:pPr algn="ctr" fontAlgn="b"/>
                      <a:r>
                        <a:rPr lang="en-US" sz="700" b="1" i="0" u="none" strike="noStrike">
                          <a:solidFill>
                            <a:srgbClr val="000000"/>
                          </a:solidFill>
                          <a:effectLst/>
                          <a:latin typeface="Arial "/>
                        </a:rPr>
                        <a:t> No. of Customers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rowSpan="2">
                  <a:txBody>
                    <a:bodyPr/>
                    <a:lstStyle/>
                    <a:p>
                      <a:pPr algn="ctr" fontAlgn="ctr"/>
                      <a:r>
                        <a:rPr lang="en-US" sz="700" b="1" i="0" u="none" strike="noStrike">
                          <a:solidFill>
                            <a:srgbClr val="000000"/>
                          </a:solidFill>
                          <a:effectLst/>
                          <a:latin typeface="Arial "/>
                        </a:rPr>
                        <a:t>No. of </a:t>
                      </a:r>
                      <a:br>
                        <a:rPr lang="en-US" sz="700" b="1" i="0" u="none" strike="noStrike">
                          <a:solidFill>
                            <a:srgbClr val="000000"/>
                          </a:solidFill>
                          <a:effectLst/>
                          <a:latin typeface="Arial "/>
                        </a:rPr>
                      </a:br>
                      <a:r>
                        <a:rPr lang="en-US" sz="700" b="1" i="0" u="none" strike="noStrike">
                          <a:solidFill>
                            <a:srgbClr val="000000"/>
                          </a:solidFill>
                          <a:effectLst/>
                          <a:latin typeface="Arial "/>
                        </a:rPr>
                        <a:t>Gallons Sold</a:t>
                      </a:r>
                      <a:r>
                        <a:rPr lang="en-US" sz="700" b="0" i="0" u="none" strike="noStrike">
                          <a:solidFill>
                            <a:srgbClr val="000000"/>
                          </a:solidFill>
                          <a:effectLst/>
                          <a:latin typeface="Arial "/>
                        </a:rPr>
                        <a:t/>
                      </a:r>
                      <a:br>
                        <a:rPr lang="en-US" sz="700" b="0" i="0" u="none" strike="noStrike">
                          <a:solidFill>
                            <a:srgbClr val="000000"/>
                          </a:solidFill>
                          <a:effectLst/>
                          <a:latin typeface="Arial "/>
                        </a:rPr>
                      </a:br>
                      <a:r>
                        <a:rPr lang="en-US" sz="700" b="1" i="1" u="none" strike="noStrike">
                          <a:solidFill>
                            <a:srgbClr val="000000"/>
                          </a:solidFill>
                          <a:effectLst/>
                          <a:latin typeface="Arial "/>
                        </a:rPr>
                        <a:t>(000's</a:t>
                      </a:r>
                      <a:br>
                        <a:rPr lang="en-US" sz="700" b="1" i="1" u="none" strike="noStrike">
                          <a:solidFill>
                            <a:srgbClr val="000000"/>
                          </a:solidFill>
                          <a:effectLst/>
                          <a:latin typeface="Arial "/>
                        </a:rPr>
                      </a:br>
                      <a:r>
                        <a:rPr lang="en-US" sz="700" b="1" i="1" u="none" strike="noStrike">
                          <a:solidFill>
                            <a:srgbClr val="000000"/>
                          </a:solidFill>
                          <a:effectLst/>
                          <a:latin typeface="Arial "/>
                        </a:rPr>
                        <a:t>Omitted) </a:t>
                      </a:r>
                      <a:r>
                        <a:rPr lang="en-US" sz="700" b="0" i="0" u="none" strike="noStrike">
                          <a:solidFill>
                            <a:srgbClr val="000000"/>
                          </a:solidFill>
                          <a:effectLst/>
                          <a:latin typeface="Arial "/>
                        </a:rPr>
                        <a:t/>
                      </a:r>
                      <a:br>
                        <a:rPr lang="en-US" sz="700" b="0" i="0" u="none" strike="noStrike">
                          <a:solidFill>
                            <a:srgbClr val="000000"/>
                          </a:solidFill>
                          <a:effectLst/>
                          <a:latin typeface="Arial "/>
                        </a:rPr>
                      </a:br>
                      <a:r>
                        <a:rPr lang="en-US" sz="700" b="0" i="0" u="none" strike="noStrike">
                          <a:solidFill>
                            <a:srgbClr val="000000"/>
                          </a:solidFill>
                          <a:effectLst/>
                          <a:latin typeface="Arial "/>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rowSpan="2">
                  <a:txBody>
                    <a:bodyPr/>
                    <a:lstStyle/>
                    <a:p>
                      <a:pPr algn="ctr" fontAlgn="ctr"/>
                      <a:r>
                        <a:rPr lang="en-US" sz="700" b="1" i="0" u="none" strike="noStrike">
                          <a:solidFill>
                            <a:srgbClr val="000000"/>
                          </a:solidFill>
                          <a:effectLst/>
                          <a:latin typeface="Arial "/>
                        </a:rPr>
                        <a:t>Revenue</a:t>
                      </a:r>
                      <a:br>
                        <a:rPr lang="en-US" sz="700" b="1" i="0" u="none" strike="noStrike">
                          <a:solidFill>
                            <a:srgbClr val="000000"/>
                          </a:solidFill>
                          <a:effectLst/>
                          <a:latin typeface="Arial "/>
                        </a:rPr>
                      </a:br>
                      <a:r>
                        <a:rPr lang="en-US" sz="700" b="1" i="0" u="none" strike="noStrike">
                          <a:solidFill>
                            <a:srgbClr val="000000"/>
                          </a:solidFill>
                          <a:effectLst/>
                          <a:latin typeface="Arial "/>
                        </a:rPr>
                        <a:t>Amount </a:t>
                      </a:r>
                      <a:r>
                        <a:rPr lang="en-US" sz="700" b="0" i="0" u="none" strike="noStrike">
                          <a:solidFill>
                            <a:srgbClr val="000000"/>
                          </a:solidFill>
                          <a:effectLst/>
                          <a:latin typeface="Arial "/>
                        </a:rPr>
                        <a:t/>
                      </a:r>
                      <a:br>
                        <a:rPr lang="en-US" sz="700" b="0" i="0" u="none" strike="noStrike">
                          <a:solidFill>
                            <a:srgbClr val="000000"/>
                          </a:solidFill>
                          <a:effectLst/>
                          <a:latin typeface="Arial "/>
                        </a:rPr>
                      </a:br>
                      <a:r>
                        <a:rPr lang="en-US" sz="700" b="0" i="0" u="none" strike="noStrike">
                          <a:solidFill>
                            <a:srgbClr val="000000"/>
                          </a:solidFill>
                          <a:effectLst/>
                          <a:latin typeface="Arial "/>
                        </a:rPr>
                        <a:t>(e)</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481914">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ctr"/>
                      <a:r>
                        <a:rPr lang="en-US" sz="700" b="1" i="0" u="none" strike="noStrike">
                          <a:solidFill>
                            <a:srgbClr val="000000"/>
                          </a:solidFill>
                          <a:effectLst/>
                          <a:latin typeface="Arial "/>
                        </a:rPr>
                        <a:t>Beginning</a:t>
                      </a:r>
                      <a:br>
                        <a:rPr lang="en-US" sz="700" b="1" i="0" u="none" strike="noStrike">
                          <a:solidFill>
                            <a:srgbClr val="000000"/>
                          </a:solidFill>
                          <a:effectLst/>
                          <a:latin typeface="Arial "/>
                        </a:rPr>
                      </a:br>
                      <a:r>
                        <a:rPr lang="en-US" sz="700" b="1" i="0" u="none" strike="noStrike">
                          <a:solidFill>
                            <a:srgbClr val="000000"/>
                          </a:solidFill>
                          <a:effectLst/>
                          <a:latin typeface="Arial "/>
                        </a:rPr>
                        <a:t>of Year</a:t>
                      </a:r>
                      <a:r>
                        <a:rPr lang="en-US" sz="700" b="0" i="0" u="none" strike="noStrike">
                          <a:solidFill>
                            <a:srgbClr val="000000"/>
                          </a:solidFill>
                          <a:effectLst/>
                          <a:latin typeface="Arial "/>
                        </a:rPr>
                        <a:t/>
                      </a:r>
                      <a:br>
                        <a:rPr lang="en-US" sz="700" b="0" i="0" u="none" strike="noStrike">
                          <a:solidFill>
                            <a:srgbClr val="000000"/>
                          </a:solidFill>
                          <a:effectLst/>
                          <a:latin typeface="Arial "/>
                        </a:rPr>
                      </a:br>
                      <a:r>
                        <a:rPr lang="en-US" sz="700" b="0" i="0" u="none" strike="noStrike">
                          <a:solidFill>
                            <a:srgbClr val="000000"/>
                          </a:solidFill>
                          <a:effectLst/>
                          <a:latin typeface="Arial "/>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1" i="0" u="none" strike="noStrike" dirty="0">
                          <a:solidFill>
                            <a:srgbClr val="000000"/>
                          </a:solidFill>
                          <a:effectLst/>
                          <a:latin typeface="Arial "/>
                        </a:rPr>
                        <a:t>End of Year</a:t>
                      </a:r>
                      <a:r>
                        <a:rPr lang="en-US" sz="700" b="0" i="0" u="none" strike="noStrike" dirty="0">
                          <a:solidFill>
                            <a:srgbClr val="000000"/>
                          </a:solidFill>
                          <a:effectLst/>
                          <a:latin typeface="Arial "/>
                        </a:rPr>
                        <a:t/>
                      </a:r>
                      <a:br>
                        <a:rPr lang="en-US" sz="700" b="0" i="0" u="none" strike="noStrike" dirty="0">
                          <a:solidFill>
                            <a:srgbClr val="000000"/>
                          </a:solidFill>
                          <a:effectLst/>
                          <a:latin typeface="Arial "/>
                        </a:rPr>
                      </a:br>
                      <a:r>
                        <a:rPr lang="en-US" sz="700" b="0" i="0" u="none" strike="noStrike" dirty="0">
                          <a:solidFill>
                            <a:srgbClr val="000000"/>
                          </a:solidFill>
                          <a:effectLst/>
                          <a:latin typeface="Arial "/>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vMerge="1">
                  <a:txBody>
                    <a:bodyPr/>
                    <a:lstStyle/>
                    <a:p>
                      <a:endParaRPr lang="en-US"/>
                    </a:p>
                  </a:txBody>
                  <a:tcPr/>
                </a:tc>
                <a:tc vMerge="1">
                  <a:txBody>
                    <a:bodyPr/>
                    <a:lstStyle/>
                    <a:p>
                      <a:endParaRPr lang="en-US"/>
                    </a:p>
                  </a:txBody>
                  <a:tcPr/>
                </a:tc>
              </a:tr>
              <a:tr h="182179">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1" i="1" u="sng" strike="noStrike">
                          <a:solidFill>
                            <a:srgbClr val="000000"/>
                          </a:solidFill>
                          <a:effectLst/>
                          <a:latin typeface="Arial "/>
                        </a:rPr>
                        <a:t>Flat Rate Sales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AEA"/>
                    </a:solidFill>
                  </a:tcPr>
                </a:tc>
                <a:tc>
                  <a:txBody>
                    <a:bodyPr/>
                    <a:lstStyle/>
                    <a:p>
                      <a:pPr algn="l"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31430">
                <a:tc>
                  <a:txBody>
                    <a:bodyPr/>
                    <a:lstStyle/>
                    <a:p>
                      <a:pPr algn="ctr" fontAlgn="b"/>
                      <a:r>
                        <a:rPr lang="en-US" sz="700" b="1" i="0" u="none" strike="noStrike">
                          <a:solidFill>
                            <a:srgbClr val="000000"/>
                          </a:solidFill>
                          <a:effectLst/>
                          <a:latin typeface="Arial "/>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Residential - Single Family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
                        </a:rPr>
                        <a:t>              248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
                        </a:rPr>
                        <a:t>             252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r" fontAlgn="b"/>
                      <a:r>
                        <a:rPr lang="en-US" sz="700" b="0" i="0" u="none" strike="noStrike" dirty="0">
                          <a:solidFill>
                            <a:srgbClr val="00B0F0"/>
                          </a:solidFill>
                          <a:effectLst/>
                          <a:latin typeface="Arial "/>
                        </a:rPr>
                        <a:t> $ </a:t>
                      </a:r>
                      <a:r>
                        <a:rPr lang="en-US" sz="700" b="0" i="0" u="none" strike="noStrike" dirty="0" smtClean="0">
                          <a:solidFill>
                            <a:srgbClr val="00B0F0"/>
                          </a:solidFill>
                          <a:effectLst/>
                          <a:latin typeface="Arial "/>
                        </a:rPr>
                        <a:t>111,888 </a:t>
                      </a:r>
                      <a:endParaRPr lang="en-US" sz="700" b="0" i="0" u="none" strike="noStrike" dirty="0">
                        <a:solidFill>
                          <a:srgbClr val="00B0F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Residential - Apartments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r"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Residential - Mobile Homes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r"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Commercial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Other Sales to Public Authorities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Other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a:txBody>
                    <a:bodyPr/>
                    <a:lstStyle/>
                    <a:p>
                      <a:pPr algn="r"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82179">
                <a:tc>
                  <a:txBody>
                    <a:bodyPr/>
                    <a:lstStyle/>
                    <a:p>
                      <a:pPr algn="ctr" fontAlgn="b"/>
                      <a:r>
                        <a:rPr lang="en-US" sz="700" b="1" i="0" u="none" strike="noStrike">
                          <a:solidFill>
                            <a:srgbClr val="000000"/>
                          </a:solidFill>
                          <a:effectLst/>
                          <a:latin typeface="Arial "/>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r" fontAlgn="b"/>
                      <a:r>
                        <a:rPr lang="en-US" sz="700" b="1" i="0" u="none" strike="noStrike" dirty="0">
                          <a:solidFill>
                            <a:srgbClr val="000000"/>
                          </a:solidFill>
                          <a:effectLst/>
                          <a:latin typeface="Arial "/>
                        </a:rPr>
                        <a:t>Total Unmetered </a:t>
                      </a:r>
                      <a:r>
                        <a:rPr lang="en-US" sz="700" b="1" i="0" u="none" strike="noStrike" dirty="0" smtClean="0">
                          <a:solidFill>
                            <a:srgbClr val="000000"/>
                          </a:solidFill>
                          <a:effectLst/>
                          <a:latin typeface="Arial "/>
                        </a:rPr>
                        <a:t>Sales</a:t>
                      </a:r>
                      <a:endParaRPr lang="en-US" sz="700" b="1" i="0" u="none" strike="noStrike" dirty="0">
                        <a:solidFill>
                          <a:srgbClr val="000000"/>
                        </a:solidFill>
                        <a:effectLst/>
                        <a:latin typeface="Arial "/>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
                        </a:rPr>
                        <a:t>              248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
                        </a:rPr>
                        <a:t>             252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ctr" fontAlgn="b"/>
                      <a:r>
                        <a:rPr lang="en-US" sz="700" b="1" i="0" u="none" strike="noStrike">
                          <a:solidFill>
                            <a:srgbClr val="000000"/>
                          </a:solidFill>
                          <a:effectLst/>
                          <a:latin typeface="Arial "/>
                        </a:rPr>
                        <a:t> XXXX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AEAEA"/>
                    </a:solidFill>
                  </a:tcPr>
                </a:tc>
                <a:tc>
                  <a:txBody>
                    <a:bodyPr/>
                    <a:lstStyle/>
                    <a:p>
                      <a:pPr algn="r" fontAlgn="b"/>
                      <a:r>
                        <a:rPr lang="en-US" sz="700" b="0" i="0" u="none" strike="noStrike" dirty="0">
                          <a:solidFill>
                            <a:srgbClr val="000000"/>
                          </a:solidFill>
                          <a:effectLst/>
                          <a:latin typeface="Arial "/>
                        </a:rPr>
                        <a:t> $ </a:t>
                      </a:r>
                      <a:r>
                        <a:rPr lang="en-US" sz="700" b="0" i="0" u="none" strike="noStrike" dirty="0" smtClean="0">
                          <a:solidFill>
                            <a:srgbClr val="000000"/>
                          </a:solidFill>
                          <a:effectLst/>
                          <a:latin typeface="Arial "/>
                        </a:rPr>
                        <a:t>111,888</a:t>
                      </a:r>
                      <a:endParaRPr lang="en-US" sz="700" b="0" i="0" u="none" strike="noStrike" dirty="0">
                        <a:solidFill>
                          <a:srgbClr val="00000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r>
              <a:tr h="182179">
                <a:tc>
                  <a:txBody>
                    <a:bodyPr/>
                    <a:lstStyle/>
                    <a:p>
                      <a:pPr algn="ctr" fontAlgn="ctr"/>
                      <a:endParaRPr lang="en-US" sz="700" b="1" i="0" u="none" strike="noStrike">
                        <a:solidFill>
                          <a:srgbClr val="000000"/>
                        </a:solidFill>
                        <a:effectLst/>
                        <a:latin typeface="Arial "/>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en-US" sz="700" b="1" i="1" u="sng" strike="noStrike">
                          <a:solidFill>
                            <a:srgbClr val="000000"/>
                          </a:solidFill>
                          <a:effectLst/>
                          <a:latin typeface="Arial "/>
                        </a:rPr>
                        <a:t>Metered Sales Based on Gallon Usage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ctr"/>
                      <a:r>
                        <a:rPr lang="en-US" sz="700" b="0" i="0" u="none" strike="noStrike">
                          <a:solidFill>
                            <a:srgbClr val="000000"/>
                          </a:solidFill>
                          <a:effectLst/>
                          <a:latin typeface="Arial "/>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l" fontAlgn="ctr"/>
                      <a:r>
                        <a:rPr lang="en-US" sz="700" b="0" i="0" u="none" strike="noStrike">
                          <a:solidFill>
                            <a:srgbClr val="000000"/>
                          </a:solidFill>
                          <a:effectLst/>
                          <a:latin typeface="Arial "/>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l" fontAlgn="ctr"/>
                      <a:r>
                        <a:rPr lang="en-US" sz="700" b="0" i="0" u="none" strike="noStrike">
                          <a:solidFill>
                            <a:srgbClr val="000000"/>
                          </a:solidFill>
                          <a:effectLst/>
                          <a:latin typeface="Arial "/>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n-US" sz="700" b="0" i="0" u="none" strike="noStrike">
                          <a:solidFill>
                            <a:srgbClr val="000000"/>
                          </a:solidFill>
                          <a:effectLst/>
                          <a:latin typeface="Arial "/>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Residential - Single Family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Residential - Apartments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Residential - Mobile Homes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
                        </a:rPr>
                        <a:t>Commercial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Other Sales to Public Authorities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
                        </a:rPr>
                        <a:t>Other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82179">
                <a:tc>
                  <a:txBody>
                    <a:bodyPr/>
                    <a:lstStyle/>
                    <a:p>
                      <a:pPr algn="ctr" fontAlgn="b"/>
                      <a:r>
                        <a:rPr lang="en-US" sz="700" b="1" i="0" u="none" strike="noStrike">
                          <a:solidFill>
                            <a:srgbClr val="000000"/>
                          </a:solidFill>
                          <a:effectLst/>
                          <a:latin typeface="Arial "/>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r" fontAlgn="b"/>
                      <a:r>
                        <a:rPr lang="en-US" sz="700" b="1" i="0" u="none" strike="noStrike" dirty="0">
                          <a:solidFill>
                            <a:srgbClr val="000000"/>
                          </a:solidFill>
                          <a:effectLst/>
                          <a:latin typeface="Arial "/>
                        </a:rPr>
                        <a:t>Total Metered </a:t>
                      </a:r>
                      <a:r>
                        <a:rPr lang="en-US" sz="700" b="1" i="0" u="none" strike="noStrike" dirty="0" smtClean="0">
                          <a:solidFill>
                            <a:srgbClr val="000000"/>
                          </a:solidFill>
                          <a:effectLst/>
                          <a:latin typeface="Arial "/>
                        </a:rPr>
                        <a:t>Sales</a:t>
                      </a:r>
                      <a:endParaRPr lang="en-US" sz="700" b="1" i="0" u="none" strike="noStrike" dirty="0">
                        <a:solidFill>
                          <a:srgbClr val="000000"/>
                        </a:solidFill>
                        <a:effectLst/>
                        <a:latin typeface="Arial "/>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n-US" sz="700" b="0" i="0" u="none" strike="noStrike" dirty="0">
                          <a:solidFill>
                            <a:srgbClr val="000000"/>
                          </a:solidFill>
                          <a:effectLst/>
                          <a:latin typeface="Arial "/>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n-US" sz="700" b="0" i="0" u="none" strike="noStrike" dirty="0">
                          <a:solidFill>
                            <a:srgbClr val="000000"/>
                          </a:solidFill>
                          <a:effectLst/>
                          <a:latin typeface="Arial "/>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
                        </a:rPr>
                        <a:t> $ </a:t>
                      </a:r>
                      <a:r>
                        <a:rPr lang="en-US" sz="700" b="0" i="0" u="none" strike="noStrike" dirty="0" smtClean="0">
                          <a:solidFill>
                            <a:srgbClr val="000000"/>
                          </a:solidFill>
                          <a:effectLst/>
                          <a:latin typeface="Arial "/>
                        </a:rPr>
                        <a:t>111,888 </a:t>
                      </a:r>
                      <a:endParaRPr lang="en-US" sz="700" b="0" i="0" u="none" strike="noStrike" dirty="0">
                        <a:solidFill>
                          <a:srgbClr val="00000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r>
              <a:tr h="182179">
                <a:tc>
                  <a:txBody>
                    <a:bodyPr/>
                    <a:lstStyle/>
                    <a:p>
                      <a:pPr algn="l" fontAlgn="ctr"/>
                      <a:endParaRPr lang="en-US" sz="700" b="1" i="0" u="none" strike="noStrike">
                        <a:solidFill>
                          <a:srgbClr val="000000"/>
                        </a:solidFill>
                        <a:effectLst/>
                        <a:latin typeface="Arial "/>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ctr"/>
                      <a:r>
                        <a:rPr lang="en-US" sz="700" b="1" i="1" u="sng" strike="noStrike" dirty="0">
                          <a:solidFill>
                            <a:srgbClr val="000000"/>
                          </a:solidFill>
                          <a:effectLst/>
                          <a:latin typeface="Arial "/>
                        </a:rPr>
                        <a:t>Tariffed Operating Revenues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700" b="1" i="0" u="none" strike="noStrike">
                          <a:solidFill>
                            <a:srgbClr val="000000"/>
                          </a:solidFill>
                          <a:effectLst/>
                          <a:latin typeface="Arial "/>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
                        </a:rPr>
                        <a:t>Late Payment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
                        </a:rPr>
                        <a:t> $       </a:t>
                      </a:r>
                      <a:r>
                        <a:rPr lang="en-US" sz="700" b="0" i="0" u="none" strike="noStrike" dirty="0" smtClean="0">
                          <a:solidFill>
                            <a:srgbClr val="00B0F0"/>
                          </a:solidFill>
                          <a:effectLst/>
                          <a:latin typeface="Arial "/>
                        </a:rPr>
                        <a:t>348 </a:t>
                      </a:r>
                      <a:endParaRPr lang="en-US" sz="700" b="0" i="0" u="none" strike="noStrike" dirty="0">
                        <a:solidFill>
                          <a:srgbClr val="00B0F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
                        </a:rPr>
                        <a:t>Returned Check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
                        </a:rPr>
                        <a:t> $       </a:t>
                      </a:r>
                      <a:r>
                        <a:rPr lang="en-US" sz="700" b="0" i="0" u="none" strike="noStrike" dirty="0" smtClean="0">
                          <a:solidFill>
                            <a:srgbClr val="00B0F0"/>
                          </a:solidFill>
                          <a:effectLst/>
                          <a:latin typeface="Arial "/>
                        </a:rPr>
                        <a:t>125 </a:t>
                      </a:r>
                      <a:endParaRPr lang="en-US" sz="700" b="0" i="0" u="none" strike="noStrike" dirty="0">
                        <a:solidFill>
                          <a:srgbClr val="00B0F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
                        </a:rPr>
                        <a:t>Inspection Fees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Arial "/>
                        </a:rPr>
                        <a:t>Reconnect Fees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gridSpan="4">
                  <a:txBody>
                    <a:bodyPr/>
                    <a:lstStyle/>
                    <a:p>
                      <a:pPr algn="l" fontAlgn="b"/>
                      <a:endParaRPr lang="en-US" sz="700" b="0" i="0" u="none" strike="noStrike">
                        <a:solidFill>
                          <a:srgbClr val="000000"/>
                        </a:solidFill>
                        <a:effectLst/>
                        <a:latin typeface="Arial "/>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B0F0"/>
                          </a:solidFill>
                          <a:effectLst/>
                          <a:latin typeface="Arial "/>
                        </a:rPr>
                        <a:t> $         </a:t>
                      </a:r>
                      <a:r>
                        <a:rPr lang="en-US" sz="700" b="0" i="0" u="none" strike="noStrike" dirty="0" smtClean="0">
                          <a:solidFill>
                            <a:srgbClr val="00B0F0"/>
                          </a:solidFill>
                          <a:effectLst/>
                          <a:latin typeface="Arial "/>
                        </a:rPr>
                        <a:t>60 </a:t>
                      </a:r>
                      <a:endParaRPr lang="en-US" sz="700" b="0" i="0" u="none" strike="noStrike" dirty="0">
                        <a:solidFill>
                          <a:srgbClr val="00B0F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31430">
                <a:tc>
                  <a:txBody>
                    <a:bodyPr/>
                    <a:lstStyle/>
                    <a:p>
                      <a:pPr algn="ctr" fontAlgn="b"/>
                      <a:r>
                        <a:rPr lang="en-US" sz="700" b="1" i="0" u="none" strike="noStrike">
                          <a:solidFill>
                            <a:srgbClr val="000000"/>
                          </a:solidFill>
                          <a:effectLst/>
                          <a:latin typeface="Arial "/>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
                        </a:rPr>
                        <a:t>Other Revenue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31430">
                <a:tc>
                  <a:txBody>
                    <a:bodyPr/>
                    <a:lstStyle/>
                    <a:p>
                      <a:pPr algn="ctr" fontAlgn="b"/>
                      <a:r>
                        <a:rPr lang="en-US" sz="700" b="1" i="0" u="none" strike="noStrike">
                          <a:solidFill>
                            <a:srgbClr val="000000"/>
                          </a:solidFill>
                          <a:effectLst/>
                          <a:latin typeface="Arial "/>
                        </a:rPr>
                        <a:t>22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r" fontAlgn="b"/>
                      <a:r>
                        <a:rPr lang="en-US" sz="700" b="1" i="0" u="none" strike="noStrike" dirty="0">
                          <a:solidFill>
                            <a:srgbClr val="000000"/>
                          </a:solidFill>
                          <a:effectLst/>
                          <a:latin typeface="Arial "/>
                        </a:rPr>
                        <a:t>Total Operating Revenues</a:t>
                      </a:r>
                      <a:r>
                        <a:rPr lang="en-US" sz="700" b="1" i="1" u="none" strike="noStrike" dirty="0">
                          <a:solidFill>
                            <a:srgbClr val="000000"/>
                          </a:solidFill>
                          <a:effectLst/>
                          <a:latin typeface="Arial "/>
                        </a:rPr>
                        <a:t> (From Tariffed Services) </a:t>
                      </a:r>
                      <a:r>
                        <a:rPr lang="en-US" sz="700" b="0" i="1" u="none" strike="noStrike" dirty="0">
                          <a:solidFill>
                            <a:srgbClr val="000000"/>
                          </a:solidFill>
                          <a:effectLst/>
                          <a:latin typeface="Arial "/>
                        </a:rPr>
                        <a:t>(To Pg. 1, Line </a:t>
                      </a:r>
                      <a:r>
                        <a:rPr lang="en-US" sz="700" b="0" i="1" u="none" strike="noStrike" dirty="0" smtClean="0">
                          <a:solidFill>
                            <a:srgbClr val="000000"/>
                          </a:solidFill>
                          <a:effectLst/>
                          <a:latin typeface="Arial "/>
                        </a:rPr>
                        <a:t>12)</a:t>
                      </a:r>
                      <a:endParaRPr lang="en-US" sz="700" b="0" i="0" u="none" strike="noStrike" dirty="0">
                        <a:solidFill>
                          <a:srgbClr val="000000"/>
                        </a:solidFill>
                        <a:effectLst/>
                        <a:latin typeface="Arial "/>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
                        </a:rPr>
                        <a:t> $ </a:t>
                      </a:r>
                      <a:r>
                        <a:rPr lang="en-US" sz="700" b="0" i="0" u="none" strike="noStrike" dirty="0" smtClean="0">
                          <a:solidFill>
                            <a:srgbClr val="000000"/>
                          </a:solidFill>
                          <a:effectLst/>
                          <a:latin typeface="Arial "/>
                        </a:rPr>
                        <a:t>112,421 </a:t>
                      </a:r>
                      <a:endParaRPr lang="en-US" sz="700" b="0" i="0" u="none" strike="noStrike" dirty="0">
                        <a:solidFill>
                          <a:srgbClr val="00000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6764">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1" i="1" u="sng" strike="noStrike">
                          <a:solidFill>
                            <a:srgbClr val="000000"/>
                          </a:solidFill>
                          <a:effectLst/>
                          <a:latin typeface="Arial "/>
                        </a:rPr>
                        <a:t>Non-Tariffed Revenues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82179">
                <a:tc>
                  <a:txBody>
                    <a:bodyPr/>
                    <a:lstStyle/>
                    <a:p>
                      <a:pPr algn="ctr" fontAlgn="b"/>
                      <a:r>
                        <a:rPr lang="en-US" sz="700" b="1" i="0" u="none" strike="noStrike">
                          <a:solidFill>
                            <a:srgbClr val="000000"/>
                          </a:solidFill>
                          <a:effectLst/>
                          <a:latin typeface="Arial "/>
                        </a:rPr>
                        <a:t>23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
                        </a:rPr>
                        <a:t>Rent Income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2179">
                <a:tc>
                  <a:txBody>
                    <a:bodyPr/>
                    <a:lstStyle/>
                    <a:p>
                      <a:pPr algn="ctr" fontAlgn="b"/>
                      <a:r>
                        <a:rPr lang="en-US" sz="700" b="1" i="0" u="none" strike="noStrike">
                          <a:solidFill>
                            <a:srgbClr val="000000"/>
                          </a:solidFill>
                          <a:effectLst/>
                          <a:latin typeface="Arial "/>
                        </a:rPr>
                        <a:t>24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dirty="0">
                          <a:solidFill>
                            <a:srgbClr val="000000"/>
                          </a:solidFill>
                          <a:effectLst/>
                          <a:latin typeface="Arial "/>
                        </a:rPr>
                        <a:t>Other Income </a:t>
                      </a:r>
                      <a:r>
                        <a:rPr lang="en-US" sz="700" b="0" i="1" u="none" strike="noStrike" dirty="0">
                          <a:solidFill>
                            <a:srgbClr val="000000"/>
                          </a:solidFill>
                          <a:effectLst/>
                          <a:latin typeface="Arial "/>
                        </a:rPr>
                        <a:t>(i.e., from Merchandising, Jobbing &amp; Contract Work, etc.)</a:t>
                      </a:r>
                      <a:r>
                        <a:rPr lang="en-US" sz="700" b="0" i="0" u="none" strike="noStrike" dirty="0">
                          <a:solidFill>
                            <a:srgbClr val="000000"/>
                          </a:solidFill>
                          <a:effectLst/>
                          <a:latin typeface="Arial "/>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82179">
                <a:tc>
                  <a:txBody>
                    <a:bodyPr/>
                    <a:lstStyle/>
                    <a:p>
                      <a:pPr algn="ctr" fontAlgn="b"/>
                      <a:r>
                        <a:rPr lang="en-US" sz="700" b="1" i="0" u="none" strike="noStrike">
                          <a:solidFill>
                            <a:srgbClr val="000000"/>
                          </a:solidFill>
                          <a:effectLst/>
                          <a:latin typeface="Arial "/>
                        </a:rPr>
                        <a:t>25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r" fontAlgn="b"/>
                      <a:r>
                        <a:rPr lang="en-US" sz="700" b="1" i="0" u="none" strike="noStrike" dirty="0">
                          <a:solidFill>
                            <a:srgbClr val="000000"/>
                          </a:solidFill>
                          <a:effectLst/>
                          <a:latin typeface="Arial "/>
                        </a:rPr>
                        <a:t>Total </a:t>
                      </a:r>
                      <a:r>
                        <a:rPr lang="en-US" sz="700" b="1" i="0" u="sng" strike="noStrike" dirty="0">
                          <a:solidFill>
                            <a:srgbClr val="000000"/>
                          </a:solidFill>
                          <a:effectLst/>
                          <a:latin typeface="Arial "/>
                        </a:rPr>
                        <a:t>Non-Tariffed </a:t>
                      </a:r>
                      <a:r>
                        <a:rPr lang="en-US" sz="700" b="1" i="0" u="none" strike="noStrike" dirty="0">
                          <a:solidFill>
                            <a:srgbClr val="000000"/>
                          </a:solidFill>
                          <a:effectLst/>
                          <a:latin typeface="Arial "/>
                        </a:rPr>
                        <a:t>Revenues</a:t>
                      </a:r>
                      <a:r>
                        <a:rPr lang="en-US" sz="700" b="0" i="1" u="none" strike="noStrike" dirty="0">
                          <a:solidFill>
                            <a:srgbClr val="000000"/>
                          </a:solidFill>
                          <a:effectLst/>
                          <a:latin typeface="Arial "/>
                        </a:rPr>
                        <a:t> (To Pg. 1, Line </a:t>
                      </a:r>
                      <a:r>
                        <a:rPr lang="en-US" sz="700" b="0" i="1" u="none" strike="noStrike" dirty="0" smtClean="0">
                          <a:solidFill>
                            <a:srgbClr val="000000"/>
                          </a:solidFill>
                          <a:effectLst/>
                          <a:latin typeface="Arial "/>
                        </a:rPr>
                        <a:t>13)</a:t>
                      </a:r>
                      <a:endParaRPr lang="en-US" sz="700" b="0" i="0" u="none" strike="noStrike" dirty="0">
                        <a:solidFill>
                          <a:srgbClr val="000000"/>
                        </a:solidFill>
                        <a:effectLst/>
                        <a:latin typeface="Arial "/>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82179">
                <a:tc>
                  <a:txBody>
                    <a:bodyPr/>
                    <a:lstStyle/>
                    <a:p>
                      <a:pPr algn="ctr" fontAlgn="b"/>
                      <a:r>
                        <a:rPr lang="en-US" sz="700" b="1" i="0" u="none" strike="noStrike">
                          <a:solidFill>
                            <a:srgbClr val="000000"/>
                          </a:solidFill>
                          <a:effectLst/>
                          <a:latin typeface="Arial "/>
                        </a:rPr>
                        <a:t>26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1" i="0" u="none" strike="noStrike" dirty="0">
                          <a:solidFill>
                            <a:srgbClr val="000000"/>
                          </a:solidFill>
                          <a:effectLst/>
                          <a:latin typeface="Arial "/>
                        </a:rPr>
                        <a:t>Total Revenues * </a:t>
                      </a:r>
                      <a:r>
                        <a:rPr lang="en-US" sz="700" b="0" i="1" u="none" strike="noStrike" dirty="0">
                          <a:solidFill>
                            <a:srgbClr val="000000"/>
                          </a:solidFill>
                          <a:effectLst/>
                          <a:latin typeface="Arial "/>
                        </a:rPr>
                        <a:t>(To Pg. 1, Line </a:t>
                      </a:r>
                      <a:r>
                        <a:rPr lang="en-US" sz="700" b="0" i="1" u="none" strike="noStrike" dirty="0" smtClean="0">
                          <a:solidFill>
                            <a:srgbClr val="000000"/>
                          </a:solidFill>
                          <a:effectLst/>
                          <a:latin typeface="Arial "/>
                        </a:rPr>
                        <a:t>14)</a:t>
                      </a:r>
                      <a:endParaRPr lang="en-US" sz="700" b="1" i="0" u="none" strike="noStrike" dirty="0">
                        <a:solidFill>
                          <a:srgbClr val="000000"/>
                        </a:solidFill>
                        <a:effectLst/>
                        <a:latin typeface="Arial "/>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
                        </a:rPr>
                        <a:t> $ </a:t>
                      </a:r>
                      <a:r>
                        <a:rPr lang="en-US" sz="700" b="0" i="0" u="none" strike="noStrike" dirty="0" smtClean="0">
                          <a:solidFill>
                            <a:srgbClr val="000000"/>
                          </a:solidFill>
                          <a:effectLst/>
                          <a:latin typeface="Arial "/>
                        </a:rPr>
                        <a:t>112,421 </a:t>
                      </a:r>
                      <a:endParaRPr lang="en-US" sz="700" b="0" i="0" u="none" strike="noStrike" dirty="0">
                        <a:solidFill>
                          <a:srgbClr val="000000"/>
                        </a:solidFill>
                        <a:effectLst/>
                        <a:latin typeface="Arial "/>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36642">
                <a:tc>
                  <a:txBody>
                    <a:bodyPr/>
                    <a:lstStyle/>
                    <a:p>
                      <a:pPr algn="ctr" fontAlgn="b"/>
                      <a:endParaRPr lang="en-US" sz="700" b="1" i="0" u="none" strike="noStrike">
                        <a:solidFill>
                          <a:srgbClr val="000000"/>
                        </a:solidFill>
                        <a:effectLst/>
                        <a:latin typeface="Arial "/>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5">
                  <a:txBody>
                    <a:bodyPr/>
                    <a:lstStyle/>
                    <a:p>
                      <a:pPr algn="l" fontAlgn="b"/>
                      <a:r>
                        <a:rPr lang="en-US" sz="700" b="0" i="0" u="none" strike="noStrike">
                          <a:solidFill>
                            <a:srgbClr val="000000"/>
                          </a:solidFill>
                          <a:effectLst/>
                          <a:latin typeface="Arial "/>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700" b="0" i="0" u="none" strike="noStrike">
                          <a:solidFill>
                            <a:srgbClr val="000000"/>
                          </a:solidFill>
                          <a:effectLst/>
                          <a:latin typeface="Arial Narrow"/>
                        </a:rPr>
                        <a:t>(Total to Pg. 1</a:t>
                      </a:r>
                      <a:br>
                        <a:rPr lang="en-US" sz="700" b="0" i="0" u="none" strike="noStrike">
                          <a:solidFill>
                            <a:srgbClr val="000000"/>
                          </a:solidFill>
                          <a:effectLst/>
                          <a:latin typeface="Arial Narrow"/>
                        </a:rPr>
                      </a:br>
                      <a:r>
                        <a:rPr lang="en-US" sz="700" b="0" i="0" u="none" strike="noStrike">
                          <a:solidFill>
                            <a:srgbClr val="000000"/>
                          </a:solidFill>
                          <a:effectLst/>
                          <a:latin typeface="Arial Narrow"/>
                        </a:rPr>
                        <a:t> &amp; Pg. S-1)</a:t>
                      </a:r>
                    </a:p>
                  </a:txBody>
                  <a:tcPr marL="0" marR="0" marT="0" marB="0">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321">
                <a:tc>
                  <a:txBody>
                    <a:bodyPr/>
                    <a:lstStyle/>
                    <a:p>
                      <a:pPr algn="r" fontAlgn="t"/>
                      <a:r>
                        <a:rPr lang="en-US" sz="700" b="1" i="0" u="none" strike="noStrike">
                          <a:solidFill>
                            <a:srgbClr val="000000"/>
                          </a:solidFill>
                          <a:effectLst/>
                          <a:latin typeface="Arial "/>
                        </a:rPr>
                        <a:t>*</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t"/>
                      <a:r>
                        <a:rPr lang="en-US" sz="700" b="1" i="0" u="none" strike="noStrike" dirty="0">
                          <a:solidFill>
                            <a:srgbClr val="000000"/>
                          </a:solidFill>
                          <a:effectLst/>
                          <a:latin typeface="Arial "/>
                        </a:rPr>
                        <a:t>Total Revenues should match Statement of Revenue </a:t>
                      </a:r>
                      <a:r>
                        <a:rPr lang="en-US" sz="700" b="1" i="1" u="none" strike="noStrike" dirty="0">
                          <a:solidFill>
                            <a:srgbClr val="000000"/>
                          </a:solidFill>
                          <a:effectLst/>
                          <a:latin typeface="Arial "/>
                        </a:rPr>
                        <a:t>(MOPSC Assessment)</a:t>
                      </a:r>
                      <a:r>
                        <a:rPr lang="en-US" sz="700" b="1" i="0" u="none" strike="noStrike" dirty="0">
                          <a:solidFill>
                            <a:srgbClr val="000000"/>
                          </a:solidFill>
                          <a:effectLst/>
                          <a:latin typeface="Arial "/>
                        </a:rPr>
                        <a:t>.</a:t>
                      </a:r>
                    </a:p>
                  </a:txBody>
                  <a:tcPr marL="0" marR="0" marT="0" marB="0">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8321">
                <a:tc>
                  <a:txBody>
                    <a:bodyPr/>
                    <a:lstStyle/>
                    <a:p>
                      <a:pPr algn="r" fontAlgn="t"/>
                      <a:endParaRPr lang="en-US" sz="700" b="1" i="0" u="none" strike="noStrike">
                        <a:solidFill>
                          <a:srgbClr val="000000"/>
                        </a:solidFill>
                        <a:effectLst/>
                        <a:latin typeface="Arial "/>
                      </a:endParaRPr>
                    </a:p>
                  </a:txBody>
                  <a:tcPr marL="0" marR="0" marT="0"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700" b="1" i="0" u="none" strike="noStrike">
                        <a:solidFill>
                          <a:srgbClr val="000000"/>
                        </a:solidFill>
                        <a:effectLst/>
                        <a:latin typeface="Arial "/>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
                      </a:endParaRPr>
                    </a:p>
                  </a:txBody>
                  <a:tcPr marL="0" marR="0" marT="0" marB="0">
                    <a:lnL>
                      <a:noFill/>
                    </a:lnL>
                    <a:lnR>
                      <a:noFill/>
                    </a:lnR>
                    <a:lnT>
                      <a:noFill/>
                    </a:lnT>
                    <a:lnB>
                      <a:noFill/>
                    </a:lnB>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8321">
                <a:tc>
                  <a:txBody>
                    <a:bodyPr/>
                    <a:lstStyle/>
                    <a:p>
                      <a:pPr algn="l" fontAlgn="b"/>
                      <a:r>
                        <a:rPr lang="en-US" sz="700" b="0" i="0" u="none" strike="noStrike">
                          <a:solidFill>
                            <a:srgbClr val="000000"/>
                          </a:solidFill>
                          <a:effectLst/>
                          <a:latin typeface="Arial "/>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l" fontAlgn="ctr"/>
                      <a:r>
                        <a:rPr lang="en-US" sz="700" b="0" i="0" u="none" strike="noStrike">
                          <a:solidFill>
                            <a:srgbClr val="000000"/>
                          </a:solidFill>
                          <a:effectLst/>
                          <a:latin typeface="Arial "/>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36642">
                <a:tc>
                  <a:txBody>
                    <a:bodyPr/>
                    <a:lstStyle/>
                    <a:p>
                      <a:pPr algn="l" fontAlgn="b"/>
                      <a:r>
                        <a:rPr lang="en-US" sz="700" b="0" i="0" u="none" strike="noStrike">
                          <a:solidFill>
                            <a:srgbClr val="000000"/>
                          </a:solidFill>
                          <a:effectLst/>
                          <a:latin typeface="Arial "/>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ctr" fontAlgn="b"/>
                      <a:r>
                        <a:rPr lang="en-US" sz="700" b="0" i="0" u="none" strike="noStrike" dirty="0">
                          <a:solidFill>
                            <a:srgbClr val="000000"/>
                          </a:solidFill>
                          <a:effectLst/>
                          <a:latin typeface="Arial "/>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4953000" y="685800"/>
            <a:ext cx="3756660" cy="6172200"/>
          </a:xfrm>
        </p:spPr>
        <p:txBody>
          <a:bodyPr>
            <a:normAutofit/>
          </a:bodyPr>
          <a:lstStyle/>
          <a:p>
            <a:pPr marL="120827" indent="0" algn="just">
              <a:buNone/>
            </a:pPr>
            <a:r>
              <a:rPr lang="en-US" sz="1500" dirty="0">
                <a:solidFill>
                  <a:srgbClr val="00B0F0"/>
                </a:solidFill>
              </a:rPr>
              <a:t>Page S-2 is for your </a:t>
            </a:r>
            <a:r>
              <a:rPr lang="en-US" sz="1500" dirty="0" smtClean="0">
                <a:solidFill>
                  <a:srgbClr val="00B0F0"/>
                </a:solidFill>
              </a:rPr>
              <a:t>Operating Revenues</a:t>
            </a:r>
            <a:r>
              <a:rPr lang="en-US" sz="1500" dirty="0">
                <a:solidFill>
                  <a:srgbClr val="00B0F0"/>
                </a:solidFill>
              </a:rPr>
              <a:t>.</a:t>
            </a:r>
          </a:p>
          <a:p>
            <a:pPr algn="just"/>
            <a:r>
              <a:rPr lang="en-US" sz="1500" dirty="0">
                <a:solidFill>
                  <a:srgbClr val="00B0F0"/>
                </a:solidFill>
              </a:rPr>
              <a:t>Column “b” </a:t>
            </a:r>
            <a:r>
              <a:rPr lang="en-US" sz="1500" dirty="0" smtClean="0">
                <a:solidFill>
                  <a:srgbClr val="00B0F0"/>
                </a:solidFill>
              </a:rPr>
              <a:t>shows </a:t>
            </a:r>
            <a:r>
              <a:rPr lang="en-US" sz="1500" dirty="0">
                <a:solidFill>
                  <a:srgbClr val="00B0F0"/>
                </a:solidFill>
              </a:rPr>
              <a:t>the </a:t>
            </a:r>
            <a:r>
              <a:rPr lang="en-US" sz="1500" dirty="0" smtClean="0">
                <a:solidFill>
                  <a:srgbClr val="00B0F0"/>
                </a:solidFill>
              </a:rPr>
              <a:t>Number </a:t>
            </a:r>
            <a:r>
              <a:rPr lang="en-US" sz="1500" dirty="0">
                <a:solidFill>
                  <a:srgbClr val="00B0F0"/>
                </a:solidFill>
              </a:rPr>
              <a:t>of </a:t>
            </a:r>
            <a:r>
              <a:rPr lang="en-US" sz="1500" dirty="0" smtClean="0">
                <a:solidFill>
                  <a:srgbClr val="00B0F0"/>
                </a:solidFill>
              </a:rPr>
              <a:t>Customers </a:t>
            </a:r>
            <a:r>
              <a:rPr lang="en-US" sz="1500" dirty="0">
                <a:solidFill>
                  <a:srgbClr val="00B0F0"/>
                </a:solidFill>
              </a:rPr>
              <a:t>on the system at 1/1 for the reporting </a:t>
            </a:r>
            <a:r>
              <a:rPr lang="en-US" sz="1500" dirty="0" smtClean="0">
                <a:solidFill>
                  <a:srgbClr val="00B0F0"/>
                </a:solidFill>
              </a:rPr>
              <a:t>year. </a:t>
            </a:r>
          </a:p>
          <a:p>
            <a:pPr algn="just"/>
            <a:r>
              <a:rPr lang="en-US" sz="1500" dirty="0" smtClean="0">
                <a:solidFill>
                  <a:srgbClr val="00B0F0"/>
                </a:solidFill>
              </a:rPr>
              <a:t>Column </a:t>
            </a:r>
            <a:r>
              <a:rPr lang="en-US" sz="1500" dirty="0">
                <a:solidFill>
                  <a:srgbClr val="00B0F0"/>
                </a:solidFill>
              </a:rPr>
              <a:t>“c” </a:t>
            </a:r>
            <a:r>
              <a:rPr lang="en-US" sz="1500" dirty="0" smtClean="0">
                <a:solidFill>
                  <a:srgbClr val="00B0F0"/>
                </a:solidFill>
              </a:rPr>
              <a:t>shows </a:t>
            </a:r>
            <a:r>
              <a:rPr lang="en-US" sz="1500" dirty="0">
                <a:solidFill>
                  <a:srgbClr val="00B0F0"/>
                </a:solidFill>
              </a:rPr>
              <a:t>the </a:t>
            </a:r>
            <a:r>
              <a:rPr lang="en-US" sz="1500" dirty="0" smtClean="0">
                <a:solidFill>
                  <a:srgbClr val="00B0F0"/>
                </a:solidFill>
              </a:rPr>
              <a:t>Number </a:t>
            </a:r>
            <a:r>
              <a:rPr lang="en-US" sz="1500" dirty="0">
                <a:solidFill>
                  <a:srgbClr val="00B0F0"/>
                </a:solidFill>
              </a:rPr>
              <a:t>of </a:t>
            </a:r>
            <a:r>
              <a:rPr lang="en-US" sz="1500" dirty="0" smtClean="0">
                <a:solidFill>
                  <a:srgbClr val="00B0F0"/>
                </a:solidFill>
              </a:rPr>
              <a:t>Customers </a:t>
            </a:r>
            <a:r>
              <a:rPr lang="en-US" sz="1500" dirty="0">
                <a:solidFill>
                  <a:srgbClr val="00B0F0"/>
                </a:solidFill>
              </a:rPr>
              <a:t>on the system at 12/31 for the reporting year.</a:t>
            </a:r>
          </a:p>
          <a:p>
            <a:pPr algn="just"/>
            <a:r>
              <a:rPr lang="en-US" sz="1500" dirty="0">
                <a:solidFill>
                  <a:srgbClr val="00B0F0"/>
                </a:solidFill>
              </a:rPr>
              <a:t>Column “e” </a:t>
            </a:r>
            <a:r>
              <a:rPr lang="en-US" sz="1500" dirty="0" smtClean="0">
                <a:solidFill>
                  <a:srgbClr val="00B0F0"/>
                </a:solidFill>
              </a:rPr>
              <a:t>shows the Total Revenue </a:t>
            </a:r>
            <a:r>
              <a:rPr lang="en-US" sz="1500" dirty="0">
                <a:solidFill>
                  <a:srgbClr val="00B0F0"/>
                </a:solidFill>
              </a:rPr>
              <a:t>collected for each customer type listed in column “a</a:t>
            </a:r>
            <a:r>
              <a:rPr lang="en-US" sz="1500" dirty="0" smtClean="0">
                <a:solidFill>
                  <a:srgbClr val="00B0F0"/>
                </a:solidFill>
              </a:rPr>
              <a:t>”.</a:t>
            </a:r>
            <a:endParaRPr lang="en-US" sz="1500" dirty="0">
              <a:solidFill>
                <a:srgbClr val="00B0F0"/>
              </a:solidFill>
            </a:endParaRPr>
          </a:p>
          <a:p>
            <a:pPr algn="just"/>
            <a:r>
              <a:rPr lang="en-US" sz="1500" dirty="0">
                <a:solidFill>
                  <a:srgbClr val="00B0F0"/>
                </a:solidFill>
              </a:rPr>
              <a:t>Column “d</a:t>
            </a:r>
            <a:r>
              <a:rPr lang="en-US" sz="1500" dirty="0" smtClean="0">
                <a:solidFill>
                  <a:srgbClr val="00B0F0"/>
                </a:solidFill>
              </a:rPr>
              <a:t>”, lines 10-15, shows </a:t>
            </a:r>
            <a:r>
              <a:rPr lang="en-US" sz="1500" dirty="0">
                <a:solidFill>
                  <a:srgbClr val="00B0F0"/>
                </a:solidFill>
              </a:rPr>
              <a:t>the </a:t>
            </a:r>
            <a:r>
              <a:rPr lang="en-US" sz="1500" dirty="0" smtClean="0">
                <a:solidFill>
                  <a:srgbClr val="00B0F0"/>
                </a:solidFill>
              </a:rPr>
              <a:t>Number </a:t>
            </a:r>
            <a:r>
              <a:rPr lang="en-US" sz="1500" dirty="0">
                <a:solidFill>
                  <a:srgbClr val="00B0F0"/>
                </a:solidFill>
              </a:rPr>
              <a:t>of </a:t>
            </a:r>
            <a:r>
              <a:rPr lang="en-US" sz="1500" dirty="0" smtClean="0">
                <a:solidFill>
                  <a:srgbClr val="00B0F0"/>
                </a:solidFill>
              </a:rPr>
              <a:t>Gallons Sold </a:t>
            </a:r>
            <a:r>
              <a:rPr lang="en-US" sz="1500" dirty="0">
                <a:solidFill>
                  <a:srgbClr val="00B0F0"/>
                </a:solidFill>
              </a:rPr>
              <a:t>for each type of customer on the system.  </a:t>
            </a:r>
            <a:endParaRPr lang="en-US" sz="1500" dirty="0" smtClean="0">
              <a:solidFill>
                <a:srgbClr val="00B0F0"/>
              </a:solidFill>
            </a:endParaRPr>
          </a:p>
          <a:p>
            <a:pPr lvl="1" algn="just"/>
            <a:r>
              <a:rPr lang="en-US" sz="1300" dirty="0" smtClean="0">
                <a:solidFill>
                  <a:srgbClr val="00B0F0"/>
                </a:solidFill>
              </a:rPr>
              <a:t>If </a:t>
            </a:r>
            <a:r>
              <a:rPr lang="en-US" sz="1300" dirty="0">
                <a:solidFill>
                  <a:srgbClr val="00B0F0"/>
                </a:solidFill>
              </a:rPr>
              <a:t>you have metered customers, there </a:t>
            </a:r>
            <a:r>
              <a:rPr lang="en-US" sz="1300" b="1" u="sng" dirty="0">
                <a:solidFill>
                  <a:srgbClr val="00B0F0"/>
                </a:solidFill>
              </a:rPr>
              <a:t>must</a:t>
            </a:r>
            <a:r>
              <a:rPr lang="en-US" sz="1300" b="1" dirty="0">
                <a:solidFill>
                  <a:srgbClr val="00B0F0"/>
                </a:solidFill>
              </a:rPr>
              <a:t> </a:t>
            </a:r>
            <a:r>
              <a:rPr lang="en-US" sz="1300" dirty="0">
                <a:solidFill>
                  <a:srgbClr val="00B0F0"/>
                </a:solidFill>
              </a:rPr>
              <a:t>be gallons sold listed for each meter size.</a:t>
            </a:r>
          </a:p>
          <a:p>
            <a:pPr algn="just"/>
            <a:r>
              <a:rPr lang="en-US" sz="1500" dirty="0">
                <a:solidFill>
                  <a:srgbClr val="00B0F0"/>
                </a:solidFill>
              </a:rPr>
              <a:t>Lines </a:t>
            </a:r>
            <a:r>
              <a:rPr lang="en-US" sz="1500" dirty="0" smtClean="0">
                <a:solidFill>
                  <a:srgbClr val="00B0F0"/>
                </a:solidFill>
              </a:rPr>
              <a:t>17-21 show </a:t>
            </a:r>
            <a:r>
              <a:rPr lang="en-US" sz="1500" dirty="0">
                <a:solidFill>
                  <a:srgbClr val="00B0F0"/>
                </a:solidFill>
              </a:rPr>
              <a:t>the other revenues </a:t>
            </a:r>
            <a:r>
              <a:rPr lang="en-US" sz="1500" dirty="0" smtClean="0">
                <a:solidFill>
                  <a:srgbClr val="00B0F0"/>
                </a:solidFill>
              </a:rPr>
              <a:t> </a:t>
            </a:r>
            <a:r>
              <a:rPr lang="en-US" sz="1500" dirty="0">
                <a:solidFill>
                  <a:srgbClr val="00B0F0"/>
                </a:solidFill>
              </a:rPr>
              <a:t>approved through the tariff for the utility to collect from its customers. </a:t>
            </a:r>
            <a:endParaRPr lang="en-US" sz="1500" dirty="0" smtClean="0">
              <a:solidFill>
                <a:srgbClr val="00B0F0"/>
              </a:solidFill>
            </a:endParaRPr>
          </a:p>
          <a:p>
            <a:pPr lvl="1" algn="just"/>
            <a:r>
              <a:rPr lang="en-US" sz="1300" dirty="0" smtClean="0">
                <a:solidFill>
                  <a:srgbClr val="00B0F0"/>
                </a:solidFill>
              </a:rPr>
              <a:t>The </a:t>
            </a:r>
            <a:r>
              <a:rPr lang="en-US" sz="1300" dirty="0">
                <a:solidFill>
                  <a:srgbClr val="00B0F0"/>
                </a:solidFill>
              </a:rPr>
              <a:t>values here should be the year end total collected for each applicable revenue item.</a:t>
            </a:r>
          </a:p>
          <a:p>
            <a:pPr algn="just"/>
            <a:endParaRPr lang="en-US" sz="1500" dirty="0">
              <a:solidFill>
                <a:srgbClr val="00B0F0"/>
              </a:solidFill>
            </a:endParaRPr>
          </a:p>
        </p:txBody>
      </p:sp>
      <p:sp>
        <p:nvSpPr>
          <p:cNvPr id="3" name="Slide Number Placeholder 2"/>
          <p:cNvSpPr>
            <a:spLocks noGrp="1"/>
          </p:cNvSpPr>
          <p:nvPr>
            <p:ph type="sldNum" sz="quarter" idx="12"/>
          </p:nvPr>
        </p:nvSpPr>
        <p:spPr/>
        <p:txBody>
          <a:bodyPr/>
          <a:lstStyle/>
          <a:p>
            <a:fld id="{6AF98FAD-0B99-4BAC-85F4-9AE5EAD4915D}" type="slidenum">
              <a:rPr lang="en-US" smtClean="0"/>
              <a:t>27</a:t>
            </a:fld>
            <a:endParaRPr lang="en-US"/>
          </a:p>
        </p:txBody>
      </p:sp>
    </p:spTree>
    <p:extLst>
      <p:ext uri="{BB962C8B-B14F-4D97-AF65-F5344CB8AC3E}">
        <p14:creationId xmlns:p14="http://schemas.microsoft.com/office/powerpoint/2010/main" val="30001635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4" y="0"/>
            <a:ext cx="8908026" cy="685800"/>
          </a:xfrm>
        </p:spPr>
        <p:txBody>
          <a:bodyPr/>
          <a:lstStyle/>
          <a:p>
            <a:pPr marL="91440"/>
            <a:r>
              <a:rPr lang="en-US" sz="2100" dirty="0"/>
              <a:t>Page S-3 - </a:t>
            </a:r>
            <a:r>
              <a:rPr lang="en-US" sz="2100" dirty="0" smtClean="0"/>
              <a:t>Refer </a:t>
            </a:r>
            <a:r>
              <a:rPr lang="en-US" sz="2100" dirty="0"/>
              <a:t>to </a:t>
            </a:r>
            <a:r>
              <a:rPr lang="en-US" sz="2100" dirty="0" smtClean="0"/>
              <a:t>the Annual </a:t>
            </a:r>
            <a:r>
              <a:rPr lang="en-US" sz="2100" dirty="0"/>
              <a:t>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806024500"/>
              </p:ext>
            </p:extLst>
          </p:nvPr>
        </p:nvGraphicFramePr>
        <p:xfrm>
          <a:off x="152400" y="685800"/>
          <a:ext cx="4800600" cy="6044311"/>
        </p:xfrm>
        <a:graphic>
          <a:graphicData uri="http://schemas.openxmlformats.org/drawingml/2006/table">
            <a:tbl>
              <a:tblPr/>
              <a:tblGrid>
                <a:gridCol w="134203"/>
                <a:gridCol w="755773"/>
                <a:gridCol w="2111923"/>
                <a:gridCol w="706329"/>
                <a:gridCol w="1092372"/>
              </a:tblGrid>
              <a:tr h="125438">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700" b="0" i="0" u="none" strike="noStrike">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438">
                <a:tc>
                  <a:txBody>
                    <a:bodyPr/>
                    <a:lstStyle/>
                    <a:p>
                      <a:pPr algn="ct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Arial"/>
                        </a:rPr>
                        <a:t>Company Name:</a:t>
                      </a:r>
                    </a:p>
                  </a:txBody>
                  <a:tcPr marL="0" marR="0" marT="0" marB="0" anchor="b">
                    <a:lnL>
                      <a:noFill/>
                    </a:lnL>
                    <a:lnR>
                      <a:noFill/>
                    </a:lnR>
                    <a:lnT>
                      <a:noFill/>
                    </a:lnT>
                    <a:lnB>
                      <a:noFill/>
                    </a:lnB>
                  </a:tcPr>
                </a:tc>
                <a:tc gridSpan="3">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15343">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3171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4">
                  <a:txBody>
                    <a:bodyPr/>
                    <a:lstStyle/>
                    <a:p>
                      <a:pPr algn="ctr" fontAlgn="b"/>
                      <a:r>
                        <a:rPr lang="en-US" sz="700" b="1" i="0" u="sng" strike="noStrike" dirty="0">
                          <a:solidFill>
                            <a:srgbClr val="000000"/>
                          </a:solidFill>
                          <a:effectLst/>
                          <a:latin typeface="Arial"/>
                        </a:rPr>
                        <a:t>SEWER OPERATING REVENUES, EXPENSES AND STATISTICS</a:t>
                      </a:r>
                      <a:r>
                        <a:rPr lang="en-US" sz="700" b="1" i="1" u="sng" strike="noStrike" dirty="0">
                          <a:solidFill>
                            <a:srgbClr val="000000"/>
                          </a:solidFill>
                          <a:effectLst/>
                          <a:latin typeface="Arial"/>
                        </a:rPr>
                        <a:t> (Continued)</a:t>
                      </a:r>
                      <a:endParaRPr lang="en-US" sz="700" b="1" i="0" u="sng"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1986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700" b="0" i="0" u="none" strike="noStrike">
                          <a:solidFill>
                            <a:srgbClr val="000000"/>
                          </a:solidFill>
                          <a:effectLst/>
                          <a:latin typeface="Arial"/>
                        </a:rPr>
                        <a:t>Description </a:t>
                      </a:r>
                      <a:br>
                        <a:rPr lang="en-US" sz="700" b="0" i="0" u="none" strike="noStrike">
                          <a:solidFill>
                            <a:srgbClr val="000000"/>
                          </a:solidFill>
                          <a:effectLst/>
                          <a:latin typeface="Arial"/>
                        </a:rPr>
                      </a:br>
                      <a:r>
                        <a:rPr lang="en-US" sz="700" b="0" i="0" u="none" strike="noStrike">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Amount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16808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1" u="sng" strike="noStrike">
                          <a:solidFill>
                            <a:srgbClr val="000000"/>
                          </a:solidFill>
                          <a:effectLst/>
                          <a:latin typeface="Arial"/>
                        </a:rPr>
                        <a:t>Plant Operations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08645">
                <a:tc>
                  <a:txBody>
                    <a:bodyPr/>
                    <a:lstStyle/>
                    <a:p>
                      <a:pPr algn="ctr" fontAlgn="b"/>
                      <a:r>
                        <a:rPr lang="en-US" sz="700" b="1" i="0" u="none" strike="noStrike">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Contracted Maintenance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Sewer Plant - Pump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Sewer Plant - Treatment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Sewer Plant - Collecting Sewers and Manhole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7,000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Sewer Plant - Equipment Repair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dirty="0">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Repairs of Sewer Plant - Other</a:t>
                      </a:r>
                      <a:r>
                        <a:rPr lang="en-US" sz="700" b="0" i="1" u="none" strike="sngStrike">
                          <a:solidFill>
                            <a:srgbClr val="000000"/>
                          </a:solidFill>
                          <a:effectLst/>
                          <a:latin typeface="Arial"/>
                        </a:rPr>
                        <a:t> </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Utility Bills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14,564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Chemicals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550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Sludge Hauling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Effluent Testing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Other Plant Operations Expenses</a:t>
                      </a:r>
                      <a:r>
                        <a:rPr lang="en-US" sz="700" b="0" i="0" u="none" strike="sngStrike">
                          <a:solidFill>
                            <a:srgbClr val="000000"/>
                          </a:solidFill>
                          <a:effectLst/>
                          <a:latin typeface="Arial"/>
                        </a:rPr>
                        <a:t> </a:t>
                      </a:r>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8645">
                <a:tc>
                  <a:txBody>
                    <a:bodyPr/>
                    <a:lstStyle/>
                    <a:p>
                      <a:pPr algn="ctr" fontAlgn="b"/>
                      <a:r>
                        <a:rPr lang="en-US" sz="700" b="1" i="0" u="none" strike="noStrike">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0" u="none" strike="noStrike">
                          <a:solidFill>
                            <a:srgbClr val="000000"/>
                          </a:solidFill>
                          <a:effectLst/>
                          <a:latin typeface="Arial"/>
                        </a:rPr>
                        <a:t>Total Plant Operations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22,114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3171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1" u="none" strike="noStrike" dirty="0">
                          <a:solidFill>
                            <a:srgbClr val="000000"/>
                          </a:solidFill>
                          <a:effectLst/>
                          <a:latin typeface="Arial"/>
                        </a:rPr>
                        <a:t> (Total to Pg. S-1)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r>
              <a:tr h="16808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1" i="1" u="sng" strike="noStrike">
                          <a:solidFill>
                            <a:srgbClr val="000000"/>
                          </a:solidFill>
                          <a:effectLst/>
                          <a:latin typeface="Arial"/>
                        </a:rPr>
                        <a:t>Tax Expenses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Property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8,572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Payroll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4,726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Franchise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Other Taxes</a:t>
                      </a:r>
                      <a:r>
                        <a:rPr lang="en-US" sz="7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Federal Income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10,923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State Income Taxes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               </a:t>
                      </a:r>
                      <a:r>
                        <a:rPr lang="en-US" sz="700" b="0" i="0" u="none" strike="noStrike" dirty="0" smtClean="0">
                          <a:solidFill>
                            <a:srgbClr val="00B0F0"/>
                          </a:solidFill>
                          <a:effectLst/>
                          <a:latin typeface="Arial"/>
                        </a:rPr>
                        <a:t>        3,248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8645">
                <a:tc>
                  <a:txBody>
                    <a:bodyPr/>
                    <a:lstStyle/>
                    <a:p>
                      <a:pPr algn="ctr" fontAlgn="b"/>
                      <a:r>
                        <a:rPr lang="en-US" sz="700" b="1" i="0" u="none" strike="noStrike">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a:solidFill>
                            <a:srgbClr val="000000"/>
                          </a:solidFill>
                          <a:effectLst/>
                          <a:latin typeface="Arial"/>
                        </a:rPr>
                        <a:t>Tax Expense - Investment Tax Credits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8645">
                <a:tc>
                  <a:txBody>
                    <a:bodyPr/>
                    <a:lstStyle/>
                    <a:p>
                      <a:pPr algn="r" fontAlgn="b"/>
                      <a:r>
                        <a:rPr lang="en-US" sz="700" b="1" i="0" u="none" strike="noStrike">
                          <a:solidFill>
                            <a:srgbClr val="000000"/>
                          </a:solidFill>
                          <a:effectLst/>
                          <a:latin typeface="Arial"/>
                        </a:rPr>
                        <a:t>22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2" gridSpan="3">
                  <a:txBody>
                    <a:bodyPr/>
                    <a:lstStyle/>
                    <a:p>
                      <a:pPr algn="l" fontAlgn="ctr"/>
                      <a:r>
                        <a:rPr lang="en-US" sz="700" b="1" i="0" u="none" strike="noStrike">
                          <a:solidFill>
                            <a:srgbClr val="000000"/>
                          </a:solidFill>
                          <a:effectLst/>
                          <a:latin typeface="Arial"/>
                        </a:rPr>
                        <a:t>Total Tax Expenses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a:txBody>
                    <a:bodyPr/>
                    <a:lstStyle/>
                    <a:p>
                      <a:pPr algn="l"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        27,469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15343">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700" b="0" i="1" u="none" strike="noStrike" dirty="0">
                          <a:solidFill>
                            <a:srgbClr val="000000"/>
                          </a:solidFill>
                          <a:effectLst/>
                          <a:latin typeface="Arial"/>
                        </a:rPr>
                        <a:t> (Total to Pg. S-1)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38">
                <a:tc>
                  <a:txBody>
                    <a:bodyPr/>
                    <a:lstStyle/>
                    <a:p>
                      <a:pPr algn="ctr" fontAlgn="t"/>
                      <a:endParaRPr lang="en-US" sz="700" b="1" i="0" u="none" strike="noStrike">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t"/>
                      <a:endParaRPr lang="en-US" sz="700" b="0" i="0" u="none" strike="noStrike" dirty="0">
                        <a:solidFill>
                          <a:srgbClr val="000000"/>
                        </a:solidFill>
                        <a:effectLst/>
                        <a:latin typeface="Calibri"/>
                      </a:endParaRPr>
                    </a:p>
                  </a:txBody>
                  <a:tcPr marL="0" marR="0" marT="0" marB="0">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75612">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gridSpan="2">
                  <a:txBody>
                    <a:bodyPr/>
                    <a:lstStyle/>
                    <a:p>
                      <a:pPr algn="l" fontAlgn="ctr"/>
                      <a:r>
                        <a:rPr lang="en-US" sz="700" b="0" i="0" u="none" strike="noStrike">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69341">
                <a:tc>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fontAlgn="t"/>
                      <a:r>
                        <a:rPr lang="en-US" sz="700" b="0" i="0" u="none" strike="noStrike" dirty="0">
                          <a:solidFill>
                            <a:srgbClr val="000000"/>
                          </a:solidFill>
                          <a:effectLst/>
                          <a:latin typeface="Arial"/>
                        </a:rPr>
                        <a:t>(To be used when filing under seal.)</a:t>
                      </a:r>
                    </a:p>
                  </a:txBody>
                  <a:tcPr marL="0" marR="0"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5029200" y="685800"/>
            <a:ext cx="3691890" cy="6223000"/>
          </a:xfrm>
        </p:spPr>
        <p:txBody>
          <a:bodyPr/>
          <a:lstStyle/>
          <a:p>
            <a:pPr marL="120827" indent="0">
              <a:buNone/>
            </a:pPr>
            <a:r>
              <a:rPr lang="en-US" sz="1500" dirty="0">
                <a:solidFill>
                  <a:srgbClr val="00B0F0"/>
                </a:solidFill>
              </a:rPr>
              <a:t>Page S-3 represents </a:t>
            </a:r>
            <a:r>
              <a:rPr lang="en-US" sz="1500" dirty="0" smtClean="0">
                <a:solidFill>
                  <a:srgbClr val="00B0F0"/>
                </a:solidFill>
              </a:rPr>
              <a:t>Operations </a:t>
            </a:r>
            <a:r>
              <a:rPr lang="en-US" sz="1500" dirty="0">
                <a:solidFill>
                  <a:srgbClr val="00B0F0"/>
                </a:solidFill>
              </a:rPr>
              <a:t>and </a:t>
            </a:r>
            <a:r>
              <a:rPr lang="en-US" sz="1500" dirty="0" smtClean="0">
                <a:solidFill>
                  <a:srgbClr val="00B0F0"/>
                </a:solidFill>
              </a:rPr>
              <a:t>Tax </a:t>
            </a:r>
            <a:r>
              <a:rPr lang="en-US" sz="1500" dirty="0">
                <a:solidFill>
                  <a:srgbClr val="00B0F0"/>
                </a:solidFill>
              </a:rPr>
              <a:t>E</a:t>
            </a:r>
            <a:r>
              <a:rPr lang="en-US" sz="1500" dirty="0" smtClean="0">
                <a:solidFill>
                  <a:srgbClr val="00B0F0"/>
                </a:solidFill>
              </a:rPr>
              <a:t>xpenses </a:t>
            </a:r>
            <a:r>
              <a:rPr lang="en-US" sz="1500" dirty="0">
                <a:solidFill>
                  <a:srgbClr val="00B0F0"/>
                </a:solidFill>
              </a:rPr>
              <a:t>that the utility </a:t>
            </a:r>
            <a:r>
              <a:rPr lang="en-US" sz="1500" dirty="0" smtClean="0">
                <a:solidFill>
                  <a:srgbClr val="00B0F0"/>
                </a:solidFill>
              </a:rPr>
              <a:t>paid throughout </a:t>
            </a:r>
            <a:r>
              <a:rPr lang="en-US" sz="1500" dirty="0">
                <a:solidFill>
                  <a:srgbClr val="00B0F0"/>
                </a:solidFill>
              </a:rPr>
              <a:t>the year.</a:t>
            </a:r>
          </a:p>
          <a:p>
            <a:r>
              <a:rPr lang="en-US" sz="1500" dirty="0">
                <a:solidFill>
                  <a:srgbClr val="00B0F0"/>
                </a:solidFill>
              </a:rPr>
              <a:t>Not all utilities will have information for every line on this page.  That is okay. </a:t>
            </a:r>
          </a:p>
          <a:p>
            <a:r>
              <a:rPr lang="en-US" sz="1500" dirty="0">
                <a:solidFill>
                  <a:srgbClr val="00B0F0"/>
                </a:solidFill>
              </a:rPr>
              <a:t>If any of the repairs on lines </a:t>
            </a:r>
            <a:r>
              <a:rPr lang="en-US" sz="1500" dirty="0" smtClean="0">
                <a:solidFill>
                  <a:srgbClr val="00B0F0"/>
                </a:solidFill>
              </a:rPr>
              <a:t>3-7 </a:t>
            </a:r>
            <a:r>
              <a:rPr lang="en-US" sz="1500" dirty="0">
                <a:solidFill>
                  <a:srgbClr val="00B0F0"/>
                </a:solidFill>
              </a:rPr>
              <a:t>are over $250, be sure to list them on page 3 of this report.</a:t>
            </a:r>
          </a:p>
          <a:p>
            <a:pPr marL="120827" indent="0">
              <a:buNone/>
            </a:pPr>
            <a:endParaRPr lang="en-US" dirty="0">
              <a:solidFill>
                <a:srgbClr val="00B0F0"/>
              </a:solidFill>
            </a:endParaRPr>
          </a:p>
        </p:txBody>
      </p:sp>
      <p:sp>
        <p:nvSpPr>
          <p:cNvPr id="3" name="Slide Number Placeholder 2"/>
          <p:cNvSpPr>
            <a:spLocks noGrp="1"/>
          </p:cNvSpPr>
          <p:nvPr>
            <p:ph type="sldNum" sz="quarter" idx="12"/>
          </p:nvPr>
        </p:nvSpPr>
        <p:spPr/>
        <p:txBody>
          <a:bodyPr/>
          <a:lstStyle/>
          <a:p>
            <a:fld id="{6AF98FAD-0B99-4BAC-85F4-9AE5EAD4915D}" type="slidenum">
              <a:rPr lang="en-US" smtClean="0"/>
              <a:t>28</a:t>
            </a:fld>
            <a:endParaRPr lang="en-US"/>
          </a:p>
        </p:txBody>
      </p:sp>
    </p:spTree>
    <p:extLst>
      <p:ext uri="{BB962C8B-B14F-4D97-AF65-F5344CB8AC3E}">
        <p14:creationId xmlns:p14="http://schemas.microsoft.com/office/powerpoint/2010/main" val="4791710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50240"/>
          </a:xfrm>
        </p:spPr>
        <p:txBody>
          <a:bodyPr/>
          <a:lstStyle/>
          <a:p>
            <a:pPr marL="91440"/>
            <a:r>
              <a:rPr lang="en-US" sz="2100" dirty="0"/>
              <a:t>Page S-4  </a:t>
            </a:r>
            <a:r>
              <a:rPr lang="en-US" sz="2100" dirty="0" smtClean="0"/>
              <a:t>(Page 1 of  2) </a:t>
            </a:r>
            <a:r>
              <a:rPr lang="en-US" sz="2100" dirty="0"/>
              <a:t>– </a:t>
            </a:r>
            <a:r>
              <a:rPr lang="en-US" sz="2100" dirty="0" smtClean="0"/>
              <a:t>Refer  to the Annual </a:t>
            </a:r>
            <a:r>
              <a:rPr lang="en-US" sz="2100" dirty="0"/>
              <a:t>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800774483"/>
              </p:ext>
            </p:extLst>
          </p:nvPr>
        </p:nvGraphicFramePr>
        <p:xfrm>
          <a:off x="152400" y="685801"/>
          <a:ext cx="8478456" cy="4637108"/>
        </p:xfrm>
        <a:graphic>
          <a:graphicData uri="http://schemas.openxmlformats.org/drawingml/2006/table">
            <a:tbl>
              <a:tblPr lastRow="1"/>
              <a:tblGrid>
                <a:gridCol w="123825"/>
                <a:gridCol w="582881"/>
                <a:gridCol w="1050910"/>
                <a:gridCol w="309145"/>
                <a:gridCol w="318764"/>
                <a:gridCol w="301200"/>
                <a:gridCol w="26670"/>
                <a:gridCol w="582881"/>
                <a:gridCol w="522165"/>
                <a:gridCol w="573774"/>
                <a:gridCol w="573774"/>
                <a:gridCol w="573774"/>
                <a:gridCol w="595026"/>
                <a:gridCol w="570738"/>
                <a:gridCol w="607168"/>
                <a:gridCol w="619311"/>
                <a:gridCol w="546450"/>
              </a:tblGrid>
              <a:tr h="128578">
                <a:tc>
                  <a:txBody>
                    <a:bodyPr/>
                    <a:lstStyle/>
                    <a:p>
                      <a:pPr algn="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5">
                  <a:txBody>
                    <a:bodyPr/>
                    <a:lstStyle/>
                    <a:p>
                      <a:pPr algn="r" fontAlgn="b"/>
                      <a:r>
                        <a:rPr lang="en-US" sz="700" b="0" i="0" u="none" strike="noStrike">
                          <a:solidFill>
                            <a:srgbClr val="000000"/>
                          </a:solidFill>
                          <a:effectLst/>
                          <a:latin typeface="Arial"/>
                        </a:rPr>
                        <a:t>For calendar year of January 1 - December 31, </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7686">
                <a:tc>
                  <a:txBody>
                    <a:bodyPr/>
                    <a:lstStyle/>
                    <a:p>
                      <a:pPr algn="r" fontAlgn="b"/>
                      <a:r>
                        <a:rPr lang="en-US" sz="700" b="1" i="0" u="none" strike="noStrike">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smtClean="0">
                          <a:solidFill>
                            <a:srgbClr val="000000"/>
                          </a:solidFill>
                          <a:effectLst/>
                          <a:latin typeface="Arial"/>
                        </a:rPr>
                        <a:t> Company </a:t>
                      </a:r>
                      <a:r>
                        <a:rPr lang="en-US" sz="700" b="0" i="0" u="none" strike="noStrike" dirty="0">
                          <a:solidFill>
                            <a:srgbClr val="000000"/>
                          </a:solidFill>
                          <a:effectLst/>
                          <a:latin typeface="Arial"/>
                        </a:rPr>
                        <a:t>Name: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gridSpan="13">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7686">
                <a:tc gridSpan="17">
                  <a:txBody>
                    <a:bodyPr/>
                    <a:lstStyle/>
                    <a:p>
                      <a:pPr algn="l" fontAlgn="b"/>
                      <a:r>
                        <a:rPr lang="en-US" sz="700" b="1" i="0" u="none" strike="noStrike" dirty="0" smtClean="0">
                          <a:solidFill>
                            <a:srgbClr val="000000"/>
                          </a:solidFill>
                          <a:effectLst/>
                          <a:latin typeface="Arial"/>
                        </a:rPr>
                        <a:t>   </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8049">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1" i="0" u="sng" strike="noStrike" dirty="0" smtClean="0">
                          <a:solidFill>
                            <a:srgbClr val="000000"/>
                          </a:solidFill>
                          <a:effectLst/>
                          <a:latin typeface="Arial"/>
                        </a:rPr>
                        <a:t>SEWER UTILITY </a:t>
                      </a:r>
                      <a:endParaRPr lang="en-US" sz="700" b="0" i="0" u="sng"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gridSpan="3">
                  <a:txBody>
                    <a:bodyPr/>
                    <a:lstStyle/>
                    <a:p>
                      <a:pPr algn="l" fontAlgn="b"/>
                      <a:r>
                        <a:rPr lang="en-US" sz="700" b="1" i="0" u="sng" strike="noStrike" dirty="0" smtClean="0">
                          <a:solidFill>
                            <a:srgbClr val="000000"/>
                          </a:solidFill>
                          <a:effectLst/>
                          <a:latin typeface="Arial"/>
                        </a:rPr>
                        <a:t> - PLANT </a:t>
                      </a:r>
                      <a:r>
                        <a:rPr lang="en-US" sz="700" b="1" i="0" u="sng" strike="noStrike" dirty="0">
                          <a:solidFill>
                            <a:srgbClr val="000000"/>
                          </a:solidFill>
                          <a:effectLst/>
                          <a:latin typeface="Arial"/>
                        </a:rPr>
                        <a:t>IN SERVICE</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ctr" fontAlgn="b"/>
                      <a:endParaRPr lang="en-US" sz="700" b="1" i="0" u="sng"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ctr" fontAlgn="b"/>
                      <a:endParaRPr lang="en-US" sz="700" b="0" i="0" u="sng" strike="noStrike">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1900" dirty="0"/>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700" b="0" i="0" u="sng"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700" b="1" i="0" u="sng" strike="noStrike">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indent="0" algn="r" defTabSz="966612" rtl="0" eaLnBrk="1" fontAlgn="b" latinLnBrk="0" hangingPunct="1">
                        <a:lnSpc>
                          <a:spcPct val="100000"/>
                        </a:lnSpc>
                        <a:spcBef>
                          <a:spcPts val="0"/>
                        </a:spcBef>
                        <a:spcAft>
                          <a:spcPts val="0"/>
                        </a:spcAft>
                        <a:buClrTx/>
                        <a:buSzTx/>
                        <a:buFontTx/>
                        <a:buNone/>
                        <a:tabLst/>
                        <a:defRPr/>
                      </a:pPr>
                      <a:r>
                        <a:rPr lang="en-US" sz="700" b="1" i="0" u="sng" strike="noStrike" dirty="0" smtClean="0">
                          <a:solidFill>
                            <a:srgbClr val="000000"/>
                          </a:solidFill>
                          <a:effectLst/>
                          <a:latin typeface="Arial"/>
                        </a:rPr>
                        <a:t>DEPRECIATION</a:t>
                      </a:r>
                      <a:endParaRPr lang="en-US" sz="700" b="1" i="0" u="sng"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indent="0" algn="l" defTabSz="966612" rtl="0" eaLnBrk="1" fontAlgn="b" latinLnBrk="0" hangingPunct="1">
                        <a:lnSpc>
                          <a:spcPct val="100000"/>
                        </a:lnSpc>
                        <a:spcBef>
                          <a:spcPts val="0"/>
                        </a:spcBef>
                        <a:spcAft>
                          <a:spcPts val="0"/>
                        </a:spcAft>
                        <a:buClrTx/>
                        <a:buSzTx/>
                        <a:buFontTx/>
                        <a:buNone/>
                        <a:tabLst/>
                        <a:defRPr/>
                      </a:pPr>
                      <a:r>
                        <a:rPr lang="en-US" sz="700" b="1" i="0" u="sng" strike="noStrike" dirty="0" smtClean="0">
                          <a:solidFill>
                            <a:srgbClr val="000000"/>
                          </a:solidFill>
                          <a:effectLst/>
                          <a:latin typeface="Arial"/>
                        </a:rPr>
                        <a:t> EXPENSES &amp;</a:t>
                      </a:r>
                      <a:endParaRPr lang="en-US" sz="700" b="1" i="0" u="none"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1" i="0" u="none" strike="noStrike" dirty="0" smtClean="0">
                          <a:solidFill>
                            <a:srgbClr val="000000"/>
                          </a:solidFill>
                          <a:effectLst/>
                          <a:latin typeface="Arial"/>
                        </a:rPr>
                        <a:t> RESERVE</a:t>
                      </a:r>
                      <a:endParaRPr lang="en-US" sz="700" b="1" i="0" u="none"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1" i="0" u="sng" strike="noStrike" kern="1200" dirty="0" smtClean="0">
                          <a:solidFill>
                            <a:srgbClr val="000000"/>
                          </a:solidFill>
                          <a:effectLst/>
                          <a:latin typeface="Arial"/>
                          <a:ea typeface="+mn-ea"/>
                          <a:cs typeface="+mn-cs"/>
                        </a:rPr>
                        <a:t>SEWER  </a:t>
                      </a:r>
                      <a:endParaRPr lang="en-US" sz="700" b="1" i="0" u="sng" strike="noStrike" kern="1200" dirty="0">
                        <a:solidFill>
                          <a:srgbClr val="000000"/>
                        </a:solidFill>
                        <a:effectLst/>
                        <a:latin typeface="Arial"/>
                        <a:ea typeface="+mn-ea"/>
                        <a:cs typeface="+mn-cs"/>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1" i="0" u="sng" strike="noStrike" kern="1200" dirty="0" smtClean="0">
                          <a:solidFill>
                            <a:srgbClr val="000000"/>
                          </a:solidFill>
                          <a:effectLst/>
                          <a:latin typeface="Arial"/>
                          <a:ea typeface="+mn-ea"/>
                          <a:cs typeface="+mn-cs"/>
                        </a:rPr>
                        <a:t>UTILITY </a:t>
                      </a:r>
                      <a:endParaRPr lang="en-US" sz="700" b="1" i="0" u="sng" strike="noStrike" kern="1200" dirty="0">
                        <a:solidFill>
                          <a:srgbClr val="000000"/>
                        </a:solidFill>
                        <a:effectLst/>
                        <a:latin typeface="Arial"/>
                        <a:ea typeface="+mn-ea"/>
                        <a:cs typeface="+mn-cs"/>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1" i="0" u="sng" strike="noStrike" dirty="0" smtClean="0">
                          <a:solidFill>
                            <a:srgbClr val="000000"/>
                          </a:solidFill>
                          <a:effectLst/>
                          <a:latin typeface="Arial"/>
                        </a:rPr>
                        <a:t>PLANT</a:t>
                      </a:r>
                      <a:endParaRPr lang="en-US" sz="700" b="1" i="0" u="sng"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470739">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2" gridSpan="2">
                  <a:txBody>
                    <a:bodyPr/>
                    <a:lstStyle/>
                    <a:p>
                      <a:pPr algn="ctr" fontAlgn="ctr"/>
                      <a:r>
                        <a:rPr lang="en-US" sz="700" b="0" i="0" u="none" strike="noStrike" dirty="0">
                          <a:solidFill>
                            <a:srgbClr val="000000"/>
                          </a:solidFill>
                          <a:effectLst/>
                          <a:latin typeface="Arial"/>
                        </a:rPr>
                        <a:t>Account Description</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hMerge="1">
                  <a:txBody>
                    <a:bodyPr/>
                    <a:lstStyle/>
                    <a:p>
                      <a:endParaRPr lang="en-US"/>
                    </a:p>
                  </a:txBody>
                  <a:tcPr/>
                </a:tc>
                <a:tc gridSpan="4">
                  <a:txBody>
                    <a:bodyPr/>
                    <a:lstStyle/>
                    <a:p>
                      <a:pPr algn="ctr" fontAlgn="ctr"/>
                      <a:r>
                        <a:rPr lang="en-US" sz="700" b="0" i="0" u="none" strike="noStrike" dirty="0" smtClean="0">
                          <a:solidFill>
                            <a:srgbClr val="000000"/>
                          </a:solidFill>
                          <a:effectLst/>
                          <a:latin typeface="Arial"/>
                        </a:rPr>
                        <a:t>USOA</a:t>
                      </a:r>
                    </a:p>
                    <a:p>
                      <a:pPr algn="ctr" fontAlgn="ctr">
                        <a:spcAft>
                          <a:spcPts val="300"/>
                        </a:spcAft>
                      </a:pPr>
                      <a:r>
                        <a:rPr lang="en-US" sz="700" b="0" i="0" u="none" strike="noStrike" dirty="0" smtClean="0">
                          <a:solidFill>
                            <a:srgbClr val="000000"/>
                          </a:solidFill>
                          <a:effectLst/>
                          <a:latin typeface="Arial"/>
                        </a:rPr>
                        <a:t>Acct. No</a:t>
                      </a:r>
                      <a:r>
                        <a:rPr lang="en-US" sz="700" b="0" i="0" u="none" strike="noStrike" dirty="0">
                          <a:solidFill>
                            <a:srgbClr val="000000"/>
                          </a:solidFill>
                          <a:effectLst/>
                          <a:latin typeface="Arial"/>
                        </a:rPr>
                        <a:t>. </a:t>
                      </a:r>
                      <a:br>
                        <a:rPr lang="en-US" sz="700" b="0" i="0" u="none" strike="noStrike" dirty="0">
                          <a:solidFill>
                            <a:srgbClr val="000000"/>
                          </a:solidFill>
                          <a:effectLst/>
                          <a:latin typeface="Arial"/>
                        </a:rPr>
                      </a:br>
                      <a:r>
                        <a:rPr lang="en-US" sz="700" b="0" i="0" u="none" strike="noStrike" dirty="0" smtClean="0">
                          <a:solidFill>
                            <a:srgbClr val="000000"/>
                          </a:solidFill>
                          <a:effectLst/>
                          <a:latin typeface="Arial"/>
                        </a:rPr>
                        <a:t>Class</a:t>
                      </a:r>
                      <a:br>
                        <a:rPr lang="en-US" sz="700" b="0" i="0" u="none" strike="noStrike" dirty="0" smtClean="0">
                          <a:solidFill>
                            <a:srgbClr val="000000"/>
                          </a:solidFill>
                          <a:effectLst/>
                          <a:latin typeface="Arial"/>
                        </a:rPr>
                      </a:br>
                      <a:r>
                        <a:rPr lang="en-US" sz="700" b="0" i="0" u="none" strike="noStrike" dirty="0" smtClean="0">
                          <a:solidFill>
                            <a:srgbClr val="000000"/>
                          </a:solidFill>
                          <a:effectLst/>
                          <a:latin typeface="Arial"/>
                        </a:rPr>
                        <a:t>B, C or D</a:t>
                      </a: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pPr algn="ctr" fontAlgn="ctr"/>
                      <a:endParaRPr lang="en-US" sz="700" b="0" i="0" u="none" strike="noStrike">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rowSpan="2">
                  <a:txBody>
                    <a:bodyPr/>
                    <a:lstStyle/>
                    <a:p>
                      <a:pPr algn="ctr" fontAlgn="ctr"/>
                      <a:r>
                        <a:rPr lang="en-US" sz="700" b="0" i="0" u="none" strike="noStrike">
                          <a:solidFill>
                            <a:srgbClr val="000000"/>
                          </a:solidFill>
                          <a:effectLst/>
                          <a:latin typeface="Arial"/>
                        </a:rPr>
                        <a:t>Plant Balance at</a:t>
                      </a:r>
                      <a:br>
                        <a:rPr lang="en-US" sz="700" b="0" i="0" u="none" strike="noStrike">
                          <a:solidFill>
                            <a:srgbClr val="000000"/>
                          </a:solidFill>
                          <a:effectLst/>
                          <a:latin typeface="Arial"/>
                        </a:rPr>
                      </a:br>
                      <a:r>
                        <a:rPr lang="en-US" sz="700" b="0" i="0" u="none" strike="noStrike">
                          <a:solidFill>
                            <a:srgbClr val="000000"/>
                          </a:solidFill>
                          <a:effectLst/>
                          <a:latin typeface="Arial"/>
                        </a:rPr>
                        <a:t>Beginning of Year</a:t>
                      </a:r>
                      <a:br>
                        <a:rPr lang="en-US" sz="700" b="0" i="0" u="none" strike="noStrike">
                          <a:solidFill>
                            <a:srgbClr val="000000"/>
                          </a:solidFill>
                          <a:effectLst/>
                          <a:latin typeface="Arial"/>
                        </a:rPr>
                      </a:br>
                      <a:r>
                        <a:rPr lang="en-US" sz="700" b="0" i="0" u="none" strike="noStrike">
                          <a:solidFill>
                            <a:srgbClr val="000000"/>
                          </a:solidFill>
                          <a:effectLst/>
                          <a:latin typeface="Arial"/>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a:solidFill>
                            <a:srgbClr val="000000"/>
                          </a:solidFill>
                          <a:effectLst/>
                          <a:latin typeface="Arial"/>
                        </a:rPr>
                        <a:t>Additions During</a:t>
                      </a:r>
                      <a:br>
                        <a:rPr lang="en-US" sz="700" b="0" i="0" u="none" strike="noStrike">
                          <a:solidFill>
                            <a:srgbClr val="000000"/>
                          </a:solidFill>
                          <a:effectLst/>
                          <a:latin typeface="Arial"/>
                        </a:rPr>
                      </a:br>
                      <a:r>
                        <a:rPr lang="en-US" sz="700" b="0" i="0" u="none" strike="noStrike">
                          <a:solidFill>
                            <a:srgbClr val="000000"/>
                          </a:solidFill>
                          <a:effectLst/>
                          <a:latin typeface="Arial"/>
                        </a:rPr>
                        <a:t>the Year</a:t>
                      </a:r>
                      <a:br>
                        <a:rPr lang="en-US" sz="700" b="0" i="0" u="none" strike="noStrike">
                          <a:solidFill>
                            <a:srgbClr val="000000"/>
                          </a:solidFill>
                          <a:effectLst/>
                          <a:latin typeface="Arial"/>
                        </a:rPr>
                      </a:br>
                      <a:r>
                        <a:rPr lang="en-US" sz="700" b="0" i="0" u="none" strike="noStrike">
                          <a:solidFill>
                            <a:srgbClr val="000000"/>
                          </a:solidFill>
                          <a:effectLst/>
                          <a:latin typeface="Arial"/>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Arial"/>
                        </a:rPr>
                        <a:t>Book Cost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Plant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Retired*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700" b="0" i="0" u="none" strike="noStrike">
                          <a:solidFill>
                            <a:srgbClr val="000000"/>
                          </a:solidFill>
                          <a:effectLst/>
                          <a:latin typeface="Arial"/>
                        </a:rPr>
                        <a:t>Cost of</a:t>
                      </a:r>
                      <a:br>
                        <a:rPr lang="en-US" sz="700" b="0" i="0" u="none" strike="noStrike">
                          <a:solidFill>
                            <a:srgbClr val="000000"/>
                          </a:solidFill>
                          <a:effectLst/>
                          <a:latin typeface="Arial"/>
                        </a:rPr>
                      </a:br>
                      <a:r>
                        <a:rPr lang="en-US" sz="700" b="0" i="0" u="none" strike="noStrike">
                          <a:solidFill>
                            <a:srgbClr val="000000"/>
                          </a:solidFill>
                          <a:effectLst/>
                          <a:latin typeface="Arial"/>
                        </a:rPr>
                        <a:t>Removal*</a:t>
                      </a:r>
                      <a:br>
                        <a:rPr lang="en-US" sz="700" b="0" i="0" u="none" strike="noStrike">
                          <a:solidFill>
                            <a:srgbClr val="000000"/>
                          </a:solidFill>
                          <a:effectLst/>
                          <a:latin typeface="Arial"/>
                        </a:rPr>
                      </a:br>
                      <a:r>
                        <a:rPr lang="en-US" sz="700" b="0" i="0" u="none" strike="noStrike">
                          <a:solidFill>
                            <a:srgbClr val="000000"/>
                          </a:solidFill>
                          <a:effectLst/>
                          <a:latin typeface="Arial"/>
                        </a:rPr>
                        <a:t>(F)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700" b="0" i="0" u="none" strike="noStrike">
                          <a:solidFill>
                            <a:srgbClr val="000000"/>
                          </a:solidFill>
                          <a:effectLst/>
                          <a:latin typeface="Arial"/>
                        </a:rPr>
                        <a:t>Salvage Credit*</a:t>
                      </a:r>
                      <a:br>
                        <a:rPr lang="en-US" sz="700" b="0" i="0" u="none" strike="noStrike">
                          <a:solidFill>
                            <a:srgbClr val="000000"/>
                          </a:solidFill>
                          <a:effectLst/>
                          <a:latin typeface="Arial"/>
                        </a:rPr>
                      </a:br>
                      <a:r>
                        <a:rPr lang="en-US" sz="700" b="0" i="0" u="none" strike="noStrike">
                          <a:solidFill>
                            <a:srgbClr val="000000"/>
                          </a:solidFill>
                          <a:effectLst/>
                          <a:latin typeface="Arial"/>
                        </a:rPr>
                        <a:t>(G)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a:solidFill>
                            <a:srgbClr val="000000"/>
                          </a:solidFill>
                          <a:effectLst/>
                          <a:latin typeface="Arial"/>
                        </a:rPr>
                        <a:t>Plant Balance at End</a:t>
                      </a:r>
                      <a:br>
                        <a:rPr lang="en-US" sz="700" b="0" i="0" u="none" strike="noStrike">
                          <a:solidFill>
                            <a:srgbClr val="000000"/>
                          </a:solidFill>
                          <a:effectLst/>
                          <a:latin typeface="Arial"/>
                        </a:rPr>
                      </a:br>
                      <a:r>
                        <a:rPr lang="en-US" sz="700" b="0" i="0" u="none" strike="noStrike">
                          <a:solidFill>
                            <a:srgbClr val="000000"/>
                          </a:solidFill>
                          <a:effectLst/>
                          <a:latin typeface="Arial"/>
                        </a:rPr>
                        <a:t>of Year            (C+D-E)</a:t>
                      </a:r>
                      <a:br>
                        <a:rPr lang="en-US" sz="700" b="0" i="0" u="none" strike="noStrike">
                          <a:solidFill>
                            <a:srgbClr val="000000"/>
                          </a:solidFill>
                          <a:effectLst/>
                          <a:latin typeface="Arial"/>
                        </a:rPr>
                      </a:br>
                      <a:r>
                        <a:rPr lang="en-US" sz="700" b="0" i="0" u="none" strike="noStrike">
                          <a:solidFill>
                            <a:srgbClr val="000000"/>
                          </a:solidFill>
                          <a:effectLst/>
                          <a:latin typeface="Arial"/>
                        </a:rPr>
                        <a: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a:solidFill>
                            <a:srgbClr val="000000"/>
                          </a:solidFill>
                          <a:effectLst/>
                          <a:latin typeface="Arial"/>
                        </a:rPr>
                        <a:t>Reserve</a:t>
                      </a:r>
                      <a:br>
                        <a:rPr lang="en-US" sz="700" b="0" i="0" u="none" strike="noStrike">
                          <a:solidFill>
                            <a:srgbClr val="000000"/>
                          </a:solidFill>
                          <a:effectLst/>
                          <a:latin typeface="Arial"/>
                        </a:rPr>
                      </a:br>
                      <a:r>
                        <a:rPr lang="en-US" sz="700" b="0" i="0" u="none" strike="noStrike">
                          <a:solidFill>
                            <a:srgbClr val="000000"/>
                          </a:solidFill>
                          <a:effectLst/>
                          <a:latin typeface="Arial"/>
                        </a:rPr>
                        <a:t>Balance at</a:t>
                      </a:r>
                      <a:br>
                        <a:rPr lang="en-US" sz="700" b="0" i="0" u="none" strike="noStrike">
                          <a:solidFill>
                            <a:srgbClr val="000000"/>
                          </a:solidFill>
                          <a:effectLst/>
                          <a:latin typeface="Arial"/>
                        </a:rPr>
                      </a:br>
                      <a:r>
                        <a:rPr lang="en-US" sz="700" b="0" i="0" u="none" strike="noStrike">
                          <a:solidFill>
                            <a:srgbClr val="000000"/>
                          </a:solidFill>
                          <a:effectLst/>
                          <a:latin typeface="Arial"/>
                        </a:rPr>
                        <a:t>Beginning </a:t>
                      </a:r>
                      <a:br>
                        <a:rPr lang="en-US" sz="700" b="0" i="0" u="none" strike="noStrike">
                          <a:solidFill>
                            <a:srgbClr val="000000"/>
                          </a:solidFill>
                          <a:effectLst/>
                          <a:latin typeface="Arial"/>
                        </a:rPr>
                      </a:br>
                      <a:r>
                        <a:rPr lang="en-US" sz="700" b="0" i="0" u="none" strike="noStrike">
                          <a:solidFill>
                            <a:srgbClr val="000000"/>
                          </a:solidFill>
                          <a:effectLst/>
                          <a:latin typeface="Arial"/>
                        </a:rPr>
                        <a:t>of Year</a:t>
                      </a:r>
                      <a:br>
                        <a:rPr lang="en-US" sz="700" b="0" i="0" u="none" strike="noStrike">
                          <a:solidFill>
                            <a:srgbClr val="000000"/>
                          </a:solidFill>
                          <a:effectLst/>
                          <a:latin typeface="Arial"/>
                        </a:rPr>
                      </a:br>
                      <a:r>
                        <a:rPr lang="en-US" sz="700" b="0" i="0" u="none" strike="noStrike">
                          <a:solidFill>
                            <a:srgbClr val="000000"/>
                          </a:solidFill>
                          <a:effectLst/>
                          <a:latin typeface="Arial"/>
                        </a:rPr>
                        <a:t>(I)</a:t>
                      </a:r>
                      <a:br>
                        <a:rPr lang="en-US" sz="700" b="0" i="0" u="none" strike="noStrike">
                          <a:solidFill>
                            <a:srgbClr val="000000"/>
                          </a:solidFill>
                          <a:effectLst/>
                          <a:latin typeface="Arial"/>
                        </a:rPr>
                      </a:br>
                      <a:endParaRPr lang="en-US" sz="700" b="0" i="0" u="none" strike="noStrike">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a:solidFill>
                            <a:srgbClr val="000000"/>
                          </a:solidFill>
                          <a:effectLst/>
                          <a:latin typeface="Arial"/>
                        </a:rPr>
                        <a:t>Annual</a:t>
                      </a:r>
                      <a:br>
                        <a:rPr lang="en-US" sz="700" b="0" i="0" u="none" strike="noStrike">
                          <a:solidFill>
                            <a:srgbClr val="000000"/>
                          </a:solidFill>
                          <a:effectLst/>
                          <a:latin typeface="Arial"/>
                        </a:rPr>
                      </a:br>
                      <a:r>
                        <a:rPr lang="en-US" sz="700" b="0" i="0" u="none" strike="noStrike">
                          <a:solidFill>
                            <a:srgbClr val="000000"/>
                          </a:solidFill>
                          <a:effectLst/>
                          <a:latin typeface="Arial"/>
                        </a:rPr>
                        <a:t>Depreciation</a:t>
                      </a:r>
                      <a:br>
                        <a:rPr lang="en-US" sz="700" b="0" i="0" u="none" strike="noStrike">
                          <a:solidFill>
                            <a:srgbClr val="000000"/>
                          </a:solidFill>
                          <a:effectLst/>
                          <a:latin typeface="Arial"/>
                        </a:rPr>
                      </a:br>
                      <a:r>
                        <a:rPr lang="en-US" sz="700" b="0" i="0" u="none" strike="noStrike">
                          <a:solidFill>
                            <a:srgbClr val="000000"/>
                          </a:solidFill>
                          <a:effectLst/>
                          <a:latin typeface="Arial"/>
                        </a:rPr>
                        <a:t>Rate %</a:t>
                      </a:r>
                      <a:br>
                        <a:rPr lang="en-US" sz="700" b="0" i="0" u="none" strike="noStrike">
                          <a:solidFill>
                            <a:srgbClr val="000000"/>
                          </a:solidFill>
                          <a:effectLst/>
                          <a:latin typeface="Arial"/>
                        </a:rPr>
                      </a:br>
                      <a:r>
                        <a:rPr lang="en-US" sz="700" b="0" i="0" u="none" strike="noStrike">
                          <a:solidFill>
                            <a:srgbClr val="000000"/>
                          </a:solidFill>
                          <a:effectLst/>
                          <a:latin typeface="Arial"/>
                        </a:rPr>
                        <a:t>(J)</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a:solidFill>
                            <a:srgbClr val="000000"/>
                          </a:solidFill>
                          <a:effectLst/>
                          <a:latin typeface="Arial"/>
                        </a:rPr>
                        <a:t/>
                      </a:r>
                      <a:br>
                        <a:rPr lang="en-US" sz="700" b="0" i="0" u="none" strike="noStrike">
                          <a:solidFill>
                            <a:srgbClr val="000000"/>
                          </a:solidFill>
                          <a:effectLst/>
                          <a:latin typeface="Arial"/>
                        </a:rPr>
                      </a:br>
                      <a:r>
                        <a:rPr lang="en-US" sz="700" b="0" i="0" u="none" strike="noStrike">
                          <a:solidFill>
                            <a:srgbClr val="000000"/>
                          </a:solidFill>
                          <a:effectLst/>
                          <a:latin typeface="Arial"/>
                        </a:rPr>
                        <a:t>Depreciation</a:t>
                      </a:r>
                      <a:br>
                        <a:rPr lang="en-US" sz="700" b="0" i="0" u="none" strike="noStrike">
                          <a:solidFill>
                            <a:srgbClr val="000000"/>
                          </a:solidFill>
                          <a:effectLst/>
                          <a:latin typeface="Arial"/>
                        </a:rPr>
                      </a:br>
                      <a:r>
                        <a:rPr lang="en-US" sz="700" b="0" i="0" u="none" strike="noStrike">
                          <a:solidFill>
                            <a:srgbClr val="000000"/>
                          </a:solidFill>
                          <a:effectLst/>
                          <a:latin typeface="Arial"/>
                        </a:rPr>
                        <a:t>Expense**</a:t>
                      </a:r>
                      <a:br>
                        <a:rPr lang="en-US" sz="700" b="0" i="0" u="none" strike="noStrike">
                          <a:solidFill>
                            <a:srgbClr val="000000"/>
                          </a:solidFill>
                          <a:effectLst/>
                          <a:latin typeface="Arial"/>
                        </a:rPr>
                      </a:br>
                      <a:r>
                        <a:rPr lang="en-US" sz="700" b="0" i="0" u="none" strike="noStrike">
                          <a:solidFill>
                            <a:srgbClr val="000000"/>
                          </a:solidFill>
                          <a:effectLst/>
                          <a:latin typeface="Arial"/>
                        </a:rPr>
                        <a:t>J*(C+H)/2</a:t>
                      </a:r>
                      <a:br>
                        <a:rPr lang="en-US" sz="700" b="0" i="0" u="none" strike="noStrike">
                          <a:solidFill>
                            <a:srgbClr val="000000"/>
                          </a:solidFill>
                          <a:effectLst/>
                          <a:latin typeface="Arial"/>
                        </a:rPr>
                      </a:br>
                      <a:r>
                        <a:rPr lang="en-US" sz="700" b="0" i="0" u="none" strike="noStrike">
                          <a:solidFill>
                            <a:srgbClr val="000000"/>
                          </a:solidFill>
                          <a:effectLst/>
                          <a:latin typeface="Arial"/>
                        </a:rPr>
                        <a:t>(K)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Reserve Balance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at END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Year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(I-E-F+G+K)</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(L)</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321440">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gridSpan="4">
                  <a:txBody>
                    <a:bodyPr/>
                    <a:lstStyle/>
                    <a:p>
                      <a:pPr algn="ctr" fontAlgn="ctr"/>
                      <a:r>
                        <a:rPr lang="en-US" sz="700" b="0" i="0" u="none" strike="noStrike" dirty="0" smtClean="0">
                          <a:solidFill>
                            <a:srgbClr val="000000"/>
                          </a:solidFill>
                          <a:effectLst/>
                          <a:latin typeface="Arial"/>
                        </a:rPr>
                        <a:t>(B)</a:t>
                      </a: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pPr algn="ctr" fontAlgn="ctr"/>
                      <a:endParaRPr lang="en-US" sz="700" b="0" i="0" u="none" strike="noStrike">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ctr"/>
                      <a:r>
                        <a:rPr lang="en-US" sz="700" b="1" i="0" u="none" strike="noStrike">
                          <a:solidFill>
                            <a:srgbClr val="000000"/>
                          </a:solidFill>
                          <a:effectLst/>
                          <a:latin typeface="Arial"/>
                        </a:rPr>
                        <a:t>Retirement of Property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17686">
                <a:tc>
                  <a:txBody>
                    <a:bodyPr/>
                    <a:lstStyle/>
                    <a:p>
                      <a:pPr algn="ctr" fontAlgn="b"/>
                      <a:endParaRPr lang="en-US" sz="700" b="1"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Intangible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4">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Narrow"/>
                        </a:rPr>
                        <a:t> </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effectLst/>
                          <a:latin typeface="Arial Narrow"/>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Narrow"/>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Narrow"/>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Arial"/>
                        </a:rPr>
                        <a:t> </a:t>
                      </a: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Arial"/>
                        </a:rPr>
                        <a:t> </a:t>
                      </a: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Arial"/>
                        </a:rPr>
                        <a:t> </a:t>
                      </a: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Arial"/>
                        </a:rPr>
                        <a:t> </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7686">
                <a:tc>
                  <a:txBody>
                    <a:bodyPr/>
                    <a:lstStyle/>
                    <a:p>
                      <a:pPr algn="ctr" fontAlgn="b"/>
                      <a:r>
                        <a:rPr lang="en-US" sz="700" b="1" i="0" u="none" strike="noStrike" dirty="0" smtClean="0">
                          <a:solidFill>
                            <a:srgbClr val="000000"/>
                          </a:solidFill>
                          <a:effectLst/>
                          <a:latin typeface="Arial"/>
                        </a:rPr>
                        <a:t>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Organization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r>
                        <a:rPr lang="en-US" sz="700" b="1" i="0" u="none" strike="noStrike" dirty="0" smtClean="0">
                          <a:solidFill>
                            <a:srgbClr val="000000"/>
                          </a:solidFill>
                          <a:effectLst/>
                          <a:latin typeface="Arial"/>
                        </a:rPr>
                        <a:t>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Franchise and Consents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Miscellaneous Intangible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Land &amp; Structures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8578">
                <a:tc>
                  <a:txBody>
                    <a:bodyPr/>
                    <a:lstStyle/>
                    <a:p>
                      <a:pPr algn="ctr" fontAlgn="b"/>
                      <a:r>
                        <a:rPr lang="en-US" sz="700" b="1" i="0" u="none" strike="noStrike" dirty="0" smtClean="0">
                          <a:solidFill>
                            <a:srgbClr val="000000"/>
                          </a:solidFill>
                          <a:effectLst/>
                          <a:latin typeface="Arial"/>
                        </a:rPr>
                        <a:t>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Collection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28578">
                <a:tc>
                  <a:txBody>
                    <a:bodyPr/>
                    <a:lstStyle/>
                    <a:p>
                      <a:pPr algn="ctr" fontAlgn="b"/>
                      <a:r>
                        <a:rPr lang="en-US" sz="700" b="1" i="0" u="none" strike="noStrike" dirty="0" smtClean="0">
                          <a:solidFill>
                            <a:srgbClr val="000000"/>
                          </a:solidFill>
                          <a:effectLst/>
                          <a:latin typeface="Arial"/>
                        </a:rPr>
                        <a:t>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7,500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7,500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96,158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96,158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31,732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2,885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34,617</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r>
                        <a:rPr lang="en-US" sz="700" b="1" i="0" u="none" strike="noStrike" dirty="0" smtClean="0">
                          <a:solidFill>
                            <a:srgbClr val="000000"/>
                          </a:solidFill>
                          <a:effectLst/>
                          <a:latin typeface="Arial"/>
                        </a:rPr>
                        <a:t>10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Collection Sewer - Force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384,125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384,125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84,508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7,683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92,191</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r>
                        <a:rPr lang="en-US" sz="700" b="1" i="0" u="none" strike="noStrike" dirty="0" smtClean="0">
                          <a:solidFill>
                            <a:srgbClr val="000000"/>
                          </a:solidFill>
                          <a:effectLst/>
                          <a:latin typeface="Arial"/>
                        </a:rPr>
                        <a:t>11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Collection Sewer - Gravity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264,856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264,856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58,268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5,297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63,565</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12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Collection Plant Facilities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42,858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42,858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9,429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857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10,286</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870">
                <a:tc>
                  <a:txBody>
                    <a:bodyPr/>
                    <a:lstStyle/>
                    <a:p>
                      <a:pPr algn="ctr" fontAlgn="b"/>
                      <a:r>
                        <a:rPr lang="en-US" sz="700" b="1" i="0" u="none" strike="noStrike" dirty="0" smtClean="0">
                          <a:solidFill>
                            <a:srgbClr val="000000"/>
                          </a:solidFill>
                          <a:effectLst/>
                          <a:latin typeface="Arial"/>
                        </a:rPr>
                        <a:t>13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Services to Customers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38,462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38,462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8,462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769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9,231</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r>
                        <a:rPr lang="en-US" sz="700" b="1" i="0" u="none" strike="noStrike" dirty="0" smtClean="0">
                          <a:solidFill>
                            <a:srgbClr val="000000"/>
                          </a:solidFill>
                          <a:effectLst/>
                          <a:latin typeface="Arial"/>
                        </a:rPr>
                        <a:t>14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Flow Measuring Devices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Pumping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8578">
                <a:tc>
                  <a:txBody>
                    <a:bodyPr/>
                    <a:lstStyle/>
                    <a:p>
                      <a:pPr algn="ctr" fontAlgn="b"/>
                      <a:r>
                        <a:rPr lang="en-US" sz="700" b="1" i="0" u="none" strike="noStrike" dirty="0" smtClean="0">
                          <a:solidFill>
                            <a:srgbClr val="000000"/>
                          </a:solidFill>
                          <a:effectLst/>
                          <a:latin typeface="Arial"/>
                        </a:rPr>
                        <a:t>15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16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17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Receiving Wells and Pump Pits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r>
                        <a:rPr lang="en-US" sz="700" b="1" i="0" u="none" strike="noStrike" dirty="0" smtClean="0">
                          <a:solidFill>
                            <a:srgbClr val="000000"/>
                          </a:solidFill>
                          <a:effectLst/>
                          <a:latin typeface="Arial"/>
                        </a:rPr>
                        <a:t>18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Other Pumping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5,846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5,846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2,923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585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3,508</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68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a:solidFill>
                            <a:srgbClr val="000000"/>
                          </a:solidFill>
                          <a:effectLst/>
                          <a:latin typeface="Arial"/>
                        </a:rPr>
                        <a:t>Treatment &amp; Disposal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8578">
                <a:tc>
                  <a:txBody>
                    <a:bodyPr/>
                    <a:lstStyle/>
                    <a:p>
                      <a:pPr algn="ctr" fontAlgn="b"/>
                      <a:r>
                        <a:rPr lang="en-US" sz="700" b="1" i="0" u="none" strike="noStrike" dirty="0" smtClean="0">
                          <a:solidFill>
                            <a:srgbClr val="000000"/>
                          </a:solidFill>
                          <a:effectLst/>
                          <a:latin typeface="Arial"/>
                        </a:rPr>
                        <a:t>19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Land and Land Rights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20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Structures and Improvements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21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a:solidFill>
                            <a:srgbClr val="000000"/>
                          </a:solidFill>
                          <a:effectLst/>
                          <a:latin typeface="Arial"/>
                        </a:rPr>
                        <a:t>Oxidation Lagoon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0" i="0" u="none" strike="noStrike">
                          <a:solidFill>
                            <a:srgbClr val="000000"/>
                          </a:solidFill>
                          <a:effectLst/>
                          <a:latin typeface="Arial"/>
                        </a:rPr>
                        <a:t>372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28578">
                <a:tc>
                  <a:txBody>
                    <a:bodyPr/>
                    <a:lstStyle/>
                    <a:p>
                      <a:pPr algn="ctr" fontAlgn="b"/>
                      <a:r>
                        <a:rPr lang="en-US" sz="700" b="1" i="0" u="none" strike="noStrike" dirty="0" smtClean="0">
                          <a:solidFill>
                            <a:srgbClr val="000000"/>
                          </a:solidFill>
                          <a:effectLst/>
                          <a:latin typeface="Arial"/>
                        </a:rPr>
                        <a:t>22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gridSpan="2">
                  <a:txBody>
                    <a:bodyPr/>
                    <a:lstStyle/>
                    <a:p>
                      <a:pPr algn="l" fontAlgn="b"/>
                      <a:r>
                        <a:rPr lang="en-US" sz="700" b="0" i="0" u="none" strike="noStrike">
                          <a:solidFill>
                            <a:srgbClr val="000000"/>
                          </a:solidFill>
                          <a:effectLst/>
                          <a:latin typeface="Arial"/>
                        </a:rPr>
                        <a:t>Treatment &amp; Disposal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372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pPr algn="ctr" fontAlgn="b"/>
                      <a:endParaRPr lang="en-US" sz="700" b="0" i="0" u="none" strike="noStrike">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gridSpan="2">
                  <a:txBody>
                    <a:bodyPr/>
                    <a:lstStyle/>
                    <a:p>
                      <a:pPr algn="ctr" fontAlgn="b"/>
                      <a:r>
                        <a:rPr lang="en-US" sz="700" b="0" i="0" u="none" strike="noStrike">
                          <a:solidFill>
                            <a:srgbClr val="000000"/>
                          </a:solidFill>
                          <a:effectLst/>
                          <a:latin typeface="Arial"/>
                        </a:rPr>
                        <a:t>373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r" fontAlgn="b"/>
                      <a:r>
                        <a:rPr lang="en-US" sz="700" b="0" i="0" u="none" strike="noStrike" dirty="0">
                          <a:solidFill>
                            <a:srgbClr val="00B0F0"/>
                          </a:solidFill>
                          <a:effectLst/>
                          <a:latin typeface="Arial"/>
                        </a:rPr>
                        <a:t>142,584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0000"/>
                          </a:solidFill>
                          <a:effectLst/>
                          <a:latin typeface="Arial"/>
                        </a:rPr>
                        <a:t>142,584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a:solidFill>
                            <a:srgbClr val="00B0F0"/>
                          </a:solidFill>
                          <a:effectLst/>
                          <a:latin typeface="Arial"/>
                        </a:rPr>
                        <a:t>63,737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a:solidFill>
                            <a:srgbClr val="00B0F0"/>
                          </a:solidFill>
                          <a:effectLst/>
                          <a:latin typeface="Arial"/>
                        </a:rPr>
                        <a:t>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5,703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69,440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4" name="Content Placeholder 3"/>
          <p:cNvSpPr>
            <a:spLocks noGrp="1"/>
          </p:cNvSpPr>
          <p:nvPr>
            <p:ph sz="half" idx="2"/>
          </p:nvPr>
        </p:nvSpPr>
        <p:spPr>
          <a:xfrm>
            <a:off x="80010" y="5410200"/>
            <a:ext cx="8721090" cy="1579880"/>
          </a:xfrm>
        </p:spPr>
        <p:txBody>
          <a:bodyPr>
            <a:normAutofit fontScale="85000" lnSpcReduction="20000"/>
          </a:bodyPr>
          <a:lstStyle/>
          <a:p>
            <a:pPr marL="120827" indent="0" algn="just">
              <a:buNone/>
            </a:pPr>
            <a:r>
              <a:rPr lang="en-US" sz="1500" dirty="0">
                <a:solidFill>
                  <a:srgbClr val="00B0F0"/>
                </a:solidFill>
              </a:rPr>
              <a:t>Page S-4, pages </a:t>
            </a:r>
            <a:r>
              <a:rPr lang="en-US" sz="1500" dirty="0" smtClean="0">
                <a:solidFill>
                  <a:srgbClr val="00B0F0"/>
                </a:solidFill>
              </a:rPr>
              <a:t>1-2</a:t>
            </a:r>
            <a:r>
              <a:rPr lang="en-US" sz="1500" dirty="0">
                <a:solidFill>
                  <a:srgbClr val="00B0F0"/>
                </a:solidFill>
              </a:rPr>
              <a:t>, </a:t>
            </a:r>
            <a:r>
              <a:rPr lang="en-US" sz="1500" dirty="0" smtClean="0">
                <a:solidFill>
                  <a:srgbClr val="00B0F0"/>
                </a:solidFill>
              </a:rPr>
              <a:t>provide information </a:t>
            </a:r>
            <a:r>
              <a:rPr lang="en-US" sz="1500" dirty="0">
                <a:solidFill>
                  <a:srgbClr val="00B0F0"/>
                </a:solidFill>
              </a:rPr>
              <a:t>for the </a:t>
            </a:r>
            <a:r>
              <a:rPr lang="en-US" sz="1500" dirty="0" smtClean="0">
                <a:solidFill>
                  <a:srgbClr val="00B0F0"/>
                </a:solidFill>
              </a:rPr>
              <a:t>Plant-in-Service</a:t>
            </a:r>
            <a:r>
              <a:rPr lang="en-US" sz="1500" dirty="0">
                <a:solidFill>
                  <a:srgbClr val="00B0F0"/>
                </a:solidFill>
              </a:rPr>
              <a:t>, </a:t>
            </a:r>
            <a:r>
              <a:rPr lang="en-US" sz="1500" dirty="0" smtClean="0">
                <a:solidFill>
                  <a:srgbClr val="00B0F0"/>
                </a:solidFill>
              </a:rPr>
              <a:t>Depreciation Expense </a:t>
            </a:r>
            <a:r>
              <a:rPr lang="en-US" sz="1500" dirty="0">
                <a:solidFill>
                  <a:srgbClr val="00B0F0"/>
                </a:solidFill>
              </a:rPr>
              <a:t>and </a:t>
            </a:r>
            <a:r>
              <a:rPr lang="en-US" sz="1500" dirty="0" smtClean="0">
                <a:solidFill>
                  <a:srgbClr val="00B0F0"/>
                </a:solidFill>
              </a:rPr>
              <a:t>Depreciation Reserve </a:t>
            </a:r>
            <a:r>
              <a:rPr lang="en-US" sz="1500" dirty="0">
                <a:solidFill>
                  <a:srgbClr val="00B0F0"/>
                </a:solidFill>
              </a:rPr>
              <a:t>for each plant account</a:t>
            </a:r>
            <a:r>
              <a:rPr lang="en-US" sz="1500" dirty="0" smtClean="0">
                <a:solidFill>
                  <a:srgbClr val="00B0F0"/>
                </a:solidFill>
              </a:rPr>
              <a:t>.</a:t>
            </a:r>
          </a:p>
          <a:p>
            <a:pPr algn="just"/>
            <a:r>
              <a:rPr lang="en-US" sz="1500" dirty="0">
                <a:solidFill>
                  <a:srgbClr val="00B0F0"/>
                </a:solidFill>
              </a:rPr>
              <a:t>For each account that has a value, the appropriate cells across the row </a:t>
            </a:r>
            <a:r>
              <a:rPr lang="en-US" sz="1500" b="1" u="sng" dirty="0">
                <a:solidFill>
                  <a:srgbClr val="00B0F0"/>
                </a:solidFill>
              </a:rPr>
              <a:t>must</a:t>
            </a:r>
            <a:r>
              <a:rPr lang="en-US" sz="1500" b="1" dirty="0">
                <a:solidFill>
                  <a:srgbClr val="00B0F0"/>
                </a:solidFill>
              </a:rPr>
              <a:t> </a:t>
            </a:r>
            <a:r>
              <a:rPr lang="en-US" sz="1500" dirty="0">
                <a:solidFill>
                  <a:srgbClr val="00B0F0"/>
                </a:solidFill>
              </a:rPr>
              <a:t>be completed.  </a:t>
            </a:r>
          </a:p>
          <a:p>
            <a:pPr algn="just"/>
            <a:r>
              <a:rPr lang="en-US" sz="1500" dirty="0">
                <a:solidFill>
                  <a:srgbClr val="00B0F0"/>
                </a:solidFill>
              </a:rPr>
              <a:t>If there are A</a:t>
            </a:r>
            <a:r>
              <a:rPr lang="en-US" sz="1500" dirty="0" smtClean="0">
                <a:solidFill>
                  <a:srgbClr val="00B0F0"/>
                </a:solidFill>
              </a:rPr>
              <a:t>dditions </a:t>
            </a:r>
            <a:r>
              <a:rPr lang="en-US" sz="1500" dirty="0">
                <a:solidFill>
                  <a:srgbClr val="00B0F0"/>
                </a:solidFill>
              </a:rPr>
              <a:t>during the </a:t>
            </a:r>
            <a:r>
              <a:rPr lang="en-US" sz="1500" dirty="0" smtClean="0">
                <a:solidFill>
                  <a:srgbClr val="00B0F0"/>
                </a:solidFill>
              </a:rPr>
              <a:t>year, in </a:t>
            </a:r>
            <a:r>
              <a:rPr lang="en-US" sz="1500" dirty="0">
                <a:solidFill>
                  <a:srgbClr val="00B0F0"/>
                </a:solidFill>
              </a:rPr>
              <a:t>column “D”, there should be corresponding </a:t>
            </a:r>
            <a:r>
              <a:rPr lang="en-US" sz="1500" dirty="0" smtClean="0">
                <a:solidFill>
                  <a:srgbClr val="00B0F0"/>
                </a:solidFill>
              </a:rPr>
              <a:t>Retirements </a:t>
            </a:r>
            <a:r>
              <a:rPr lang="en-US" sz="1500" dirty="0">
                <a:solidFill>
                  <a:srgbClr val="00B0F0"/>
                </a:solidFill>
              </a:rPr>
              <a:t>in column “E”, “F”, </a:t>
            </a:r>
            <a:r>
              <a:rPr lang="en-US" sz="1500" dirty="0" smtClean="0">
                <a:solidFill>
                  <a:srgbClr val="00B0F0"/>
                </a:solidFill>
              </a:rPr>
              <a:t>and “</a:t>
            </a:r>
            <a:r>
              <a:rPr lang="en-US" sz="1500" dirty="0">
                <a:solidFill>
                  <a:srgbClr val="00B0F0"/>
                </a:solidFill>
              </a:rPr>
              <a:t>G”.  </a:t>
            </a:r>
            <a:endParaRPr lang="en-US" sz="1500" dirty="0" smtClean="0">
              <a:solidFill>
                <a:srgbClr val="00B0F0"/>
              </a:solidFill>
            </a:endParaRPr>
          </a:p>
          <a:p>
            <a:pPr algn="just"/>
            <a:r>
              <a:rPr lang="en-US" sz="1500" dirty="0">
                <a:solidFill>
                  <a:srgbClr val="00B0F0"/>
                </a:solidFill>
              </a:rPr>
              <a:t>If there are </a:t>
            </a:r>
            <a:r>
              <a:rPr lang="en-US" sz="1500" dirty="0" smtClean="0">
                <a:solidFill>
                  <a:srgbClr val="00B0F0"/>
                </a:solidFill>
              </a:rPr>
              <a:t>Additions, in </a:t>
            </a:r>
            <a:r>
              <a:rPr lang="en-US" sz="1500" dirty="0">
                <a:solidFill>
                  <a:srgbClr val="00B0F0"/>
                </a:solidFill>
              </a:rPr>
              <a:t>column “D</a:t>
            </a:r>
            <a:r>
              <a:rPr lang="en-US" sz="1500" dirty="0" smtClean="0">
                <a:solidFill>
                  <a:srgbClr val="00B0F0"/>
                </a:solidFill>
              </a:rPr>
              <a:t>” above </a:t>
            </a:r>
            <a:r>
              <a:rPr lang="en-US" sz="1500" dirty="0">
                <a:solidFill>
                  <a:srgbClr val="00B0F0"/>
                </a:solidFill>
              </a:rPr>
              <a:t>$250, be sure to list them on page 3 of this form</a:t>
            </a:r>
            <a:r>
              <a:rPr lang="en-US" sz="1500" dirty="0" smtClean="0">
                <a:solidFill>
                  <a:srgbClr val="00B0F0"/>
                </a:solidFill>
              </a:rPr>
              <a:t>.</a:t>
            </a:r>
            <a:endParaRPr lang="en-US" sz="1500" dirty="0">
              <a:solidFill>
                <a:srgbClr val="00B0F0"/>
              </a:solidFill>
            </a:endParaRPr>
          </a:p>
          <a:p>
            <a:pPr algn="just"/>
            <a:r>
              <a:rPr lang="en-US" sz="1500" dirty="0" smtClean="0">
                <a:solidFill>
                  <a:srgbClr val="00B0F0"/>
                </a:solidFill>
              </a:rPr>
              <a:t>Column </a:t>
            </a:r>
            <a:r>
              <a:rPr lang="en-US" sz="1500" dirty="0">
                <a:solidFill>
                  <a:srgbClr val="00B0F0"/>
                </a:solidFill>
              </a:rPr>
              <a:t>“I” </a:t>
            </a:r>
            <a:r>
              <a:rPr lang="en-US" sz="1500" dirty="0" smtClean="0">
                <a:solidFill>
                  <a:srgbClr val="00B0F0"/>
                </a:solidFill>
              </a:rPr>
              <a:t>should denote </a:t>
            </a:r>
            <a:r>
              <a:rPr lang="en-US" sz="1500" dirty="0">
                <a:solidFill>
                  <a:srgbClr val="00B0F0"/>
                </a:solidFill>
              </a:rPr>
              <a:t>the ending balance from last year’s annual report</a:t>
            </a:r>
          </a:p>
          <a:p>
            <a:pPr algn="just"/>
            <a:r>
              <a:rPr lang="en-US" sz="1500" dirty="0">
                <a:solidFill>
                  <a:srgbClr val="00B0F0"/>
                </a:solidFill>
              </a:rPr>
              <a:t>Column “J” </a:t>
            </a:r>
            <a:r>
              <a:rPr lang="en-US" sz="1500" dirty="0" smtClean="0">
                <a:solidFill>
                  <a:srgbClr val="00B0F0"/>
                </a:solidFill>
              </a:rPr>
              <a:t>should denote the Depreciation Rate </a:t>
            </a:r>
            <a:r>
              <a:rPr lang="en-US" sz="1500" dirty="0">
                <a:solidFill>
                  <a:srgbClr val="00B0F0"/>
                </a:solidFill>
              </a:rPr>
              <a:t>that has been approved by </a:t>
            </a:r>
            <a:r>
              <a:rPr lang="en-US" sz="1500" dirty="0" smtClean="0">
                <a:solidFill>
                  <a:srgbClr val="00B0F0"/>
                </a:solidFill>
              </a:rPr>
              <a:t>the Commission.  </a:t>
            </a:r>
            <a:endParaRPr lang="en-US" sz="1500" dirty="0">
              <a:solidFill>
                <a:srgbClr val="00B0F0"/>
              </a:solidFill>
            </a:endParaRPr>
          </a:p>
        </p:txBody>
      </p:sp>
      <p:sp>
        <p:nvSpPr>
          <p:cNvPr id="3" name="Slide Number Placeholder 2"/>
          <p:cNvSpPr>
            <a:spLocks noGrp="1"/>
          </p:cNvSpPr>
          <p:nvPr>
            <p:ph type="sldNum" sz="quarter" idx="12"/>
          </p:nvPr>
        </p:nvSpPr>
        <p:spPr/>
        <p:txBody>
          <a:bodyPr/>
          <a:lstStyle/>
          <a:p>
            <a:fld id="{6AF98FAD-0B99-4BAC-85F4-9AE5EAD4915D}" type="slidenum">
              <a:rPr lang="en-US" smtClean="0"/>
              <a:t>29</a:t>
            </a:fld>
            <a:endParaRPr lang="en-US"/>
          </a:p>
        </p:txBody>
      </p:sp>
    </p:spTree>
    <p:extLst>
      <p:ext uri="{BB962C8B-B14F-4D97-AF65-F5344CB8AC3E}">
        <p14:creationId xmlns:p14="http://schemas.microsoft.com/office/powerpoint/2010/main" val="1558147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292947"/>
            <a:ext cx="8641080" cy="1007533"/>
          </a:xfrm>
        </p:spPr>
        <p:txBody>
          <a:bodyPr/>
          <a:lstStyle/>
          <a:p>
            <a:r>
              <a:rPr lang="en-US" u="sng" dirty="0" smtClean="0"/>
              <a:t>Informational</a:t>
            </a:r>
            <a:r>
              <a:rPr lang="en-US" dirty="0" smtClean="0"/>
              <a:t>:</a:t>
            </a:r>
            <a:endParaRPr lang="en-US" dirty="0"/>
          </a:p>
        </p:txBody>
      </p:sp>
      <p:sp>
        <p:nvSpPr>
          <p:cNvPr id="3" name="Content Placeholder 2"/>
          <p:cNvSpPr>
            <a:spLocks noGrp="1"/>
          </p:cNvSpPr>
          <p:nvPr>
            <p:ph idx="1"/>
          </p:nvPr>
        </p:nvSpPr>
        <p:spPr>
          <a:xfrm>
            <a:off x="480060" y="1447800"/>
            <a:ext cx="8001000" cy="4953000"/>
          </a:xfrm>
        </p:spPr>
        <p:txBody>
          <a:bodyPr>
            <a:normAutofit fontScale="47500" lnSpcReduction="20000"/>
          </a:bodyPr>
          <a:lstStyle/>
          <a:p>
            <a:pPr marL="118872" indent="0" algn="just">
              <a:spcAft>
                <a:spcPts val="600"/>
              </a:spcAft>
              <a:buNone/>
            </a:pPr>
            <a:r>
              <a:rPr lang="en-US" sz="3800" dirty="0"/>
              <a:t>This presentation provides </a:t>
            </a:r>
            <a:r>
              <a:rPr lang="en-US" sz="3800" dirty="0" smtClean="0"/>
              <a:t>instruction/examples on </a:t>
            </a:r>
            <a:r>
              <a:rPr lang="en-US" sz="3800" dirty="0"/>
              <a:t>how to </a:t>
            </a:r>
            <a:r>
              <a:rPr lang="en-US" sz="3800" dirty="0" smtClean="0"/>
              <a:t>correctly complete </a:t>
            </a:r>
            <a:r>
              <a:rPr lang="en-US" sz="3800" dirty="0"/>
              <a:t>a </a:t>
            </a:r>
            <a:r>
              <a:rPr lang="en-US" sz="3800" dirty="0" smtClean="0"/>
              <a:t>Public Submission </a:t>
            </a:r>
            <a:r>
              <a:rPr lang="en-US" sz="3800" dirty="0"/>
              <a:t>annual report using the Excel version </a:t>
            </a:r>
            <a:r>
              <a:rPr lang="en-US" sz="3800" b="1" u="sng" dirty="0"/>
              <a:t>(preferred method</a:t>
            </a:r>
            <a:r>
              <a:rPr lang="en-US" sz="3800" dirty="0" smtClean="0"/>
              <a:t>)</a:t>
            </a:r>
            <a:r>
              <a:rPr lang="en-US" sz="3800" b="1" dirty="0"/>
              <a:t> </a:t>
            </a:r>
            <a:r>
              <a:rPr lang="en-US" sz="3800" dirty="0" smtClean="0"/>
              <a:t>and</a:t>
            </a:r>
            <a:r>
              <a:rPr lang="en-US" sz="3800" b="1" dirty="0" smtClean="0"/>
              <a:t> </a:t>
            </a:r>
            <a:r>
              <a:rPr lang="en-US" sz="3800" dirty="0" smtClean="0"/>
              <a:t>should be </a:t>
            </a:r>
            <a:r>
              <a:rPr lang="en-US" sz="3800" dirty="0"/>
              <a:t>used </a:t>
            </a:r>
            <a:r>
              <a:rPr lang="en-US" sz="3800" b="1" u="sng" dirty="0"/>
              <a:t>in</a:t>
            </a:r>
            <a:r>
              <a:rPr lang="en-US" sz="3800" u="sng" dirty="0"/>
              <a:t> </a:t>
            </a:r>
            <a:r>
              <a:rPr lang="en-US" sz="3800" b="1" u="sng" dirty="0"/>
              <a:t>conjunction</a:t>
            </a:r>
            <a:r>
              <a:rPr lang="en-US" sz="3800" dirty="0"/>
              <a:t> with the </a:t>
            </a:r>
            <a:r>
              <a:rPr lang="en-US" sz="3800" dirty="0" smtClean="0"/>
              <a:t>Annual Report Instructions posted on the webpage. </a:t>
            </a:r>
          </a:p>
          <a:p>
            <a:pPr lvl="1" algn="just">
              <a:spcAft>
                <a:spcPts val="600"/>
              </a:spcAft>
            </a:pPr>
            <a:r>
              <a:rPr lang="en-US" sz="3800" dirty="0" smtClean="0"/>
              <a:t>Everything </a:t>
            </a:r>
            <a:r>
              <a:rPr lang="en-US" sz="3800" dirty="0"/>
              <a:t>in this presentation is for informational use only</a:t>
            </a:r>
            <a:r>
              <a:rPr lang="en-US" sz="3800" dirty="0" smtClean="0"/>
              <a:t>.</a:t>
            </a:r>
          </a:p>
          <a:p>
            <a:pPr lvl="1" algn="just"/>
            <a:r>
              <a:rPr lang="en-US" sz="3800" dirty="0"/>
              <a:t>This example may not address each line individually within the Annual Report.  </a:t>
            </a:r>
            <a:endParaRPr lang="en-US" sz="3800" dirty="0" smtClean="0"/>
          </a:p>
          <a:p>
            <a:pPr lvl="2" algn="just"/>
            <a:r>
              <a:rPr lang="en-US" sz="3500" dirty="0" smtClean="0"/>
              <a:t>Depending </a:t>
            </a:r>
            <a:r>
              <a:rPr lang="en-US" sz="3500" dirty="0"/>
              <a:t>on the specific needs of </a:t>
            </a:r>
            <a:r>
              <a:rPr lang="en-US" sz="3500" dirty="0" smtClean="0"/>
              <a:t>your company, </a:t>
            </a:r>
            <a:r>
              <a:rPr lang="en-US" sz="3500" dirty="0"/>
              <a:t>the lines not addressed may need to be completed</a:t>
            </a:r>
            <a:r>
              <a:rPr lang="en-US" sz="3500" dirty="0" smtClean="0"/>
              <a:t>. </a:t>
            </a:r>
          </a:p>
          <a:p>
            <a:pPr lvl="2" algn="just">
              <a:spcAft>
                <a:spcPts val="600"/>
              </a:spcAft>
            </a:pPr>
            <a:r>
              <a:rPr lang="en-US" sz="3500" dirty="0" smtClean="0"/>
              <a:t>Additional data may be required that is not shown in this example.</a:t>
            </a:r>
            <a:endParaRPr lang="en-US" sz="3500" dirty="0"/>
          </a:p>
          <a:p>
            <a:pPr lvl="1" algn="just">
              <a:spcAft>
                <a:spcPts val="600"/>
              </a:spcAft>
            </a:pPr>
            <a:r>
              <a:rPr lang="en-US" sz="3800" dirty="0"/>
              <a:t>Ensure your </a:t>
            </a:r>
            <a:r>
              <a:rPr lang="en-US" sz="3800" dirty="0" smtClean="0"/>
              <a:t>Company </a:t>
            </a:r>
            <a:r>
              <a:rPr lang="en-US" sz="3800" dirty="0"/>
              <a:t>name and year of the report </a:t>
            </a:r>
            <a:r>
              <a:rPr lang="en-US" sz="3800" dirty="0" smtClean="0"/>
              <a:t>is on </a:t>
            </a:r>
            <a:r>
              <a:rPr lang="en-US" sz="3800" dirty="0"/>
              <a:t>the top of each page. </a:t>
            </a:r>
            <a:endParaRPr lang="en-US" sz="3800" dirty="0" smtClean="0"/>
          </a:p>
          <a:p>
            <a:pPr lvl="2" algn="just">
              <a:spcAft>
                <a:spcPts val="600"/>
              </a:spcAft>
            </a:pPr>
            <a:r>
              <a:rPr lang="en-US" sz="3600" dirty="0"/>
              <a:t>If using the Excel version of the form, and these sections have been correctly completed, this information will auto-populate from the Cover Page onto each page.</a:t>
            </a:r>
          </a:p>
          <a:p>
            <a:pPr marL="676656" lvl="2" algn="just">
              <a:spcAft>
                <a:spcPts val="600"/>
              </a:spcAft>
            </a:pPr>
            <a:r>
              <a:rPr lang="en-US" sz="3800" dirty="0"/>
              <a:t>If using the PDF version of the Annual Report, all lines on each page of the report will need to be completed manually.</a:t>
            </a:r>
          </a:p>
        </p:txBody>
      </p:sp>
      <p:sp>
        <p:nvSpPr>
          <p:cNvPr id="5" name="Slide Number Placeholder 4"/>
          <p:cNvSpPr>
            <a:spLocks noGrp="1"/>
          </p:cNvSpPr>
          <p:nvPr>
            <p:ph type="sldNum" sz="quarter" idx="12"/>
          </p:nvPr>
        </p:nvSpPr>
        <p:spPr/>
        <p:txBody>
          <a:bodyPr/>
          <a:lstStyle/>
          <a:p>
            <a:fld id="{6AF98FAD-0B99-4BAC-85F4-9AE5EAD4915D}" type="slidenum">
              <a:rPr lang="en-US" smtClean="0"/>
              <a:t>3</a:t>
            </a:fld>
            <a:endParaRPr lang="en-US" dirty="0"/>
          </a:p>
        </p:txBody>
      </p:sp>
    </p:spTree>
    <p:extLst>
      <p:ext uri="{BB962C8B-B14F-4D97-AF65-F5344CB8AC3E}">
        <p14:creationId xmlns:p14="http://schemas.microsoft.com/office/powerpoint/2010/main" val="25828818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39200" cy="609600"/>
          </a:xfrm>
        </p:spPr>
        <p:txBody>
          <a:bodyPr/>
          <a:lstStyle/>
          <a:p>
            <a:pPr marL="91440"/>
            <a:r>
              <a:rPr lang="en-US" sz="2100" dirty="0"/>
              <a:t>Page S-4 (</a:t>
            </a:r>
            <a:r>
              <a:rPr lang="en-US" sz="2100" dirty="0" smtClean="0"/>
              <a:t>Page 2 of 2)  </a:t>
            </a:r>
            <a:r>
              <a:rPr lang="en-US" sz="2100" dirty="0"/>
              <a:t>–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87084108"/>
              </p:ext>
            </p:extLst>
          </p:nvPr>
        </p:nvGraphicFramePr>
        <p:xfrm>
          <a:off x="152400" y="1676400"/>
          <a:ext cx="8566224" cy="3987022"/>
        </p:xfrm>
        <a:graphic>
          <a:graphicData uri="http://schemas.openxmlformats.org/drawingml/2006/table">
            <a:tbl>
              <a:tblPr/>
              <a:tblGrid>
                <a:gridCol w="206511"/>
                <a:gridCol w="583087"/>
                <a:gridCol w="1357502"/>
                <a:gridCol w="318876"/>
                <a:gridCol w="327987"/>
                <a:gridCol w="583087"/>
                <a:gridCol w="522351"/>
                <a:gridCol w="573977"/>
                <a:gridCol w="573977"/>
                <a:gridCol w="573977"/>
                <a:gridCol w="595236"/>
                <a:gridCol w="570942"/>
                <a:gridCol w="607383"/>
                <a:gridCol w="624685"/>
                <a:gridCol w="546646"/>
              </a:tblGrid>
              <a:tr h="346414">
                <a:tc>
                  <a:txBody>
                    <a:bodyPr/>
                    <a:lstStyle/>
                    <a:p>
                      <a:pPr algn="ctr" fontAlgn="b"/>
                      <a:r>
                        <a:rPr lang="en-US" sz="700" b="1" i="0" u="none" strike="noStrike" dirty="0" smtClean="0">
                          <a:solidFill>
                            <a:srgbClr val="000000"/>
                          </a:solidFill>
                          <a:effectLst/>
                          <a:latin typeface="Arial"/>
                        </a:rPr>
                        <a:t>23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gridSpan="2">
                  <a:txBody>
                    <a:bodyPr/>
                    <a:lstStyle/>
                    <a:p>
                      <a:pPr algn="l" fontAlgn="b"/>
                      <a:r>
                        <a:rPr lang="en-US" sz="700" b="0" i="0" u="none" strike="noStrike" dirty="0">
                          <a:solidFill>
                            <a:srgbClr val="000000"/>
                          </a:solidFill>
                          <a:effectLst/>
                          <a:latin typeface="Arial"/>
                        </a:rPr>
                        <a:t>Sewer Collection (Septic) Tanks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effectLst/>
                          <a:latin typeface="Arial"/>
                        </a:rPr>
                        <a:t>373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24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Plant Sewer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374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25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Outfall Sewer Lines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374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4314">
                <a:tc>
                  <a:txBody>
                    <a:bodyPr/>
                    <a:lstStyle/>
                    <a:p>
                      <a:pPr algn="ctr" fontAlgn="b"/>
                      <a:r>
                        <a:rPr lang="en-US" sz="700" b="1" i="0" u="none" strike="noStrike" dirty="0" smtClean="0">
                          <a:solidFill>
                            <a:srgbClr val="000000"/>
                          </a:solidFill>
                          <a:effectLst/>
                          <a:latin typeface="Arial"/>
                        </a:rPr>
                        <a:t>26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Other Treatment &amp; Disposal Plant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7,985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7,985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3,513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319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3,832</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700" b="1" i="1" u="sng" strike="noStrike" dirty="0">
                          <a:solidFill>
                            <a:srgbClr val="000000"/>
                          </a:solidFill>
                          <a:effectLst/>
                          <a:latin typeface="Arial"/>
                        </a:rPr>
                        <a:t>General Plant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endParaRPr lang="en-US" sz="700" b="0" i="0" u="sng" strike="noStrike" baseline="0"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en-US" sz="700" b="0" i="0" u="sng" strike="noStrike" baseline="0"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7814">
                <a:tc>
                  <a:txBody>
                    <a:bodyPr/>
                    <a:lstStyle/>
                    <a:p>
                      <a:pPr algn="ctr" fontAlgn="b"/>
                      <a:r>
                        <a:rPr lang="en-US" sz="700" b="1" i="0" u="none" strike="noStrike" dirty="0" smtClean="0">
                          <a:solidFill>
                            <a:srgbClr val="000000"/>
                          </a:solidFill>
                          <a:effectLst/>
                          <a:latin typeface="Arial"/>
                        </a:rPr>
                        <a:t>27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Land and Land Rights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28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Structures and Improvements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29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Office Furniture and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12,553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12,553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4314">
                <a:tc>
                  <a:txBody>
                    <a:bodyPr/>
                    <a:lstStyle/>
                    <a:p>
                      <a:pPr algn="ctr" fontAlgn="b"/>
                      <a:r>
                        <a:rPr lang="en-US" sz="700" b="1" i="0" u="none" strike="noStrike" dirty="0" smtClean="0">
                          <a:solidFill>
                            <a:srgbClr val="000000"/>
                          </a:solidFill>
                          <a:effectLst/>
                          <a:latin typeface="Arial"/>
                        </a:rPr>
                        <a:t>30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Office Computer &amp; Electronic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Transportation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65,435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65,435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42,533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8,507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51,040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32</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Other General Equipment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393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B0F0"/>
                          </a:solidFill>
                          <a:effectLst/>
                          <a:latin typeface="Arial"/>
                        </a:rPr>
                        <a:t>51,351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51,351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Stores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Tools, Shop and Garage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35</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Laboratory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36</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Power-operated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37</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Communication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38</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Miscellaneous Equipment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398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a:rPr>
                        <a:t>none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7814">
                <a:tc>
                  <a:txBody>
                    <a:bodyPr/>
                    <a:lstStyle/>
                    <a:p>
                      <a:pPr algn="ctr" fontAlgn="b"/>
                      <a:r>
                        <a:rPr lang="en-US" sz="700" b="1" i="0" u="none" strike="noStrike" dirty="0" smtClean="0">
                          <a:solidFill>
                            <a:srgbClr val="000000"/>
                          </a:solidFill>
                          <a:effectLst/>
                          <a:latin typeface="Arial"/>
                        </a:rPr>
                        <a:t>39</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700" b="0" i="0" u="none" strike="noStrike" dirty="0">
                          <a:solidFill>
                            <a:srgbClr val="000000"/>
                          </a:solidFill>
                          <a:effectLst/>
                          <a:latin typeface="Arial"/>
                        </a:rPr>
                        <a:t>Total Sewer Utility Plant In Service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1" i="0" u="none" strike="noStrike" dirty="0">
                          <a:solidFill>
                            <a:srgbClr val="000000"/>
                          </a:solidFill>
                          <a:effectLst/>
                          <a:latin typeface="Arial"/>
                        </a:rPr>
                        <a:t>Totals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a:rPr>
                        <a:t>1,119,713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1,119,713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Narrow"/>
                        </a:rPr>
                        <a:t>305,105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US" sz="700" b="1" i="0" u="none" strike="noStrike" dirty="0">
                          <a:solidFill>
                            <a:srgbClr val="000000"/>
                          </a:solidFill>
                          <a:effectLst/>
                          <a:latin typeface="Arial Narrow"/>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Narrow"/>
                        </a:rPr>
                        <a:t>32,605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700" b="0" i="0" u="none" strike="noStrike" dirty="0">
                          <a:solidFill>
                            <a:srgbClr val="000000"/>
                          </a:solidFill>
                          <a:effectLst/>
                          <a:latin typeface="Arial"/>
                        </a:rPr>
                        <a:t>337,710</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00"/>
                    </a:solidFill>
                  </a:tcPr>
                </a:tc>
              </a:tr>
              <a:tr h="113792">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effectLst/>
                          <a:latin typeface="Arial"/>
                        </a:rPr>
                        <a:t> </a:t>
                      </a:r>
                    </a:p>
                  </a:txBody>
                  <a:tcPr marL="0" marR="0" marT="0" marB="0" anchor="b">
                    <a:lnL>
                      <a:noFill/>
                    </a:lnL>
                    <a:lnR w="63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fontAlgn="ctr"/>
                      <a:endParaRPr lang="en-US" sz="700" b="0" i="0" u="none" strike="noStrike" dirty="0">
                        <a:solidFill>
                          <a:srgbClr val="000000"/>
                        </a:solidFill>
                        <a:effectLst/>
                        <a:latin typeface="Arial"/>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no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effectLst/>
                          <a:latin typeface="Arial Narrow"/>
                        </a:rPr>
                        <a:t>(Total to </a:t>
                      </a:r>
                      <a:endParaRPr lang="en-US" sz="700" b="0" i="0" u="none" strike="noStrike" dirty="0" smtClean="0">
                        <a:solidFill>
                          <a:srgbClr val="000000"/>
                        </a:solidFill>
                        <a:effectLst/>
                        <a:latin typeface="Arial Narrow"/>
                      </a:endParaRPr>
                    </a:p>
                    <a:p>
                      <a:pPr algn="ctr" fontAlgn="b"/>
                      <a:r>
                        <a:rPr lang="en-US" sz="700" b="0" i="0" u="none" strike="noStrike" dirty="0" smtClean="0">
                          <a:solidFill>
                            <a:srgbClr val="000000"/>
                          </a:solidFill>
                          <a:effectLst/>
                          <a:latin typeface="Arial Narrow"/>
                        </a:rPr>
                        <a:t>Pg. 4 &amp; </a:t>
                      </a:r>
                      <a:r>
                        <a:rPr lang="en-US" sz="700" b="0" i="0" u="none" strike="noStrike" dirty="0">
                          <a:solidFill>
                            <a:srgbClr val="000000"/>
                          </a:solidFill>
                          <a:effectLst/>
                          <a:latin typeface="Arial Narrow"/>
                        </a:rPr>
                        <a:t>8)</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700" b="0" i="0" u="none" strike="noStrike" dirty="0" smtClean="0">
                          <a:solidFill>
                            <a:srgbClr val="000000"/>
                          </a:solidFill>
                          <a:effectLst/>
                          <a:latin typeface="Arial"/>
                        </a:rPr>
                        <a:t>           </a:t>
                      </a:r>
                      <a:endParaRPr lang="en-US" sz="700" b="0" i="0" u="none" strike="noStrike" dirty="0">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700" dirty="0" smtClean="0"/>
                        <a:t>(Total to page</a:t>
                      </a:r>
                      <a:r>
                        <a:rPr lang="en-US" sz="700" baseline="0" dirty="0" smtClean="0"/>
                        <a:t> 8 &amp; S1)</a:t>
                      </a:r>
                      <a:endParaRPr lang="en-US" sz="7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700" b="0" i="0" u="none" strike="noStrike" dirty="0">
                          <a:solidFill>
                            <a:srgbClr val="000000"/>
                          </a:solidFill>
                          <a:effectLst/>
                          <a:latin typeface="Arial Narrow"/>
                        </a:rPr>
                        <a:t>(Total to </a:t>
                      </a:r>
                      <a:endParaRPr lang="en-US" sz="700" b="0" i="0" u="none" strike="noStrike" dirty="0" smtClean="0">
                        <a:solidFill>
                          <a:srgbClr val="000000"/>
                        </a:solidFill>
                        <a:effectLst/>
                        <a:latin typeface="Arial Narrow"/>
                      </a:endParaRPr>
                    </a:p>
                    <a:p>
                      <a:pPr algn="ctr" fontAlgn="b"/>
                      <a:r>
                        <a:rPr lang="en-US" sz="700" b="0" i="0" u="none" strike="noStrike" dirty="0" smtClean="0">
                          <a:solidFill>
                            <a:srgbClr val="000000"/>
                          </a:solidFill>
                          <a:effectLst/>
                          <a:latin typeface="Arial Narrow"/>
                        </a:rPr>
                        <a:t>Pg</a:t>
                      </a:r>
                      <a:r>
                        <a:rPr lang="en-US" sz="700" b="0" i="0" u="none" strike="noStrike" dirty="0">
                          <a:solidFill>
                            <a:srgbClr val="000000"/>
                          </a:solidFill>
                          <a:effectLst/>
                          <a:latin typeface="Arial Narrow"/>
                        </a:rPr>
                        <a:t>. 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519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6350" cap="flat" cmpd="sng" algn="ctr">
                      <a:noFill/>
                      <a:prstDash val="solid"/>
                      <a:round/>
                      <a:headEnd type="none" w="med" len="med"/>
                      <a:tailEnd type="none" w="med" len="med"/>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w="6350" cap="flat" cmpd="sng" algn="ctr">
                      <a:noFill/>
                      <a:prstDash val="solid"/>
                      <a:round/>
                      <a:headEnd type="none" w="med" len="med"/>
                      <a:tailEnd type="none" w="med" len="med"/>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w="6350" cap="flat" cmpd="sng" algn="ctr">
                      <a:noFill/>
                      <a:prstDash val="solid"/>
                      <a:round/>
                      <a:headEnd type="none" w="med" len="med"/>
                      <a:tailEnd type="none" w="med" len="med"/>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84314">
                <a:tc>
                  <a:txBody>
                    <a:bodyPr/>
                    <a:lstStyle/>
                    <a:p>
                      <a:pPr algn="l" fontAlgn="t"/>
                      <a:r>
                        <a:rPr lang="en-US" sz="700" b="0" i="0" u="none" strike="noStrike" dirty="0">
                          <a:solidFill>
                            <a:srgbClr val="000000"/>
                          </a:solidFill>
                          <a:effectLst/>
                          <a:latin typeface="Arial"/>
                        </a:rPr>
                        <a:t> </a:t>
                      </a:r>
                    </a:p>
                  </a:txBody>
                  <a:tcPr marL="0" marR="0" marT="0"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3">
                  <a:txBody>
                    <a:bodyPr/>
                    <a:lstStyle/>
                    <a:p>
                      <a:pPr algn="l" fontAlgn="ctr"/>
                      <a:r>
                        <a:rPr lang="en-US" sz="700" b="0" i="0" u="none" strike="noStrike" dirty="0">
                          <a:solidFill>
                            <a:srgbClr val="000000"/>
                          </a:solidFill>
                          <a:effectLst/>
                          <a:latin typeface="Arial"/>
                        </a:rPr>
                        <a:t>Indicates a link to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ctr"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1"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Calibri"/>
                      </a:endParaRPr>
                    </a:p>
                  </a:txBody>
                  <a:tcPr marL="0" marR="0" marT="0" marB="0">
                    <a:lnL>
                      <a:noFill/>
                    </a:lnL>
                    <a:lnR>
                      <a:noFill/>
                    </a:lnR>
                    <a:lnT>
                      <a:noFill/>
                    </a:lnT>
                    <a:lnB>
                      <a:noFill/>
                    </a:lnB>
                  </a:tcPr>
                </a:tc>
                <a:tc>
                  <a:txBody>
                    <a:bodyPr/>
                    <a:lstStyle/>
                    <a:p>
                      <a:pPr algn="l" fontAlgn="t"/>
                      <a:endParaRPr lang="en-US" sz="700" b="0" i="0" u="none" strike="noStrike" dirty="0">
                        <a:solidFill>
                          <a:srgbClr val="000000"/>
                        </a:solidFill>
                        <a:effectLst/>
                        <a:latin typeface="Calibri"/>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r>
              <a:tr h="115196">
                <a:tc>
                  <a:txBody>
                    <a:bodyPr/>
                    <a:lstStyle/>
                    <a:p>
                      <a:pPr algn="l" fontAlgn="ctr"/>
                      <a:r>
                        <a:rPr lang="en-US" sz="700" b="0" i="0" u="none" strike="noStrike" dirty="0">
                          <a:solidFill>
                            <a:srgbClr val="000000"/>
                          </a:solidFill>
                          <a:effectLst/>
                          <a:latin typeface="Arial"/>
                        </a:rPr>
                        <a:t> </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gridSpan="2">
                  <a:txBody>
                    <a:bodyPr/>
                    <a:lstStyle/>
                    <a:p>
                      <a:pPr algn="l" fontAlgn="ctr"/>
                      <a:r>
                        <a:rPr lang="en-US" sz="7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ctr" fontAlgn="ctr"/>
                      <a:endParaRPr lang="en-US" sz="700" b="0" i="0" u="none" strike="noStrike" dirty="0">
                        <a:solidFill>
                          <a:srgbClr val="000000"/>
                        </a:solidFill>
                        <a:effectLst/>
                        <a:latin typeface="Arial"/>
                      </a:endParaRPr>
                    </a:p>
                  </a:txBody>
                  <a:tcPr marL="0" marR="0" marT="0" marB="0" anchor="ctr">
                    <a:lnL>
                      <a:noFill/>
                    </a:lnL>
                    <a:lnR>
                      <a:noFill/>
                    </a:lnR>
                    <a:lnT>
                      <a:noFill/>
                    </a:lnT>
                    <a:lnB>
                      <a:noFill/>
                    </a:lnB>
                  </a:tcPr>
                </a:tc>
                <a:tc>
                  <a:txBody>
                    <a:bodyPr/>
                    <a:lstStyle/>
                    <a:p>
                      <a:pPr algn="ctr" fontAlgn="ctr"/>
                      <a:endParaRPr lang="en-US" sz="700" b="0" i="0" u="none" strike="noStrike" dirty="0">
                        <a:solidFill>
                          <a:srgbClr val="000000"/>
                        </a:solidFill>
                        <a:effectLst/>
                        <a:latin typeface="Arial"/>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Arial"/>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Arial"/>
                      </a:endParaRPr>
                    </a:p>
                  </a:txBody>
                  <a:tcPr marL="0" marR="0" marT="0" marB="0" anchor="ctr">
                    <a:lnL>
                      <a:noFill/>
                    </a:lnL>
                    <a:lnR>
                      <a:noFill/>
                    </a:lnR>
                    <a:lnT>
                      <a:noFill/>
                    </a:lnT>
                    <a:lnB>
                      <a:noFill/>
                    </a:lnB>
                  </a:tcPr>
                </a:tc>
                <a:tc>
                  <a:txBody>
                    <a:bodyPr/>
                    <a:lstStyle/>
                    <a:p>
                      <a:pPr algn="ctr" fontAlgn="ctr"/>
                      <a:endParaRPr lang="en-US" sz="700" b="0" i="0" u="none" strike="noStrike" dirty="0">
                        <a:solidFill>
                          <a:srgbClr val="000000"/>
                        </a:solidFill>
                        <a:effectLst/>
                        <a:latin typeface="Arial"/>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gridSpan="4">
                  <a:txBody>
                    <a:bodyPr/>
                    <a:lstStyle/>
                    <a:p>
                      <a:pPr algn="ctr" fontAlgn="ctr"/>
                      <a:r>
                        <a:rPr lang="en-US" sz="700" b="0" i="1" u="none" strike="noStrike" dirty="0">
                          <a:solidFill>
                            <a:srgbClr val="000000"/>
                          </a:solidFill>
                          <a:effectLst/>
                          <a:latin typeface="Arial"/>
                        </a:rPr>
                        <a:t>(To be used when filing under seal.)</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84314">
                <a:tc>
                  <a:txBody>
                    <a:bodyPr/>
                    <a:lstStyle/>
                    <a:p>
                      <a:pPr algn="r" fontAlgn="t"/>
                      <a:r>
                        <a:rPr lang="en-US" sz="700" b="1" i="0" u="none" strike="noStrike" dirty="0">
                          <a:solidFill>
                            <a:srgbClr val="000000"/>
                          </a:solidFill>
                          <a:effectLst/>
                          <a:latin typeface="Arial"/>
                        </a:rPr>
                        <a:t>*</a:t>
                      </a:r>
                    </a:p>
                  </a:txBody>
                  <a:tcPr marL="0" marR="0" marT="0"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gridSpan="13">
                  <a:txBody>
                    <a:bodyPr/>
                    <a:lstStyle/>
                    <a:p>
                      <a:pPr algn="l" fontAlgn="b"/>
                      <a:r>
                        <a:rPr lang="en-US" sz="700" b="0" i="0" u="none" strike="noStrike" dirty="0">
                          <a:solidFill>
                            <a:srgbClr val="000000"/>
                          </a:solidFill>
                          <a:effectLst/>
                          <a:latin typeface="Arial"/>
                        </a:rPr>
                        <a:t>All entries included in Columns "E", "F" and "G" should be supported by records that identify the property retired and the cost of removal or salvage in detail. </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76470">
                <a:tc>
                  <a:txBody>
                    <a:bodyPr/>
                    <a:lstStyle/>
                    <a:p>
                      <a:pPr algn="r" fontAlgn="ctr"/>
                      <a:r>
                        <a:rPr lang="en-US" sz="700" b="1" i="0" u="none" strike="noStrike" dirty="0">
                          <a:solidFill>
                            <a:srgbClr val="000000"/>
                          </a:solidFill>
                          <a:effectLst/>
                          <a:latin typeface="Arial"/>
                        </a:rPr>
                        <a:t>**</a:t>
                      </a: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gridSpan="13">
                  <a:txBody>
                    <a:bodyPr/>
                    <a:lstStyle/>
                    <a:p>
                      <a:pPr algn="l" fontAlgn="t"/>
                      <a:r>
                        <a:rPr lang="en-US" sz="700" b="0" i="0" u="none" strike="noStrike" dirty="0">
                          <a:solidFill>
                            <a:srgbClr val="000000"/>
                          </a:solidFill>
                          <a:effectLst/>
                          <a:latin typeface="Arial"/>
                        </a:rPr>
                        <a:t>Annual Depreciation Expense should be calculated based upon actual in-service and retirement date(s) of new equipment and retirements during the period.</a:t>
                      </a:r>
                      <a:br>
                        <a:rPr lang="en-US" sz="700" b="0" i="0" u="none" strike="noStrike" dirty="0">
                          <a:solidFill>
                            <a:srgbClr val="000000"/>
                          </a:solidFill>
                          <a:effectLst/>
                          <a:latin typeface="Arial"/>
                        </a:rPr>
                      </a:br>
                      <a:endParaRPr lang="en-US" sz="700" b="0" i="0" u="none" strike="noStrike" dirty="0">
                        <a:solidFill>
                          <a:srgbClr val="000000"/>
                        </a:solidFill>
                        <a:effectLst/>
                        <a:latin typeface="Arial"/>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84314">
                <a:tc>
                  <a:txBody>
                    <a:bodyPr/>
                    <a:lstStyle/>
                    <a:p>
                      <a:pPr algn="r" fontAlgn="ctr"/>
                      <a:r>
                        <a:rPr lang="en-US" sz="700" b="0" i="0" u="none" strike="noStrike" dirty="0">
                          <a:solidFill>
                            <a:srgbClr val="000000"/>
                          </a:solidFill>
                          <a:effectLst/>
                          <a:latin typeface="Arial"/>
                        </a:rPr>
                        <a:t>**</a:t>
                      </a: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ctr"/>
                      <a:r>
                        <a:rPr lang="en-US" sz="700" b="0" i="0" u="none" strike="noStrike" dirty="0">
                          <a:solidFill>
                            <a:srgbClr val="000000"/>
                          </a:solidFill>
                          <a:effectLst/>
                          <a:latin typeface="Arial"/>
                        </a:rPr>
                        <a:t>The depreciation expense formula provided is only an approximation assuming all activity for the year occurred mid year.</a:t>
                      </a: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3792">
                <a:tc>
                  <a:txBody>
                    <a:bodyPr/>
                    <a:lstStyle/>
                    <a:p>
                      <a:pPr algn="r" fontAlgn="ctr"/>
                      <a:endParaRPr lang="en-US" sz="700" b="0" i="0" u="none" strike="noStrike" dirty="0">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rowSpan="2" gridSpan="14">
                  <a:txBody>
                    <a:bodyPr/>
                    <a:lstStyle/>
                    <a:p>
                      <a:pPr algn="l" fontAlgn="t"/>
                      <a:r>
                        <a:rPr lang="en-US" sz="700" b="1" i="0" u="none" strike="noStrike" dirty="0">
                          <a:solidFill>
                            <a:srgbClr val="000000"/>
                          </a:solidFill>
                          <a:effectLst/>
                          <a:latin typeface="Arial"/>
                        </a:rPr>
                        <a:t>NOTE: </a:t>
                      </a:r>
                      <a:r>
                        <a:rPr lang="en-US" sz="700" b="0" i="0" u="none" strike="noStrike" dirty="0">
                          <a:solidFill>
                            <a:srgbClr val="000000"/>
                          </a:solidFill>
                          <a:effectLst/>
                          <a:latin typeface="Arial"/>
                        </a:rPr>
                        <a:t> All entries should be supported by records that identify the property being added or retired, its location, and its original cost in as much detail as reasonably possible.  If adjustments are included in Columns "E", "F" and/or G", use additional sheets.</a:t>
                      </a:r>
                    </a:p>
                  </a:txBody>
                  <a:tcPr marL="0" marR="0"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9D9D9"/>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r>
              <a:tr h="117814">
                <a:tc>
                  <a:txBody>
                    <a:bodyPr/>
                    <a:lstStyle/>
                    <a:p>
                      <a:pPr algn="r" fontAlgn="ctr"/>
                      <a:endParaRPr lang="en-US" sz="700" b="0" i="0" u="none" strike="noStrike" dirty="0">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gridSpan="1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r>
            </a:tbl>
          </a:graphicData>
        </a:graphic>
      </p:graphicFrame>
      <p:sp>
        <p:nvSpPr>
          <p:cNvPr id="4" name="Content Placeholder 3"/>
          <p:cNvSpPr>
            <a:spLocks noGrp="1"/>
          </p:cNvSpPr>
          <p:nvPr>
            <p:ph sz="half" idx="2"/>
          </p:nvPr>
        </p:nvSpPr>
        <p:spPr>
          <a:xfrm>
            <a:off x="80010" y="5715000"/>
            <a:ext cx="8641080" cy="1143000"/>
          </a:xfrm>
        </p:spPr>
        <p:txBody>
          <a:bodyPr>
            <a:normAutofit/>
          </a:bodyPr>
          <a:lstStyle/>
          <a:p>
            <a:pPr algn="just"/>
            <a:r>
              <a:rPr lang="en-US" sz="1300" dirty="0">
                <a:solidFill>
                  <a:srgbClr val="00B0F0"/>
                </a:solidFill>
              </a:rPr>
              <a:t>See Information provided for page S-4, Page </a:t>
            </a:r>
            <a:r>
              <a:rPr lang="en-US" sz="1300" dirty="0" smtClean="0">
                <a:solidFill>
                  <a:srgbClr val="00B0F0"/>
                </a:solidFill>
              </a:rPr>
              <a:t>1</a:t>
            </a:r>
          </a:p>
          <a:p>
            <a:pPr marL="120827" indent="0">
              <a:buNone/>
            </a:pPr>
            <a:r>
              <a:rPr lang="en-US" sz="1300" b="1" u="sng" dirty="0" smtClean="0">
                <a:solidFill>
                  <a:srgbClr val="00B0F0"/>
                </a:solidFill>
              </a:rPr>
              <a:t>Comments</a:t>
            </a:r>
            <a:r>
              <a:rPr lang="en-US" sz="1300" dirty="0" smtClean="0">
                <a:solidFill>
                  <a:srgbClr val="00B0F0"/>
                </a:solidFill>
              </a:rPr>
              <a:t>:</a:t>
            </a:r>
            <a:endParaRPr lang="en-US" sz="1300" dirty="0">
              <a:solidFill>
                <a:srgbClr val="00B0F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723669310"/>
              </p:ext>
            </p:extLst>
          </p:nvPr>
        </p:nvGraphicFramePr>
        <p:xfrm>
          <a:off x="152400" y="685800"/>
          <a:ext cx="8561071" cy="975360"/>
        </p:xfrm>
        <a:graphic>
          <a:graphicData uri="http://schemas.openxmlformats.org/drawingml/2006/table">
            <a:tbl>
              <a:tblPr/>
              <a:tblGrid>
                <a:gridCol w="2160270"/>
                <a:gridCol w="640080"/>
                <a:gridCol w="560070"/>
                <a:gridCol w="560070"/>
                <a:gridCol w="560070"/>
                <a:gridCol w="560070"/>
                <a:gridCol w="560070"/>
                <a:gridCol w="640080"/>
                <a:gridCol w="560070"/>
                <a:gridCol w="640080"/>
                <a:gridCol w="559983"/>
                <a:gridCol w="560158"/>
              </a:tblGrid>
              <a:tr h="577088">
                <a:tc rowSpan="2">
                  <a:txBody>
                    <a:bodyPr/>
                    <a:lstStyle/>
                    <a:p>
                      <a:pPr algn="ctr" fontAlgn="ctr"/>
                      <a:r>
                        <a:rPr lang="en-US" sz="700" b="0" i="0" u="none" strike="noStrike" dirty="0">
                          <a:solidFill>
                            <a:srgbClr val="000000"/>
                          </a:solidFill>
                          <a:effectLst/>
                          <a:latin typeface="Arial"/>
                        </a:rPr>
                        <a:t>Account Description</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700" b="0" i="0" u="none" strike="noStrike" dirty="0" smtClean="0">
                          <a:solidFill>
                            <a:srgbClr val="000000"/>
                          </a:solidFill>
                          <a:effectLst/>
                          <a:latin typeface="Arial"/>
                        </a:rPr>
                        <a:t>USOA</a:t>
                      </a:r>
                    </a:p>
                    <a:p>
                      <a:pPr marL="0" marR="0" indent="0" algn="ctr" defTabSz="966612" rtl="0" eaLnBrk="1" fontAlgn="ctr"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Arial"/>
                        </a:rPr>
                        <a:t>Acct. No</a:t>
                      </a:r>
                      <a:r>
                        <a:rPr lang="en-US" sz="700" b="0" i="0" u="none" strike="noStrike" dirty="0">
                          <a:solidFill>
                            <a:srgbClr val="000000"/>
                          </a:solidFill>
                          <a:effectLst/>
                          <a:latin typeface="Arial"/>
                        </a:rPr>
                        <a:t>. </a:t>
                      </a:r>
                      <a:br>
                        <a:rPr lang="en-US" sz="700" b="0" i="0" u="none" strike="noStrike" dirty="0">
                          <a:solidFill>
                            <a:srgbClr val="000000"/>
                          </a:solidFill>
                          <a:effectLst/>
                          <a:latin typeface="Arial"/>
                        </a:rPr>
                      </a:br>
                      <a:r>
                        <a:rPr lang="en-US" sz="700" b="0" i="0" u="none" strike="noStrike" dirty="0" smtClean="0">
                          <a:solidFill>
                            <a:srgbClr val="000000"/>
                          </a:solidFill>
                          <a:effectLst/>
                          <a:latin typeface="Arial"/>
                        </a:rPr>
                        <a:t>Class</a:t>
                      </a:r>
                      <a:br>
                        <a:rPr lang="en-US" sz="700" b="0" i="0" u="none" strike="noStrike" dirty="0" smtClean="0">
                          <a:solidFill>
                            <a:srgbClr val="000000"/>
                          </a:solidFill>
                          <a:effectLst/>
                          <a:latin typeface="Arial"/>
                        </a:rPr>
                      </a:br>
                      <a:r>
                        <a:rPr lang="en-US" sz="700" b="0" i="0" u="none" strike="noStrike" dirty="0" smtClean="0">
                          <a:solidFill>
                            <a:srgbClr val="000000"/>
                          </a:solidFill>
                          <a:effectLst/>
                          <a:latin typeface="Arial"/>
                        </a:rPr>
                        <a:t>B, C or D</a:t>
                      </a:r>
                    </a:p>
                    <a:p>
                      <a:pPr marL="0" marR="0" indent="0" algn="ctr" defTabSz="966612" rtl="0" eaLnBrk="1" fontAlgn="ctr" latinLnBrk="0" hangingPunct="1">
                        <a:lnSpc>
                          <a:spcPct val="100000"/>
                        </a:lnSpc>
                        <a:spcBef>
                          <a:spcPts val="0"/>
                        </a:spcBef>
                        <a:spcAft>
                          <a:spcPts val="0"/>
                        </a:spcAft>
                        <a:buClrTx/>
                        <a:buSzTx/>
                        <a:buFontTx/>
                        <a:buNone/>
                        <a:tabLst/>
                        <a:defRPr/>
                      </a:pP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Plant </a:t>
                      </a:r>
                      <a:endParaRPr lang="en-US" sz="700" b="0" i="0" u="none" strike="noStrike" dirty="0" smtClean="0">
                        <a:solidFill>
                          <a:srgbClr val="000000"/>
                        </a:solidFill>
                        <a:effectLst/>
                        <a:latin typeface="Arial"/>
                      </a:endParaRPr>
                    </a:p>
                    <a:p>
                      <a:pPr algn="ctr" fontAlgn="ctr"/>
                      <a:r>
                        <a:rPr lang="en-US" sz="700" b="0" i="0" u="none" strike="noStrike" dirty="0" smtClean="0">
                          <a:solidFill>
                            <a:srgbClr val="000000"/>
                          </a:solidFill>
                          <a:effectLst/>
                          <a:latin typeface="Arial"/>
                        </a:rPr>
                        <a:t>Balance </a:t>
                      </a:r>
                      <a:r>
                        <a:rPr lang="en-US" sz="700" b="0" i="0" u="none" strike="noStrike" dirty="0">
                          <a:solidFill>
                            <a:srgbClr val="000000"/>
                          </a:solidFill>
                          <a:effectLst/>
                          <a:latin typeface="Arial"/>
                        </a:rPr>
                        <a:t>at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Beginning </a:t>
                      </a:r>
                      <a:endParaRPr lang="en-US" sz="700" b="0" i="0" u="none" strike="noStrike" dirty="0" smtClean="0">
                        <a:solidFill>
                          <a:srgbClr val="000000"/>
                        </a:solidFill>
                        <a:effectLst/>
                        <a:latin typeface="Arial"/>
                      </a:endParaRPr>
                    </a:p>
                    <a:p>
                      <a:pPr algn="ctr" fontAlgn="ctr"/>
                      <a:r>
                        <a:rPr lang="en-US" sz="700" b="0" i="0" u="none" strike="noStrike" dirty="0" smtClean="0">
                          <a:solidFill>
                            <a:srgbClr val="000000"/>
                          </a:solidFill>
                          <a:effectLst/>
                          <a:latin typeface="Arial"/>
                        </a:rPr>
                        <a:t>of </a:t>
                      </a:r>
                      <a:r>
                        <a:rPr lang="en-US" sz="700" b="0" i="0" u="none" strike="noStrike" dirty="0">
                          <a:solidFill>
                            <a:srgbClr val="000000"/>
                          </a:solidFill>
                          <a:effectLst/>
                          <a:latin typeface="Arial"/>
                        </a:rPr>
                        <a:t>Year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Additions During</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the Year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Arial"/>
                        </a:rPr>
                        <a:t>Book Cost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Plant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Retired*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Arial"/>
                        </a:rPr>
                        <a:t>Cost of</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Removal*</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Arial"/>
                        </a:rPr>
                        <a:t>Salvage Credit*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Plant </a:t>
                      </a:r>
                      <a:endParaRPr lang="en-US" sz="700" b="0" i="0" u="none" strike="noStrike" dirty="0" smtClean="0">
                        <a:solidFill>
                          <a:srgbClr val="000000"/>
                        </a:solidFill>
                        <a:effectLst/>
                        <a:latin typeface="Arial"/>
                      </a:endParaRPr>
                    </a:p>
                    <a:p>
                      <a:pPr algn="ctr" fontAlgn="ctr"/>
                      <a:r>
                        <a:rPr lang="en-US" sz="700" b="0" i="0" u="none" strike="noStrike" dirty="0" smtClean="0">
                          <a:solidFill>
                            <a:srgbClr val="000000"/>
                          </a:solidFill>
                          <a:effectLst/>
                          <a:latin typeface="Arial"/>
                        </a:rPr>
                        <a:t>Balance </a:t>
                      </a:r>
                    </a:p>
                    <a:p>
                      <a:pPr algn="ctr" fontAlgn="ctr"/>
                      <a:r>
                        <a:rPr lang="en-US" sz="700" b="0" i="0" u="none" strike="noStrike" dirty="0" smtClean="0">
                          <a:solidFill>
                            <a:srgbClr val="000000"/>
                          </a:solidFill>
                          <a:effectLst/>
                          <a:latin typeface="Arial"/>
                        </a:rPr>
                        <a:t>at </a:t>
                      </a:r>
                      <a:r>
                        <a:rPr lang="en-US" sz="700" b="0" i="0" u="none" strike="noStrike" dirty="0">
                          <a:solidFill>
                            <a:srgbClr val="000000"/>
                          </a:solidFill>
                          <a:effectLst/>
                          <a:latin typeface="Arial"/>
                        </a:rPr>
                        <a:t>End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Year            (C+D-E)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Reserve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Balance </a:t>
                      </a:r>
                      <a:endParaRPr lang="en-US" sz="700" b="0" i="0" u="none" strike="noStrike" dirty="0" smtClean="0">
                        <a:solidFill>
                          <a:srgbClr val="000000"/>
                        </a:solidFill>
                        <a:effectLst/>
                        <a:latin typeface="Arial"/>
                      </a:endParaRPr>
                    </a:p>
                    <a:p>
                      <a:pPr algn="ctr" fontAlgn="ctr"/>
                      <a:r>
                        <a:rPr lang="en-US" sz="700" b="0" i="0" u="none" strike="noStrike" dirty="0" smtClean="0">
                          <a:solidFill>
                            <a:srgbClr val="000000"/>
                          </a:solidFill>
                          <a:effectLst/>
                          <a:latin typeface="Arial"/>
                        </a:rPr>
                        <a:t>at</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Beginning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Year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(I)</a:t>
                      </a:r>
                      <a:br>
                        <a:rPr lang="en-US" sz="700" b="0" i="0" u="none" strike="noStrike" dirty="0">
                          <a:solidFill>
                            <a:srgbClr val="000000"/>
                          </a:solidFill>
                          <a:effectLst/>
                          <a:latin typeface="Arial"/>
                        </a:rPr>
                      </a:b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Annual</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Depreciation</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Rate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(J)</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Depreciation</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Expense**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J*(C+H)/2</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rowSpan="2">
                  <a:txBody>
                    <a:bodyPr/>
                    <a:lstStyle/>
                    <a:p>
                      <a:pPr algn="ctr" fontAlgn="ctr"/>
                      <a:r>
                        <a:rPr lang="en-US" sz="700" b="0" i="0" u="none" strike="noStrike" dirty="0">
                          <a:solidFill>
                            <a:srgbClr val="000000"/>
                          </a:solidFill>
                          <a:effectLst/>
                          <a:latin typeface="Arial"/>
                        </a:rPr>
                        <a:t>Reserve Balance</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at END</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of Year</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(I-E-F+G+K)</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(L)</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r>
              <a:tr h="398272">
                <a:tc vMerge="1">
                  <a:txBody>
                    <a:bodyPr/>
                    <a:lstStyle/>
                    <a:p>
                      <a:endParaRPr lang="en-US"/>
                    </a:p>
                  </a:txBody>
                  <a:tcPr/>
                </a:tc>
                <a:tc>
                  <a:txBody>
                    <a:bodyPr/>
                    <a:lstStyle/>
                    <a:p>
                      <a:pPr algn="ctr" fontAlgn="ctr"/>
                      <a:r>
                        <a:rPr lang="en-US" sz="700" b="0" i="0" u="none" strike="noStrike" dirty="0" smtClean="0">
                          <a:solidFill>
                            <a:srgbClr val="000000"/>
                          </a:solidFill>
                          <a:effectLst/>
                          <a:latin typeface="Arial"/>
                        </a:rPr>
                        <a:t>(B)</a:t>
                      </a:r>
                      <a:endParaRPr lang="en-US" sz="700" b="0" i="0" u="none" strike="noStrike" dirty="0">
                        <a:solidFill>
                          <a:srgbClr val="000000"/>
                        </a:solidFill>
                        <a:effectLst/>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vMerge="1">
                  <a:txBody>
                    <a:bodyPr/>
                    <a:lstStyle/>
                    <a:p>
                      <a:endParaRPr lang="en-US"/>
                    </a:p>
                  </a:txBody>
                  <a:tcPr/>
                </a:tc>
                <a:tc vMerge="1">
                  <a:txBody>
                    <a:bodyPr/>
                    <a:lstStyle/>
                    <a:p>
                      <a:endParaRPr lang="en-US"/>
                    </a:p>
                  </a:txBody>
                  <a:tcPr/>
                </a:tc>
                <a:tc gridSpan="3">
                  <a:txBody>
                    <a:bodyPr/>
                    <a:lstStyle/>
                    <a:p>
                      <a:pPr algn="ctr" fontAlgn="ctr"/>
                      <a:r>
                        <a:rPr lang="en-US" sz="700" b="1" i="0" u="none" strike="noStrike" dirty="0">
                          <a:solidFill>
                            <a:srgbClr val="000000"/>
                          </a:solidFill>
                          <a:effectLst/>
                          <a:latin typeface="Arial"/>
                        </a:rPr>
                        <a:t>Retirement of Property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bl>
          </a:graphicData>
        </a:graphic>
      </p:graphicFrame>
      <p:sp>
        <p:nvSpPr>
          <p:cNvPr id="7" name="Slide Number Placeholder 6"/>
          <p:cNvSpPr>
            <a:spLocks noGrp="1"/>
          </p:cNvSpPr>
          <p:nvPr>
            <p:ph type="sldNum" sz="quarter" idx="12"/>
          </p:nvPr>
        </p:nvSpPr>
        <p:spPr/>
        <p:txBody>
          <a:bodyPr/>
          <a:lstStyle/>
          <a:p>
            <a:fld id="{6AF98FAD-0B99-4BAC-85F4-9AE5EAD4915D}" type="slidenum">
              <a:rPr lang="en-US" smtClean="0"/>
              <a:t>30</a:t>
            </a:fld>
            <a:endParaRPr lang="en-US" dirty="0"/>
          </a:p>
        </p:txBody>
      </p:sp>
    </p:spTree>
    <p:extLst>
      <p:ext uri="{BB962C8B-B14F-4D97-AF65-F5344CB8AC3E}">
        <p14:creationId xmlns:p14="http://schemas.microsoft.com/office/powerpoint/2010/main" val="6409293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304799"/>
          </a:xfrm>
        </p:spPr>
        <p:txBody>
          <a:bodyPr/>
          <a:lstStyle/>
          <a:p>
            <a:pPr marL="91440"/>
            <a:r>
              <a:rPr lang="en-US" sz="2100" dirty="0"/>
              <a:t>Page S-5 -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sp>
        <p:nvSpPr>
          <p:cNvPr id="4" name="Content Placeholder 3"/>
          <p:cNvSpPr>
            <a:spLocks noGrp="1"/>
          </p:cNvSpPr>
          <p:nvPr>
            <p:ph idx="1"/>
          </p:nvPr>
        </p:nvSpPr>
        <p:spPr>
          <a:xfrm>
            <a:off x="5715000" y="533401"/>
            <a:ext cx="2918460" cy="6256018"/>
          </a:xfrm>
        </p:spPr>
        <p:txBody>
          <a:bodyPr>
            <a:normAutofit/>
          </a:bodyPr>
          <a:lstStyle/>
          <a:p>
            <a:pPr marL="120827" indent="0" algn="just">
              <a:buNone/>
            </a:pPr>
            <a:r>
              <a:rPr lang="en-US" sz="1500" dirty="0">
                <a:solidFill>
                  <a:srgbClr val="00B0F0"/>
                </a:solidFill>
              </a:rPr>
              <a:t>Page S-5 is </a:t>
            </a:r>
            <a:r>
              <a:rPr lang="en-US" sz="1500" dirty="0" smtClean="0">
                <a:solidFill>
                  <a:srgbClr val="00B0F0"/>
                </a:solidFill>
              </a:rPr>
              <a:t>for reporting the </a:t>
            </a:r>
            <a:r>
              <a:rPr lang="en-US" sz="1500" dirty="0">
                <a:solidFill>
                  <a:srgbClr val="00B0F0"/>
                </a:solidFill>
              </a:rPr>
              <a:t>historical and statistical information for all facilities</a:t>
            </a:r>
            <a:r>
              <a:rPr lang="en-US" sz="1500" dirty="0" smtClean="0">
                <a:solidFill>
                  <a:srgbClr val="00B0F0"/>
                </a:solidFill>
              </a:rPr>
              <a:t>.</a:t>
            </a:r>
          </a:p>
          <a:p>
            <a:pPr algn="just"/>
            <a:r>
              <a:rPr lang="en-US" sz="1500" dirty="0" smtClean="0">
                <a:solidFill>
                  <a:srgbClr val="00B0F0"/>
                </a:solidFill>
              </a:rPr>
              <a:t>The example shown only denotes one </a:t>
            </a:r>
            <a:r>
              <a:rPr lang="en-US" sz="1500" dirty="0">
                <a:solidFill>
                  <a:srgbClr val="00B0F0"/>
                </a:solidFill>
              </a:rPr>
              <a:t>treatment facility. </a:t>
            </a:r>
            <a:endParaRPr lang="en-US" sz="1500" dirty="0" smtClean="0">
              <a:solidFill>
                <a:srgbClr val="00B0F0"/>
              </a:solidFill>
            </a:endParaRPr>
          </a:p>
          <a:p>
            <a:pPr lvl="1" algn="just"/>
            <a:r>
              <a:rPr lang="en-US" sz="1300" dirty="0" smtClean="0">
                <a:solidFill>
                  <a:srgbClr val="00B0F0"/>
                </a:solidFill>
              </a:rPr>
              <a:t>For more </a:t>
            </a:r>
            <a:r>
              <a:rPr lang="en-US" sz="1300" dirty="0">
                <a:solidFill>
                  <a:srgbClr val="00B0F0"/>
                </a:solidFill>
              </a:rPr>
              <a:t>than one treatment facility; complete an additional page S-5 for </a:t>
            </a:r>
            <a:r>
              <a:rPr lang="en-US" sz="1300" dirty="0" smtClean="0">
                <a:solidFill>
                  <a:srgbClr val="00B0F0"/>
                </a:solidFill>
              </a:rPr>
              <a:t>each facility.</a:t>
            </a:r>
            <a:endParaRPr lang="en-US" sz="1300" dirty="0">
              <a:solidFill>
                <a:srgbClr val="00B0F0"/>
              </a:solidFill>
            </a:endParaRPr>
          </a:p>
          <a:p>
            <a:pPr algn="just"/>
            <a:r>
              <a:rPr lang="en-US" sz="1500" dirty="0">
                <a:solidFill>
                  <a:srgbClr val="00B0F0"/>
                </a:solidFill>
              </a:rPr>
              <a:t>Answer each question on lines 3-8.  Use “N/A” if not applicable</a:t>
            </a:r>
            <a:r>
              <a:rPr lang="en-US" sz="1500" dirty="0" smtClean="0">
                <a:solidFill>
                  <a:srgbClr val="00B0F0"/>
                </a:solidFill>
              </a:rPr>
              <a:t>.</a:t>
            </a:r>
          </a:p>
          <a:p>
            <a:pPr lvl="1" algn="just"/>
            <a:r>
              <a:rPr lang="en-US" sz="1300" dirty="0" smtClean="0">
                <a:solidFill>
                  <a:srgbClr val="00B0F0"/>
                </a:solidFill>
              </a:rPr>
              <a:t>Line 6, please provide the sludge hauling information in the Sludge table provided.</a:t>
            </a:r>
            <a:endParaRPr lang="en-US" sz="1300" dirty="0">
              <a:solidFill>
                <a:srgbClr val="00B0F0"/>
              </a:solidFill>
            </a:endParaRPr>
          </a:p>
          <a:p>
            <a:pPr algn="just"/>
            <a:r>
              <a:rPr lang="en-US" sz="1500" dirty="0" smtClean="0">
                <a:solidFill>
                  <a:srgbClr val="00B0F0"/>
                </a:solidFill>
              </a:rPr>
              <a:t>Ensure the tables </a:t>
            </a:r>
            <a:r>
              <a:rPr lang="en-US" sz="1500" dirty="0">
                <a:solidFill>
                  <a:srgbClr val="00B0F0"/>
                </a:solidFill>
              </a:rPr>
              <a:t>on the bottom portion of the page are completed with all applicable information.  </a:t>
            </a:r>
            <a:endParaRPr lang="en-US" sz="1500" dirty="0" smtClean="0">
              <a:solidFill>
                <a:srgbClr val="00B0F0"/>
              </a:solidFill>
            </a:endParaRPr>
          </a:p>
          <a:p>
            <a:pPr algn="just"/>
            <a:r>
              <a:rPr lang="en-US" sz="1500" dirty="0" smtClean="0">
                <a:solidFill>
                  <a:srgbClr val="00B0F0"/>
                </a:solidFill>
              </a:rPr>
              <a:t>This page </a:t>
            </a:r>
            <a:r>
              <a:rPr lang="en-US" sz="1500" b="1" u="sng" dirty="0" smtClean="0">
                <a:solidFill>
                  <a:srgbClr val="00B0F0"/>
                </a:solidFill>
              </a:rPr>
              <a:t>must</a:t>
            </a:r>
            <a:r>
              <a:rPr lang="en-US" sz="1500" dirty="0" smtClean="0">
                <a:solidFill>
                  <a:srgbClr val="00B0F0"/>
                </a:solidFill>
              </a:rPr>
              <a:t> be completed in its entirety or your report will be considered deficient.</a:t>
            </a:r>
            <a:endParaRPr lang="en-US" sz="1500" dirty="0">
              <a:solidFill>
                <a:srgbClr val="00B0F0"/>
              </a:solidFill>
            </a:endParaRPr>
          </a:p>
          <a:p>
            <a:endParaRPr lang="en-US" sz="1500" dirty="0">
              <a:solidFill>
                <a:srgbClr val="00B0F0"/>
              </a:solidFill>
            </a:endParaRPr>
          </a:p>
          <a:p>
            <a:endParaRPr lang="en-US" sz="1500" dirty="0"/>
          </a:p>
        </p:txBody>
      </p:sp>
      <p:sp>
        <p:nvSpPr>
          <p:cNvPr id="3" name="Slide Number Placeholder 2"/>
          <p:cNvSpPr>
            <a:spLocks noGrp="1"/>
          </p:cNvSpPr>
          <p:nvPr>
            <p:ph type="sldNum" sz="quarter" idx="12"/>
          </p:nvPr>
        </p:nvSpPr>
        <p:spPr/>
        <p:txBody>
          <a:bodyPr/>
          <a:lstStyle/>
          <a:p>
            <a:fld id="{6AF98FAD-0B99-4BAC-85F4-9AE5EAD4915D}" type="slidenum">
              <a:rPr lang="en-US" smtClean="0"/>
              <a:t>31</a:t>
            </a:fld>
            <a:endParaRPr lang="en-US" dirty="0"/>
          </a:p>
        </p:txBody>
      </p:sp>
      <p:grpSp>
        <p:nvGrpSpPr>
          <p:cNvPr id="5" name="Group 4"/>
          <p:cNvGrpSpPr>
            <a:grpSpLocks noChangeAspect="1"/>
          </p:cNvGrpSpPr>
          <p:nvPr/>
        </p:nvGrpSpPr>
        <p:grpSpPr bwMode="auto">
          <a:xfrm>
            <a:off x="361950" y="533400"/>
            <a:ext cx="5241925" cy="6629400"/>
            <a:chOff x="228" y="336"/>
            <a:chExt cx="3302" cy="4176"/>
          </a:xfrm>
        </p:grpSpPr>
        <p:sp>
          <p:nvSpPr>
            <p:cNvPr id="6" name="AutoShape 3"/>
            <p:cNvSpPr>
              <a:spLocks noChangeAspect="1" noChangeArrowheads="1" noTextEdit="1"/>
            </p:cNvSpPr>
            <p:nvPr/>
          </p:nvSpPr>
          <p:spPr bwMode="auto">
            <a:xfrm>
              <a:off x="228" y="336"/>
              <a:ext cx="3302" cy="4176"/>
            </a:xfrm>
            <a:prstGeom prst="rect">
              <a:avLst/>
            </a:prstGeom>
            <a:noFill/>
            <a:ln w="12700" cap="flat" cmpd="sng" algn="ctr">
              <a:solidFill>
                <a:srgbClr val="2F2B2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7" name="Group 205"/>
            <p:cNvGrpSpPr>
              <a:grpSpLocks/>
            </p:cNvGrpSpPr>
            <p:nvPr/>
          </p:nvGrpSpPr>
          <p:grpSpPr bwMode="auto">
            <a:xfrm>
              <a:off x="228" y="341"/>
              <a:ext cx="3423" cy="4177"/>
              <a:chOff x="228" y="341"/>
              <a:chExt cx="3423" cy="4177"/>
            </a:xfrm>
          </p:grpSpPr>
          <p:sp>
            <p:nvSpPr>
              <p:cNvPr id="3181" name="Rectangle 5"/>
              <p:cNvSpPr>
                <a:spLocks noChangeArrowheads="1"/>
              </p:cNvSpPr>
              <p:nvPr/>
            </p:nvSpPr>
            <p:spPr bwMode="auto">
              <a:xfrm>
                <a:off x="317" y="1434"/>
                <a:ext cx="3213" cy="114"/>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2" name="Rectangle 6"/>
              <p:cNvSpPr>
                <a:spLocks noChangeArrowheads="1"/>
              </p:cNvSpPr>
              <p:nvPr/>
            </p:nvSpPr>
            <p:spPr bwMode="auto">
              <a:xfrm>
                <a:off x="3152" y="1991"/>
                <a:ext cx="378" cy="9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3" name="Rectangle 7"/>
              <p:cNvSpPr>
                <a:spLocks noChangeArrowheads="1"/>
              </p:cNvSpPr>
              <p:nvPr/>
            </p:nvSpPr>
            <p:spPr bwMode="auto">
              <a:xfrm>
                <a:off x="317" y="2727"/>
                <a:ext cx="3213" cy="319"/>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4" name="Rectangle 8"/>
              <p:cNvSpPr>
                <a:spLocks noChangeArrowheads="1"/>
              </p:cNvSpPr>
              <p:nvPr/>
            </p:nvSpPr>
            <p:spPr bwMode="auto">
              <a:xfrm>
                <a:off x="317" y="3606"/>
                <a:ext cx="3213" cy="92"/>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5" name="Rectangle 9"/>
              <p:cNvSpPr>
                <a:spLocks noChangeArrowheads="1"/>
              </p:cNvSpPr>
              <p:nvPr/>
            </p:nvSpPr>
            <p:spPr bwMode="auto">
              <a:xfrm>
                <a:off x="228" y="4298"/>
                <a:ext cx="92" cy="9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6" name="Rectangle 10"/>
              <p:cNvSpPr>
                <a:spLocks noChangeArrowheads="1"/>
              </p:cNvSpPr>
              <p:nvPr/>
            </p:nvSpPr>
            <p:spPr bwMode="auto">
              <a:xfrm>
                <a:off x="263" y="352"/>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87" name="Rectangle 11"/>
              <p:cNvSpPr>
                <a:spLocks noChangeArrowheads="1"/>
              </p:cNvSpPr>
              <p:nvPr/>
            </p:nvSpPr>
            <p:spPr bwMode="auto">
              <a:xfrm>
                <a:off x="3161" y="341"/>
                <a:ext cx="89"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dirty="0" smtClean="0">
                    <a:ln>
                      <a:noFill/>
                    </a:ln>
                    <a:solidFill>
                      <a:srgbClr val="00B0F0"/>
                    </a:solidFill>
                    <a:effectLst/>
                    <a:latin typeface="Arial Narrow" pitchFamily="34" charset="0"/>
                    <a:cs typeface="Arial" pitchFamily="34" charset="0"/>
                  </a:rPr>
                  <a:t>2017</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88" name="Rectangle 12"/>
              <p:cNvSpPr>
                <a:spLocks noChangeArrowheads="1"/>
              </p:cNvSpPr>
              <p:nvPr/>
            </p:nvSpPr>
            <p:spPr bwMode="auto">
              <a:xfrm>
                <a:off x="263" y="447"/>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89" name="Rectangle 13"/>
              <p:cNvSpPr>
                <a:spLocks noChangeArrowheads="1"/>
              </p:cNvSpPr>
              <p:nvPr/>
            </p:nvSpPr>
            <p:spPr bwMode="auto">
              <a:xfrm>
                <a:off x="327" y="436"/>
                <a:ext cx="37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Company Name: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0" name="Rectangle 14"/>
              <p:cNvSpPr>
                <a:spLocks noChangeArrowheads="1"/>
              </p:cNvSpPr>
              <p:nvPr/>
            </p:nvSpPr>
            <p:spPr bwMode="auto">
              <a:xfrm>
                <a:off x="263" y="598"/>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3</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1" name="Rectangle 15"/>
              <p:cNvSpPr>
                <a:spLocks noChangeArrowheads="1"/>
              </p:cNvSpPr>
              <p:nvPr/>
            </p:nvSpPr>
            <p:spPr bwMode="auto">
              <a:xfrm>
                <a:off x="263" y="801"/>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2" name="Rectangle 16"/>
              <p:cNvSpPr>
                <a:spLocks noChangeArrowheads="1"/>
              </p:cNvSpPr>
              <p:nvPr/>
            </p:nvSpPr>
            <p:spPr bwMode="auto">
              <a:xfrm>
                <a:off x="263" y="993"/>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5</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3" name="Rectangle 17"/>
              <p:cNvSpPr>
                <a:spLocks noChangeArrowheads="1"/>
              </p:cNvSpPr>
              <p:nvPr/>
            </p:nvSpPr>
            <p:spPr bwMode="auto">
              <a:xfrm>
                <a:off x="263" y="1288"/>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4" name="Rectangle 18"/>
              <p:cNvSpPr>
                <a:spLocks noChangeArrowheads="1"/>
              </p:cNvSpPr>
              <p:nvPr/>
            </p:nvSpPr>
            <p:spPr bwMode="auto">
              <a:xfrm>
                <a:off x="447" y="1431"/>
                <a:ext cx="20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Name of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5" name="Rectangle 19"/>
              <p:cNvSpPr>
                <a:spLocks noChangeArrowheads="1"/>
              </p:cNvSpPr>
              <p:nvPr/>
            </p:nvSpPr>
            <p:spPr bwMode="auto">
              <a:xfrm>
                <a:off x="416" y="1494"/>
                <a:ext cx="26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Hauling Co.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6" name="Rectangle 20"/>
              <p:cNvSpPr>
                <a:spLocks noChangeArrowheads="1"/>
              </p:cNvSpPr>
              <p:nvPr/>
            </p:nvSpPr>
            <p:spPr bwMode="auto">
              <a:xfrm>
                <a:off x="2608" y="1431"/>
                <a:ext cx="15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No. of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7" name="Rectangle 21"/>
              <p:cNvSpPr>
                <a:spLocks noChangeArrowheads="1"/>
              </p:cNvSpPr>
              <p:nvPr/>
            </p:nvSpPr>
            <p:spPr bwMode="auto">
              <a:xfrm>
                <a:off x="2513" y="1494"/>
                <a:ext cx="34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Gallons Hauled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8" name="Rectangle 22"/>
              <p:cNvSpPr>
                <a:spLocks noChangeArrowheads="1"/>
              </p:cNvSpPr>
              <p:nvPr/>
            </p:nvSpPr>
            <p:spPr bwMode="auto">
              <a:xfrm>
                <a:off x="2891" y="1431"/>
                <a:ext cx="24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Rates Per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99" name="Rectangle 23"/>
              <p:cNvSpPr>
                <a:spLocks noChangeArrowheads="1"/>
              </p:cNvSpPr>
              <p:nvPr/>
            </p:nvSpPr>
            <p:spPr bwMode="auto">
              <a:xfrm>
                <a:off x="2926" y="1494"/>
                <a:ext cx="15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Gallon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2" name="Rectangle 24"/>
              <p:cNvSpPr>
                <a:spLocks noChangeArrowheads="1"/>
              </p:cNvSpPr>
              <p:nvPr/>
            </p:nvSpPr>
            <p:spPr bwMode="auto">
              <a:xfrm>
                <a:off x="3241" y="1431"/>
                <a:ext cx="24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Total Cost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3" name="Rectangle 25"/>
              <p:cNvSpPr>
                <a:spLocks noChangeArrowheads="1"/>
              </p:cNvSpPr>
              <p:nvPr/>
            </p:nvSpPr>
            <p:spPr bwMode="auto">
              <a:xfrm>
                <a:off x="3225" y="1494"/>
                <a:ext cx="26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of Removal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4" name="Rectangle 26"/>
              <p:cNvSpPr>
                <a:spLocks noChangeArrowheads="1"/>
              </p:cNvSpPr>
              <p:nvPr/>
            </p:nvSpPr>
            <p:spPr bwMode="auto">
              <a:xfrm>
                <a:off x="390" y="1575"/>
                <a:ext cx="38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5" name="Rectangle 27"/>
              <p:cNvSpPr>
                <a:spLocks noChangeArrowheads="1"/>
              </p:cNvSpPr>
              <p:nvPr/>
            </p:nvSpPr>
            <p:spPr bwMode="auto">
              <a:xfrm>
                <a:off x="2681" y="1575"/>
                <a:ext cx="16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11,257</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6" name="Rectangle 28"/>
              <p:cNvSpPr>
                <a:spLocks noChangeArrowheads="1"/>
              </p:cNvSpPr>
              <p:nvPr/>
            </p:nvSpPr>
            <p:spPr bwMode="auto">
              <a:xfrm>
                <a:off x="3041" y="1575"/>
                <a:ext cx="11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0.12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7" name="Rectangle 29"/>
              <p:cNvSpPr>
                <a:spLocks noChangeArrowheads="1"/>
              </p:cNvSpPr>
              <p:nvPr/>
            </p:nvSpPr>
            <p:spPr bwMode="auto">
              <a:xfrm>
                <a:off x="2863" y="1575"/>
                <a:ext cx="20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8" name="Rectangle 30"/>
              <p:cNvSpPr>
                <a:spLocks noChangeArrowheads="1"/>
              </p:cNvSpPr>
              <p:nvPr/>
            </p:nvSpPr>
            <p:spPr bwMode="auto">
              <a:xfrm>
                <a:off x="3041" y="1575"/>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99" name="Rectangle 31"/>
              <p:cNvSpPr>
                <a:spLocks noChangeArrowheads="1"/>
              </p:cNvSpPr>
              <p:nvPr/>
            </p:nvSpPr>
            <p:spPr bwMode="auto">
              <a:xfrm>
                <a:off x="3390" y="1575"/>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1,351</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0" name="Rectangle 32"/>
              <p:cNvSpPr>
                <a:spLocks noChangeArrowheads="1"/>
              </p:cNvSpPr>
              <p:nvPr/>
            </p:nvSpPr>
            <p:spPr bwMode="auto">
              <a:xfrm>
                <a:off x="3187" y="1575"/>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1" name="Rectangle 33"/>
              <p:cNvSpPr>
                <a:spLocks noChangeArrowheads="1"/>
              </p:cNvSpPr>
              <p:nvPr/>
            </p:nvSpPr>
            <p:spPr bwMode="auto">
              <a:xfrm>
                <a:off x="3390" y="1575"/>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3" name="Rectangle 34"/>
              <p:cNvSpPr>
                <a:spLocks noChangeArrowheads="1"/>
              </p:cNvSpPr>
              <p:nvPr/>
            </p:nvSpPr>
            <p:spPr bwMode="auto">
              <a:xfrm>
                <a:off x="390" y="1664"/>
                <a:ext cx="38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4" name="Rectangle 35"/>
              <p:cNvSpPr>
                <a:spLocks noChangeArrowheads="1"/>
              </p:cNvSpPr>
              <p:nvPr/>
            </p:nvSpPr>
            <p:spPr bwMode="auto">
              <a:xfrm>
                <a:off x="2681" y="1664"/>
                <a:ext cx="16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12,576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5" name="Rectangle 36"/>
              <p:cNvSpPr>
                <a:spLocks noChangeArrowheads="1"/>
              </p:cNvSpPr>
              <p:nvPr/>
            </p:nvSpPr>
            <p:spPr bwMode="auto">
              <a:xfrm>
                <a:off x="3041" y="1664"/>
                <a:ext cx="11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0.12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8" name="Rectangle 37"/>
              <p:cNvSpPr>
                <a:spLocks noChangeArrowheads="1"/>
              </p:cNvSpPr>
              <p:nvPr/>
            </p:nvSpPr>
            <p:spPr bwMode="auto">
              <a:xfrm>
                <a:off x="2863" y="1664"/>
                <a:ext cx="20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09" name="Rectangle 38"/>
              <p:cNvSpPr>
                <a:spLocks noChangeArrowheads="1"/>
              </p:cNvSpPr>
              <p:nvPr/>
            </p:nvSpPr>
            <p:spPr bwMode="auto">
              <a:xfrm>
                <a:off x="3041" y="1664"/>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0" name="Rectangle 39"/>
              <p:cNvSpPr>
                <a:spLocks noChangeArrowheads="1"/>
              </p:cNvSpPr>
              <p:nvPr/>
            </p:nvSpPr>
            <p:spPr bwMode="auto">
              <a:xfrm>
                <a:off x="3390" y="1664"/>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1,509</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1" name="Rectangle 40"/>
              <p:cNvSpPr>
                <a:spLocks noChangeArrowheads="1"/>
              </p:cNvSpPr>
              <p:nvPr/>
            </p:nvSpPr>
            <p:spPr bwMode="auto">
              <a:xfrm>
                <a:off x="3187" y="1664"/>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4" name="Rectangle 41"/>
              <p:cNvSpPr>
                <a:spLocks noChangeArrowheads="1"/>
              </p:cNvSpPr>
              <p:nvPr/>
            </p:nvSpPr>
            <p:spPr bwMode="auto">
              <a:xfrm>
                <a:off x="3390" y="1664"/>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5" name="Rectangle 42"/>
              <p:cNvSpPr>
                <a:spLocks noChangeArrowheads="1"/>
              </p:cNvSpPr>
              <p:nvPr/>
            </p:nvSpPr>
            <p:spPr bwMode="auto">
              <a:xfrm>
                <a:off x="390" y="1753"/>
                <a:ext cx="38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6" name="Rectangle 43"/>
              <p:cNvSpPr>
                <a:spLocks noChangeArrowheads="1"/>
              </p:cNvSpPr>
              <p:nvPr/>
            </p:nvSpPr>
            <p:spPr bwMode="auto">
              <a:xfrm>
                <a:off x="2681" y="1753"/>
                <a:ext cx="16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14,385</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7" name="Rectangle 44"/>
              <p:cNvSpPr>
                <a:spLocks noChangeArrowheads="1"/>
              </p:cNvSpPr>
              <p:nvPr/>
            </p:nvSpPr>
            <p:spPr bwMode="auto">
              <a:xfrm>
                <a:off x="3041" y="1753"/>
                <a:ext cx="11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0.12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8" name="Rectangle 45"/>
              <p:cNvSpPr>
                <a:spLocks noChangeArrowheads="1"/>
              </p:cNvSpPr>
              <p:nvPr/>
            </p:nvSpPr>
            <p:spPr bwMode="auto">
              <a:xfrm>
                <a:off x="2863" y="1753"/>
                <a:ext cx="20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19" name="Rectangle 46"/>
              <p:cNvSpPr>
                <a:spLocks noChangeArrowheads="1"/>
              </p:cNvSpPr>
              <p:nvPr/>
            </p:nvSpPr>
            <p:spPr bwMode="auto">
              <a:xfrm>
                <a:off x="3041" y="1753"/>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0" name="Rectangle 47"/>
              <p:cNvSpPr>
                <a:spLocks noChangeArrowheads="1"/>
              </p:cNvSpPr>
              <p:nvPr/>
            </p:nvSpPr>
            <p:spPr bwMode="auto">
              <a:xfrm>
                <a:off x="3390" y="1753"/>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1,726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1" name="Rectangle 48"/>
              <p:cNvSpPr>
                <a:spLocks noChangeArrowheads="1"/>
              </p:cNvSpPr>
              <p:nvPr/>
            </p:nvSpPr>
            <p:spPr bwMode="auto">
              <a:xfrm>
                <a:off x="3187" y="1753"/>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2" name="Rectangle 49"/>
              <p:cNvSpPr>
                <a:spLocks noChangeArrowheads="1"/>
              </p:cNvSpPr>
              <p:nvPr/>
            </p:nvSpPr>
            <p:spPr bwMode="auto">
              <a:xfrm>
                <a:off x="3390" y="1753"/>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3" name="Rectangle 50"/>
              <p:cNvSpPr>
                <a:spLocks noChangeArrowheads="1"/>
              </p:cNvSpPr>
              <p:nvPr/>
            </p:nvSpPr>
            <p:spPr bwMode="auto">
              <a:xfrm>
                <a:off x="390" y="1842"/>
                <a:ext cx="38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4" name="Rectangle 51"/>
              <p:cNvSpPr>
                <a:spLocks noChangeArrowheads="1"/>
              </p:cNvSpPr>
              <p:nvPr/>
            </p:nvSpPr>
            <p:spPr bwMode="auto">
              <a:xfrm>
                <a:off x="2681" y="1842"/>
                <a:ext cx="16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13,254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5" name="Rectangle 52"/>
              <p:cNvSpPr>
                <a:spLocks noChangeArrowheads="1"/>
              </p:cNvSpPr>
              <p:nvPr/>
            </p:nvSpPr>
            <p:spPr bwMode="auto">
              <a:xfrm>
                <a:off x="3041" y="1842"/>
                <a:ext cx="11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0.12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6" name="Rectangle 53"/>
              <p:cNvSpPr>
                <a:spLocks noChangeArrowheads="1"/>
              </p:cNvSpPr>
              <p:nvPr/>
            </p:nvSpPr>
            <p:spPr bwMode="auto">
              <a:xfrm>
                <a:off x="2863" y="1842"/>
                <a:ext cx="20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7" name="Rectangle 54"/>
              <p:cNvSpPr>
                <a:spLocks noChangeArrowheads="1"/>
              </p:cNvSpPr>
              <p:nvPr/>
            </p:nvSpPr>
            <p:spPr bwMode="auto">
              <a:xfrm>
                <a:off x="3041" y="1842"/>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8" name="Rectangle 55"/>
              <p:cNvSpPr>
                <a:spLocks noChangeArrowheads="1"/>
              </p:cNvSpPr>
              <p:nvPr/>
            </p:nvSpPr>
            <p:spPr bwMode="auto">
              <a:xfrm>
                <a:off x="3390" y="1842"/>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1,590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29" name="Rectangle 56"/>
              <p:cNvSpPr>
                <a:spLocks noChangeArrowheads="1"/>
              </p:cNvSpPr>
              <p:nvPr/>
            </p:nvSpPr>
            <p:spPr bwMode="auto">
              <a:xfrm>
                <a:off x="3187" y="1842"/>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0" name="Rectangle 57"/>
              <p:cNvSpPr>
                <a:spLocks noChangeArrowheads="1"/>
              </p:cNvSpPr>
              <p:nvPr/>
            </p:nvSpPr>
            <p:spPr bwMode="auto">
              <a:xfrm>
                <a:off x="3390" y="1842"/>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1" name="Rectangle 58"/>
              <p:cNvSpPr>
                <a:spLocks noChangeArrowheads="1"/>
              </p:cNvSpPr>
              <p:nvPr/>
            </p:nvSpPr>
            <p:spPr bwMode="auto">
              <a:xfrm>
                <a:off x="2891" y="2021"/>
                <a:ext cx="2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Total Cost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2" name="Rectangle 59"/>
              <p:cNvSpPr>
                <a:spLocks noChangeArrowheads="1"/>
              </p:cNvSpPr>
              <p:nvPr/>
            </p:nvSpPr>
            <p:spPr bwMode="auto">
              <a:xfrm>
                <a:off x="3390" y="2021"/>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6,177</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3" name="Rectangle 60"/>
              <p:cNvSpPr>
                <a:spLocks noChangeArrowheads="1"/>
              </p:cNvSpPr>
              <p:nvPr/>
            </p:nvSpPr>
            <p:spPr bwMode="auto">
              <a:xfrm>
                <a:off x="3187" y="2021"/>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4" name="Rectangle 61"/>
              <p:cNvSpPr>
                <a:spLocks noChangeArrowheads="1"/>
              </p:cNvSpPr>
              <p:nvPr/>
            </p:nvSpPr>
            <p:spPr bwMode="auto">
              <a:xfrm>
                <a:off x="3390" y="2021"/>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5" name="Rectangle 62"/>
              <p:cNvSpPr>
                <a:spLocks noChangeArrowheads="1"/>
              </p:cNvSpPr>
              <p:nvPr/>
            </p:nvSpPr>
            <p:spPr bwMode="auto">
              <a:xfrm>
                <a:off x="263" y="2145"/>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7</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6" name="Rectangle 63"/>
              <p:cNvSpPr>
                <a:spLocks noChangeArrowheads="1"/>
              </p:cNvSpPr>
              <p:nvPr/>
            </p:nvSpPr>
            <p:spPr bwMode="auto">
              <a:xfrm>
                <a:off x="263" y="2359"/>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8</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7" name="Rectangle 64"/>
              <p:cNvSpPr>
                <a:spLocks noChangeArrowheads="1"/>
              </p:cNvSpPr>
              <p:nvPr/>
            </p:nvSpPr>
            <p:spPr bwMode="auto">
              <a:xfrm>
                <a:off x="1722" y="2795"/>
                <a:ext cx="21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Diameter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8" name="Rectangle 65"/>
              <p:cNvSpPr>
                <a:spLocks noChangeArrowheads="1"/>
              </p:cNvSpPr>
              <p:nvPr/>
            </p:nvSpPr>
            <p:spPr bwMode="auto">
              <a:xfrm>
                <a:off x="1747" y="2857"/>
                <a:ext cx="16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of Pipe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39" name="Rectangle 66"/>
              <p:cNvSpPr>
                <a:spLocks noChangeArrowheads="1"/>
              </p:cNvSpPr>
              <p:nvPr/>
            </p:nvSpPr>
            <p:spPr bwMode="auto">
              <a:xfrm>
                <a:off x="1785" y="2919"/>
                <a:ext cx="7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(b)</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0" name="Rectangle 67"/>
              <p:cNvSpPr>
                <a:spLocks noChangeArrowheads="1"/>
              </p:cNvSpPr>
              <p:nvPr/>
            </p:nvSpPr>
            <p:spPr bwMode="auto">
              <a:xfrm>
                <a:off x="2577" y="2703"/>
                <a:ext cx="22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Total No.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1" name="Rectangle 68"/>
              <p:cNvSpPr>
                <a:spLocks noChangeArrowheads="1"/>
              </p:cNvSpPr>
              <p:nvPr/>
            </p:nvSpPr>
            <p:spPr bwMode="auto">
              <a:xfrm>
                <a:off x="2650" y="2765"/>
                <a:ext cx="6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of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2" name="Rectangle 69"/>
              <p:cNvSpPr>
                <a:spLocks noChangeArrowheads="1"/>
              </p:cNvSpPr>
              <p:nvPr/>
            </p:nvSpPr>
            <p:spPr bwMode="auto">
              <a:xfrm>
                <a:off x="2577" y="2827"/>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Additions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3" name="Rectangle 70"/>
              <p:cNvSpPr>
                <a:spLocks noChangeArrowheads="1"/>
              </p:cNvSpPr>
              <p:nvPr/>
            </p:nvSpPr>
            <p:spPr bwMode="auto">
              <a:xfrm>
                <a:off x="2564" y="2889"/>
                <a:ext cx="25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During the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4" name="Rectangle 71"/>
              <p:cNvSpPr>
                <a:spLocks noChangeArrowheads="1"/>
              </p:cNvSpPr>
              <p:nvPr/>
            </p:nvSpPr>
            <p:spPr bwMode="auto">
              <a:xfrm>
                <a:off x="2621" y="2951"/>
                <a:ext cx="12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Year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5" name="Rectangle 72"/>
              <p:cNvSpPr>
                <a:spLocks noChangeArrowheads="1"/>
              </p:cNvSpPr>
              <p:nvPr/>
            </p:nvSpPr>
            <p:spPr bwMode="auto">
              <a:xfrm>
                <a:off x="2640" y="3014"/>
                <a:ext cx="7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6" name="Rectangle 73"/>
              <p:cNvSpPr>
                <a:spLocks noChangeArrowheads="1"/>
              </p:cNvSpPr>
              <p:nvPr/>
            </p:nvSpPr>
            <p:spPr bwMode="auto">
              <a:xfrm>
                <a:off x="2901" y="2703"/>
                <a:ext cx="22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Total No.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7" name="Rectangle 74"/>
              <p:cNvSpPr>
                <a:spLocks noChangeArrowheads="1"/>
              </p:cNvSpPr>
              <p:nvPr/>
            </p:nvSpPr>
            <p:spPr bwMode="auto">
              <a:xfrm>
                <a:off x="2866" y="2765"/>
                <a:ext cx="29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Removed or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8" name="Rectangle 75"/>
              <p:cNvSpPr>
                <a:spLocks noChangeArrowheads="1"/>
              </p:cNvSpPr>
              <p:nvPr/>
            </p:nvSpPr>
            <p:spPr bwMode="auto">
              <a:xfrm>
                <a:off x="2875" y="2827"/>
                <a:ext cx="27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Abandoned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49" name="Rectangle 76"/>
              <p:cNvSpPr>
                <a:spLocks noChangeArrowheads="1"/>
              </p:cNvSpPr>
              <p:nvPr/>
            </p:nvSpPr>
            <p:spPr bwMode="auto">
              <a:xfrm>
                <a:off x="2888" y="2889"/>
                <a:ext cx="25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During the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0" name="Rectangle 77"/>
              <p:cNvSpPr>
                <a:spLocks noChangeArrowheads="1"/>
              </p:cNvSpPr>
              <p:nvPr/>
            </p:nvSpPr>
            <p:spPr bwMode="auto">
              <a:xfrm>
                <a:off x="2945" y="2951"/>
                <a:ext cx="12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Year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1" name="Rectangle 78"/>
              <p:cNvSpPr>
                <a:spLocks noChangeArrowheads="1"/>
              </p:cNvSpPr>
              <p:nvPr/>
            </p:nvSpPr>
            <p:spPr bwMode="auto">
              <a:xfrm>
                <a:off x="2964" y="3014"/>
                <a:ext cx="7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2" name="Rectangle 79"/>
              <p:cNvSpPr>
                <a:spLocks noChangeArrowheads="1"/>
              </p:cNvSpPr>
              <p:nvPr/>
            </p:nvSpPr>
            <p:spPr bwMode="auto">
              <a:xfrm>
                <a:off x="3250" y="2762"/>
                <a:ext cx="21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Total No.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3" name="Rectangle 80"/>
              <p:cNvSpPr>
                <a:spLocks noChangeArrowheads="1"/>
              </p:cNvSpPr>
              <p:nvPr/>
            </p:nvSpPr>
            <p:spPr bwMode="auto">
              <a:xfrm>
                <a:off x="3317" y="2824"/>
                <a:ext cx="7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4" name="Rectangle 81"/>
              <p:cNvSpPr>
                <a:spLocks noChangeArrowheads="1"/>
              </p:cNvSpPr>
              <p:nvPr/>
            </p:nvSpPr>
            <p:spPr bwMode="auto">
              <a:xfrm>
                <a:off x="3222" y="2886"/>
                <a:ext cx="27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End of Year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5" name="Rectangle 82"/>
              <p:cNvSpPr>
                <a:spLocks noChangeArrowheads="1"/>
              </p:cNvSpPr>
              <p:nvPr/>
            </p:nvSpPr>
            <p:spPr bwMode="auto">
              <a:xfrm>
                <a:off x="3320" y="2949"/>
                <a:ext cx="6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6" name="Rectangle 83"/>
              <p:cNvSpPr>
                <a:spLocks noChangeArrowheads="1"/>
              </p:cNvSpPr>
              <p:nvPr/>
            </p:nvSpPr>
            <p:spPr bwMode="auto">
              <a:xfrm>
                <a:off x="263" y="3084"/>
                <a:ext cx="48"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9</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7" name="Rectangle 84"/>
              <p:cNvSpPr>
                <a:spLocks noChangeArrowheads="1"/>
              </p:cNvSpPr>
              <p:nvPr/>
            </p:nvSpPr>
            <p:spPr bwMode="auto">
              <a:xfrm>
                <a:off x="253" y="3173"/>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8" name="Rectangle 85"/>
              <p:cNvSpPr>
                <a:spLocks noChangeArrowheads="1"/>
              </p:cNvSpPr>
              <p:nvPr/>
            </p:nvSpPr>
            <p:spPr bwMode="auto">
              <a:xfrm>
                <a:off x="1490" y="3162"/>
                <a:ext cx="6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59" name="Rectangle 86"/>
              <p:cNvSpPr>
                <a:spLocks noChangeArrowheads="1"/>
              </p:cNvSpPr>
              <p:nvPr/>
            </p:nvSpPr>
            <p:spPr bwMode="auto">
              <a:xfrm>
                <a:off x="2796" y="3149"/>
                <a:ext cx="4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0" name="Rectangle 87"/>
              <p:cNvSpPr>
                <a:spLocks noChangeArrowheads="1"/>
              </p:cNvSpPr>
              <p:nvPr/>
            </p:nvSpPr>
            <p:spPr bwMode="auto">
              <a:xfrm>
                <a:off x="3120" y="3149"/>
                <a:ext cx="4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1" name="Rectangle 88"/>
              <p:cNvSpPr>
                <a:spLocks noChangeArrowheads="1"/>
              </p:cNvSpPr>
              <p:nvPr/>
            </p:nvSpPr>
            <p:spPr bwMode="auto">
              <a:xfrm>
                <a:off x="3444" y="3149"/>
                <a:ext cx="1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384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2" name="Rectangle 89"/>
              <p:cNvSpPr>
                <a:spLocks noChangeArrowheads="1"/>
              </p:cNvSpPr>
              <p:nvPr/>
            </p:nvSpPr>
            <p:spPr bwMode="auto">
              <a:xfrm>
                <a:off x="253" y="3262"/>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11</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3" name="Rectangle 90"/>
              <p:cNvSpPr>
                <a:spLocks noChangeArrowheads="1"/>
              </p:cNvSpPr>
              <p:nvPr/>
            </p:nvSpPr>
            <p:spPr bwMode="auto">
              <a:xfrm>
                <a:off x="253" y="3352"/>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4" name="Rectangle 91"/>
              <p:cNvSpPr>
                <a:spLocks noChangeArrowheads="1"/>
              </p:cNvSpPr>
              <p:nvPr/>
            </p:nvSpPr>
            <p:spPr bwMode="auto">
              <a:xfrm>
                <a:off x="1490" y="3341"/>
                <a:ext cx="6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8"</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5" name="Rectangle 92"/>
              <p:cNvSpPr>
                <a:spLocks noChangeArrowheads="1"/>
              </p:cNvSpPr>
              <p:nvPr/>
            </p:nvSpPr>
            <p:spPr bwMode="auto">
              <a:xfrm>
                <a:off x="2796" y="3341"/>
                <a:ext cx="4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6" name="Rectangle 93"/>
              <p:cNvSpPr>
                <a:spLocks noChangeArrowheads="1"/>
              </p:cNvSpPr>
              <p:nvPr/>
            </p:nvSpPr>
            <p:spPr bwMode="auto">
              <a:xfrm>
                <a:off x="3120" y="3341"/>
                <a:ext cx="4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7" name="Rectangle 94"/>
              <p:cNvSpPr>
                <a:spLocks noChangeArrowheads="1"/>
              </p:cNvSpPr>
              <p:nvPr/>
            </p:nvSpPr>
            <p:spPr bwMode="auto">
              <a:xfrm>
                <a:off x="3406" y="3327"/>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3,619</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8" name="Rectangle 95"/>
              <p:cNvSpPr>
                <a:spLocks noChangeArrowheads="1"/>
              </p:cNvSpPr>
              <p:nvPr/>
            </p:nvSpPr>
            <p:spPr bwMode="auto">
              <a:xfrm>
                <a:off x="253" y="3441"/>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13</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69" name="Rectangle 96"/>
              <p:cNvSpPr>
                <a:spLocks noChangeArrowheads="1"/>
              </p:cNvSpPr>
              <p:nvPr/>
            </p:nvSpPr>
            <p:spPr bwMode="auto">
              <a:xfrm>
                <a:off x="2624" y="3641"/>
                <a:ext cx="11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H.P.</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0" name="Rectangle 97"/>
              <p:cNvSpPr>
                <a:spLocks noChangeArrowheads="1"/>
              </p:cNvSpPr>
              <p:nvPr/>
            </p:nvSpPr>
            <p:spPr bwMode="auto">
              <a:xfrm>
                <a:off x="2939" y="3641"/>
                <a:ext cx="13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GPM</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1" name="Rectangle 98"/>
              <p:cNvSpPr>
                <a:spLocks noChangeArrowheads="1"/>
              </p:cNvSpPr>
              <p:nvPr/>
            </p:nvSpPr>
            <p:spPr bwMode="auto">
              <a:xfrm>
                <a:off x="3295" y="3641"/>
                <a:ext cx="12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TDH</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2" name="Rectangle 99"/>
              <p:cNvSpPr>
                <a:spLocks noChangeArrowheads="1"/>
              </p:cNvSpPr>
              <p:nvPr/>
            </p:nvSpPr>
            <p:spPr bwMode="auto">
              <a:xfrm>
                <a:off x="253" y="3736"/>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3" name="Rectangle 100"/>
              <p:cNvSpPr>
                <a:spLocks noChangeArrowheads="1"/>
              </p:cNvSpPr>
              <p:nvPr/>
            </p:nvSpPr>
            <p:spPr bwMode="auto">
              <a:xfrm>
                <a:off x="2770" y="3725"/>
                <a:ext cx="7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4" name="Rectangle 101"/>
              <p:cNvSpPr>
                <a:spLocks noChangeArrowheads="1"/>
              </p:cNvSpPr>
              <p:nvPr/>
            </p:nvSpPr>
            <p:spPr bwMode="auto">
              <a:xfrm>
                <a:off x="3069" y="3725"/>
                <a:ext cx="1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500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5" name="Rectangle 102"/>
              <p:cNvSpPr>
                <a:spLocks noChangeArrowheads="1"/>
              </p:cNvSpPr>
              <p:nvPr/>
            </p:nvSpPr>
            <p:spPr bwMode="auto">
              <a:xfrm>
                <a:off x="3454" y="3725"/>
                <a:ext cx="9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12"</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6" name="Rectangle 103"/>
              <p:cNvSpPr>
                <a:spLocks noChangeArrowheads="1"/>
              </p:cNvSpPr>
              <p:nvPr/>
            </p:nvSpPr>
            <p:spPr bwMode="auto">
              <a:xfrm>
                <a:off x="253" y="3825"/>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15</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7" name="Rectangle 104"/>
              <p:cNvSpPr>
                <a:spLocks noChangeArrowheads="1"/>
              </p:cNvSpPr>
              <p:nvPr/>
            </p:nvSpPr>
            <p:spPr bwMode="auto">
              <a:xfrm>
                <a:off x="253" y="3914"/>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8" name="Rectangle 105"/>
              <p:cNvSpPr>
                <a:spLocks noChangeArrowheads="1"/>
              </p:cNvSpPr>
              <p:nvPr/>
            </p:nvSpPr>
            <p:spPr bwMode="auto">
              <a:xfrm>
                <a:off x="253" y="4004"/>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17</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79" name="Rectangle 106"/>
              <p:cNvSpPr>
                <a:spLocks noChangeArrowheads="1"/>
              </p:cNvSpPr>
              <p:nvPr/>
            </p:nvSpPr>
            <p:spPr bwMode="auto">
              <a:xfrm>
                <a:off x="253" y="4098"/>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18</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0" name="Rectangle 107"/>
              <p:cNvSpPr>
                <a:spLocks noChangeArrowheads="1"/>
              </p:cNvSpPr>
              <p:nvPr/>
            </p:nvSpPr>
            <p:spPr bwMode="auto">
              <a:xfrm>
                <a:off x="253" y="4187"/>
                <a:ext cx="76"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00" b="1" i="0" u="none" strike="noStrike" cap="none" normalizeH="0" baseline="0" smtClean="0">
                    <a:ln>
                      <a:noFill/>
                    </a:ln>
                    <a:solidFill>
                      <a:srgbClr val="000000"/>
                    </a:solidFill>
                    <a:effectLst/>
                    <a:latin typeface="Arial" pitchFamily="34" charset="0"/>
                    <a:cs typeface="Arial" pitchFamily="34" charset="0"/>
                  </a:rPr>
                  <a:t>19</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1" name="Rectangle 108"/>
              <p:cNvSpPr>
                <a:spLocks noChangeArrowheads="1"/>
              </p:cNvSpPr>
              <p:nvPr/>
            </p:nvSpPr>
            <p:spPr bwMode="auto">
              <a:xfrm>
                <a:off x="327" y="4171"/>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2" name="Rectangle 109"/>
              <p:cNvSpPr>
                <a:spLocks noChangeArrowheads="1"/>
              </p:cNvSpPr>
              <p:nvPr/>
            </p:nvSpPr>
            <p:spPr bwMode="auto">
              <a:xfrm>
                <a:off x="1385" y="4171"/>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3" name="Rectangle 110"/>
              <p:cNvSpPr>
                <a:spLocks noChangeArrowheads="1"/>
              </p:cNvSpPr>
              <p:nvPr/>
            </p:nvSpPr>
            <p:spPr bwMode="auto">
              <a:xfrm>
                <a:off x="327" y="4312"/>
                <a:ext cx="5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Indicates a formula cell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4" name="Rectangle 111"/>
              <p:cNvSpPr>
                <a:spLocks noChangeArrowheads="1"/>
              </p:cNvSpPr>
              <p:nvPr/>
            </p:nvSpPr>
            <p:spPr bwMode="auto">
              <a:xfrm>
                <a:off x="2659" y="4450"/>
                <a:ext cx="76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 be used when filing under seal.)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5" name="Rectangle 112"/>
              <p:cNvSpPr>
                <a:spLocks noChangeArrowheads="1"/>
              </p:cNvSpPr>
              <p:nvPr/>
            </p:nvSpPr>
            <p:spPr bwMode="auto">
              <a:xfrm>
                <a:off x="327" y="3903"/>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6" name="Rectangle 113"/>
              <p:cNvSpPr>
                <a:spLocks noChangeArrowheads="1"/>
              </p:cNvSpPr>
              <p:nvPr/>
            </p:nvSpPr>
            <p:spPr bwMode="auto">
              <a:xfrm>
                <a:off x="1385" y="3903"/>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7" name="Rectangle 114"/>
              <p:cNvSpPr>
                <a:spLocks noChangeArrowheads="1"/>
              </p:cNvSpPr>
              <p:nvPr/>
            </p:nvSpPr>
            <p:spPr bwMode="auto">
              <a:xfrm>
                <a:off x="327" y="3993"/>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8" name="Rectangle 115"/>
              <p:cNvSpPr>
                <a:spLocks noChangeArrowheads="1"/>
              </p:cNvSpPr>
              <p:nvPr/>
            </p:nvSpPr>
            <p:spPr bwMode="auto">
              <a:xfrm>
                <a:off x="1385" y="3993"/>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9" name="Rectangle 116"/>
              <p:cNvSpPr>
                <a:spLocks noChangeArrowheads="1"/>
              </p:cNvSpPr>
              <p:nvPr/>
            </p:nvSpPr>
            <p:spPr bwMode="auto">
              <a:xfrm>
                <a:off x="327" y="4082"/>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0" name="Rectangle 117"/>
              <p:cNvSpPr>
                <a:spLocks noChangeArrowheads="1"/>
              </p:cNvSpPr>
              <p:nvPr/>
            </p:nvSpPr>
            <p:spPr bwMode="auto">
              <a:xfrm>
                <a:off x="1385" y="4082"/>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1" name="Rectangle 118"/>
              <p:cNvSpPr>
                <a:spLocks noChangeArrowheads="1"/>
              </p:cNvSpPr>
              <p:nvPr/>
            </p:nvSpPr>
            <p:spPr bwMode="auto">
              <a:xfrm>
                <a:off x="327" y="3814"/>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2" name="Rectangle 119"/>
              <p:cNvSpPr>
                <a:spLocks noChangeArrowheads="1"/>
              </p:cNvSpPr>
              <p:nvPr/>
            </p:nvSpPr>
            <p:spPr bwMode="auto">
              <a:xfrm>
                <a:off x="1385" y="3814"/>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3" name="Rectangle 120"/>
              <p:cNvSpPr>
                <a:spLocks noChangeArrowheads="1"/>
              </p:cNvSpPr>
              <p:nvPr/>
            </p:nvSpPr>
            <p:spPr bwMode="auto">
              <a:xfrm>
                <a:off x="327" y="3252"/>
                <a:ext cx="18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Gravity: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4" name="Rectangle 121"/>
              <p:cNvSpPr>
                <a:spLocks noChangeArrowheads="1"/>
              </p:cNvSpPr>
              <p:nvPr/>
            </p:nvSpPr>
            <p:spPr bwMode="auto">
              <a:xfrm>
                <a:off x="2157" y="3252"/>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5" name="Rectangle 122"/>
              <p:cNvSpPr>
                <a:spLocks noChangeArrowheads="1"/>
              </p:cNvSpPr>
              <p:nvPr/>
            </p:nvSpPr>
            <p:spPr bwMode="auto">
              <a:xfrm>
                <a:off x="327" y="3341"/>
                <a:ext cx="11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PVC</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6" name="Rectangle 123"/>
              <p:cNvSpPr>
                <a:spLocks noChangeArrowheads="1"/>
              </p:cNvSpPr>
              <p:nvPr/>
            </p:nvSpPr>
            <p:spPr bwMode="auto">
              <a:xfrm>
                <a:off x="2383" y="3341"/>
                <a:ext cx="14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3,619</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7" name="Rectangle 124"/>
              <p:cNvSpPr>
                <a:spLocks noChangeArrowheads="1"/>
              </p:cNvSpPr>
              <p:nvPr/>
            </p:nvSpPr>
            <p:spPr bwMode="auto">
              <a:xfrm>
                <a:off x="327" y="3430"/>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8" name="Rectangle 125"/>
              <p:cNvSpPr>
                <a:spLocks noChangeArrowheads="1"/>
              </p:cNvSpPr>
              <p:nvPr/>
            </p:nvSpPr>
            <p:spPr bwMode="auto">
              <a:xfrm>
                <a:off x="2157" y="3430"/>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99" name="Rectangle 126"/>
              <p:cNvSpPr>
                <a:spLocks noChangeArrowheads="1"/>
              </p:cNvSpPr>
              <p:nvPr/>
            </p:nvSpPr>
            <p:spPr bwMode="auto">
              <a:xfrm>
                <a:off x="1757" y="3546"/>
                <a:ext cx="37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0000"/>
                    </a:solidFill>
                    <a:effectLst/>
                    <a:latin typeface="Arial Narrow" pitchFamily="34" charset="0"/>
                    <a:cs typeface="Arial" pitchFamily="34" charset="0"/>
                  </a:rPr>
                  <a:t>LIFT STATIONS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0" name="Rectangle 127"/>
              <p:cNvSpPr>
                <a:spLocks noChangeArrowheads="1"/>
              </p:cNvSpPr>
              <p:nvPr/>
            </p:nvSpPr>
            <p:spPr bwMode="auto">
              <a:xfrm>
                <a:off x="1757" y="3598"/>
                <a:ext cx="33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1" name="Rectangle 128"/>
              <p:cNvSpPr>
                <a:spLocks noChangeArrowheads="1"/>
              </p:cNvSpPr>
              <p:nvPr/>
            </p:nvSpPr>
            <p:spPr bwMode="auto">
              <a:xfrm>
                <a:off x="578" y="3636"/>
                <a:ext cx="58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Pumps:  Name, Size, Type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2" name="Rectangle 129"/>
              <p:cNvSpPr>
                <a:spLocks noChangeArrowheads="1"/>
              </p:cNvSpPr>
              <p:nvPr/>
            </p:nvSpPr>
            <p:spPr bwMode="auto">
              <a:xfrm>
                <a:off x="1852" y="3636"/>
                <a:ext cx="21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Location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3" name="Rectangle 130"/>
              <p:cNvSpPr>
                <a:spLocks noChangeArrowheads="1"/>
              </p:cNvSpPr>
              <p:nvPr/>
            </p:nvSpPr>
            <p:spPr bwMode="auto">
              <a:xfrm>
                <a:off x="327" y="3725"/>
                <a:ext cx="41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HFE Centrifugal 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4" name="Rectangle 131"/>
              <p:cNvSpPr>
                <a:spLocks noChangeArrowheads="1"/>
              </p:cNvSpPr>
              <p:nvPr/>
            </p:nvSpPr>
            <p:spPr bwMode="auto">
              <a:xfrm>
                <a:off x="1385" y="3725"/>
                <a:ext cx="620"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 Lift Station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5" name="Rectangle 132"/>
              <p:cNvSpPr>
                <a:spLocks noChangeArrowheads="1"/>
              </p:cNvSpPr>
              <p:nvPr/>
            </p:nvSpPr>
            <p:spPr bwMode="auto">
              <a:xfrm>
                <a:off x="781" y="2792"/>
                <a:ext cx="27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Kind of Pipe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6" name="Rectangle 133"/>
              <p:cNvSpPr>
                <a:spLocks noChangeArrowheads="1"/>
              </p:cNvSpPr>
              <p:nvPr/>
            </p:nvSpPr>
            <p:spPr bwMode="auto">
              <a:xfrm>
                <a:off x="635" y="2857"/>
                <a:ext cx="66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500" b="0" i="1" u="none" strike="noStrike" cap="none" normalizeH="0" baseline="0" smtClean="0">
                    <a:ln>
                      <a:noFill/>
                    </a:ln>
                    <a:solidFill>
                      <a:srgbClr val="000000"/>
                    </a:solidFill>
                    <a:effectLst/>
                    <a:latin typeface="Arial Narrow" pitchFamily="34" charset="0"/>
                    <a:cs typeface="Arial" pitchFamily="34" charset="0"/>
                  </a:rPr>
                  <a:t>(i.e. Cast Iron, VCP, PVC, etc.)</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7" name="Rectangle 134"/>
              <p:cNvSpPr>
                <a:spLocks noChangeArrowheads="1"/>
              </p:cNvSpPr>
              <p:nvPr/>
            </p:nvSpPr>
            <p:spPr bwMode="auto">
              <a:xfrm>
                <a:off x="870" y="2916"/>
                <a:ext cx="7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(a)</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8" name="Rectangle 135"/>
              <p:cNvSpPr>
                <a:spLocks noChangeArrowheads="1"/>
              </p:cNvSpPr>
              <p:nvPr/>
            </p:nvSpPr>
            <p:spPr bwMode="auto">
              <a:xfrm>
                <a:off x="2211" y="2762"/>
                <a:ext cx="26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Total No.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09" name="Rectangle 136"/>
              <p:cNvSpPr>
                <a:spLocks noChangeArrowheads="1"/>
              </p:cNvSpPr>
              <p:nvPr/>
            </p:nvSpPr>
            <p:spPr bwMode="auto">
              <a:xfrm>
                <a:off x="2202" y="2824"/>
                <a:ext cx="29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Beginning of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0" name="Rectangle 137"/>
              <p:cNvSpPr>
                <a:spLocks noChangeArrowheads="1"/>
              </p:cNvSpPr>
              <p:nvPr/>
            </p:nvSpPr>
            <p:spPr bwMode="auto">
              <a:xfrm>
                <a:off x="2278" y="2886"/>
                <a:ext cx="12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Year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1" name="Rectangle 138"/>
              <p:cNvSpPr>
                <a:spLocks noChangeArrowheads="1"/>
              </p:cNvSpPr>
              <p:nvPr/>
            </p:nvSpPr>
            <p:spPr bwMode="auto">
              <a:xfrm>
                <a:off x="2294" y="2949"/>
                <a:ext cx="10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(c )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2" name="Rectangle 139"/>
              <p:cNvSpPr>
                <a:spLocks noChangeArrowheads="1"/>
              </p:cNvSpPr>
              <p:nvPr/>
            </p:nvSpPr>
            <p:spPr bwMode="auto">
              <a:xfrm>
                <a:off x="327" y="3073"/>
                <a:ext cx="15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Force: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3" name="Rectangle 140"/>
              <p:cNvSpPr>
                <a:spLocks noChangeArrowheads="1"/>
              </p:cNvSpPr>
              <p:nvPr/>
            </p:nvSpPr>
            <p:spPr bwMode="auto">
              <a:xfrm>
                <a:off x="2157" y="3073"/>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4" name="Rectangle 141"/>
              <p:cNvSpPr>
                <a:spLocks noChangeArrowheads="1"/>
              </p:cNvSpPr>
              <p:nvPr/>
            </p:nvSpPr>
            <p:spPr bwMode="auto">
              <a:xfrm>
                <a:off x="327" y="3162"/>
                <a:ext cx="11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PVC</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5" name="Rectangle 142"/>
              <p:cNvSpPr>
                <a:spLocks noChangeArrowheads="1"/>
              </p:cNvSpPr>
              <p:nvPr/>
            </p:nvSpPr>
            <p:spPr bwMode="auto">
              <a:xfrm>
                <a:off x="2421" y="3146"/>
                <a:ext cx="1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384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6" name="Rectangle 143"/>
              <p:cNvSpPr>
                <a:spLocks noChangeArrowheads="1"/>
              </p:cNvSpPr>
              <p:nvPr/>
            </p:nvSpPr>
            <p:spPr bwMode="auto">
              <a:xfrm>
                <a:off x="1458" y="2667"/>
                <a:ext cx="54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0000"/>
                    </a:solidFill>
                    <a:effectLst/>
                    <a:latin typeface="Arial Narrow" pitchFamily="34" charset="0"/>
                    <a:cs typeface="Arial" pitchFamily="34" charset="0"/>
                  </a:rPr>
                  <a:t>COLLECTING SEWERS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7" name="Rectangle 144"/>
              <p:cNvSpPr>
                <a:spLocks noChangeArrowheads="1"/>
              </p:cNvSpPr>
              <p:nvPr/>
            </p:nvSpPr>
            <p:spPr bwMode="auto">
              <a:xfrm>
                <a:off x="1458" y="2719"/>
                <a:ext cx="492"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8" name="Rectangle 145"/>
              <p:cNvSpPr>
                <a:spLocks noChangeArrowheads="1"/>
              </p:cNvSpPr>
              <p:nvPr/>
            </p:nvSpPr>
            <p:spPr bwMode="auto">
              <a:xfrm>
                <a:off x="1950" y="2667"/>
                <a:ext cx="3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0000"/>
                    </a:solidFill>
                    <a:effectLst/>
                    <a:latin typeface="Arial Narrow" pitchFamily="34" charset="0"/>
                    <a:cs typeface="Arial" pitchFamily="34" charset="0"/>
                  </a:rPr>
                  <a:t>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19" name="Rectangle 146"/>
              <p:cNvSpPr>
                <a:spLocks noChangeArrowheads="1"/>
              </p:cNvSpPr>
              <p:nvPr/>
            </p:nvSpPr>
            <p:spPr bwMode="auto">
              <a:xfrm>
                <a:off x="1963" y="2670"/>
                <a:ext cx="51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500" b="1" i="1" u="none" strike="noStrike" cap="none" normalizeH="0" baseline="0" smtClean="0">
                    <a:ln>
                      <a:noFill/>
                    </a:ln>
                    <a:solidFill>
                      <a:srgbClr val="000000"/>
                    </a:solidFill>
                    <a:effectLst/>
                    <a:latin typeface="Arial Narrow" pitchFamily="34" charset="0"/>
                    <a:cs typeface="Arial" pitchFamily="34" charset="0"/>
                  </a:rPr>
                  <a:t>(measurement in feet)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0" name="Rectangle 147"/>
              <p:cNvSpPr>
                <a:spLocks noChangeArrowheads="1"/>
              </p:cNvSpPr>
              <p:nvPr/>
            </p:nvSpPr>
            <p:spPr bwMode="auto">
              <a:xfrm>
                <a:off x="756" y="1753"/>
                <a:ext cx="7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 - St. Louis, Mo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1" name="Rectangle 148"/>
              <p:cNvSpPr>
                <a:spLocks noChangeArrowheads="1"/>
              </p:cNvSpPr>
              <p:nvPr/>
            </p:nvSpPr>
            <p:spPr bwMode="auto">
              <a:xfrm>
                <a:off x="2157" y="1753"/>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9/12/2016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2" name="Rectangle 149"/>
              <p:cNvSpPr>
                <a:spLocks noChangeArrowheads="1"/>
              </p:cNvSpPr>
              <p:nvPr/>
            </p:nvSpPr>
            <p:spPr bwMode="auto">
              <a:xfrm>
                <a:off x="756" y="1842"/>
                <a:ext cx="7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 - St. Louis, Mo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3" name="Rectangle 150"/>
              <p:cNvSpPr>
                <a:spLocks noChangeArrowheads="1"/>
              </p:cNvSpPr>
              <p:nvPr/>
            </p:nvSpPr>
            <p:spPr bwMode="auto">
              <a:xfrm>
                <a:off x="2157" y="1842"/>
                <a:ext cx="25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12/17/2016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4" name="Rectangle 151"/>
              <p:cNvSpPr>
                <a:spLocks noChangeArrowheads="1"/>
              </p:cNvSpPr>
              <p:nvPr/>
            </p:nvSpPr>
            <p:spPr bwMode="auto">
              <a:xfrm>
                <a:off x="756" y="1929"/>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5" name="Rectangle 152"/>
              <p:cNvSpPr>
                <a:spLocks noChangeArrowheads="1"/>
              </p:cNvSpPr>
              <p:nvPr/>
            </p:nvSpPr>
            <p:spPr bwMode="auto">
              <a:xfrm>
                <a:off x="2157" y="1929"/>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6" name="Rectangle 153"/>
              <p:cNvSpPr>
                <a:spLocks noChangeArrowheads="1"/>
              </p:cNvSpPr>
              <p:nvPr/>
            </p:nvSpPr>
            <p:spPr bwMode="auto">
              <a:xfrm>
                <a:off x="327" y="2135"/>
                <a:ext cx="94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What is the ultimate disposal of waste solids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7" name="Rectangle 154"/>
              <p:cNvSpPr>
                <a:spLocks noChangeArrowheads="1"/>
              </p:cNvSpPr>
              <p:nvPr/>
            </p:nvSpPr>
            <p:spPr bwMode="auto">
              <a:xfrm>
                <a:off x="1191" y="2135"/>
                <a:ext cx="118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1" u="none" strike="noStrike" cap="none" normalizeH="0" baseline="0" smtClean="0">
                    <a:ln>
                      <a:noFill/>
                    </a:ln>
                    <a:solidFill>
                      <a:srgbClr val="000000"/>
                    </a:solidFill>
                    <a:effectLst/>
                    <a:latin typeface="Arial Narrow" pitchFamily="34" charset="0"/>
                    <a:cs typeface="Arial" pitchFamily="34" charset="0"/>
                  </a:rPr>
                  <a:t> (e.g. land application, disposal at qualified facility, etc.)?</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8" name="Rectangle 155"/>
              <p:cNvSpPr>
                <a:spLocks noChangeArrowheads="1"/>
              </p:cNvSpPr>
              <p:nvPr/>
            </p:nvSpPr>
            <p:spPr bwMode="auto">
              <a:xfrm>
                <a:off x="327" y="2197"/>
                <a:ext cx="36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Land Application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29" name="Rectangle 156"/>
              <p:cNvSpPr>
                <a:spLocks noChangeArrowheads="1"/>
              </p:cNvSpPr>
              <p:nvPr/>
            </p:nvSpPr>
            <p:spPr bwMode="auto">
              <a:xfrm>
                <a:off x="327" y="2302"/>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0" name="Rectangle 157"/>
              <p:cNvSpPr>
                <a:spLocks noChangeArrowheads="1"/>
              </p:cNvSpPr>
              <p:nvPr/>
            </p:nvSpPr>
            <p:spPr bwMode="auto">
              <a:xfrm>
                <a:off x="327" y="2359"/>
                <a:ext cx="332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List any equipment failure(s) that occurred during the year.  Please list when failure(s) occurred and briefly describe them and any corrective measure(s) taken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1" name="Rectangle 158"/>
              <p:cNvSpPr>
                <a:spLocks noChangeArrowheads="1"/>
              </p:cNvSpPr>
              <p:nvPr/>
            </p:nvSpPr>
            <p:spPr bwMode="auto">
              <a:xfrm>
                <a:off x="327" y="2421"/>
                <a:ext cx="253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specifically major item(s), (i.e., problem(s) fixed was/were $250 or above as listed on page 3). Denote "N/A", if applicable.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2" name="Rectangle 159"/>
              <p:cNvSpPr>
                <a:spLocks noChangeArrowheads="1"/>
              </p:cNvSpPr>
              <p:nvPr/>
            </p:nvSpPr>
            <p:spPr bwMode="auto">
              <a:xfrm>
                <a:off x="327" y="2489"/>
                <a:ext cx="180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No failures during the year.  Did have to repair a main that was clogged with tree roots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3" name="Rectangle 160"/>
              <p:cNvSpPr>
                <a:spLocks noChangeArrowheads="1"/>
              </p:cNvSpPr>
              <p:nvPr/>
            </p:nvSpPr>
            <p:spPr bwMode="auto">
              <a:xfrm>
                <a:off x="756" y="1664"/>
                <a:ext cx="7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 - St. Louis, Mo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4" name="Rectangle 161"/>
              <p:cNvSpPr>
                <a:spLocks noChangeArrowheads="1"/>
              </p:cNvSpPr>
              <p:nvPr/>
            </p:nvSpPr>
            <p:spPr bwMode="auto">
              <a:xfrm>
                <a:off x="2157" y="1664"/>
                <a:ext cx="20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6/8/2016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5" name="Rectangle 162"/>
              <p:cNvSpPr>
                <a:spLocks noChangeArrowheads="1"/>
              </p:cNvSpPr>
              <p:nvPr/>
            </p:nvSpPr>
            <p:spPr bwMode="auto">
              <a:xfrm>
                <a:off x="327" y="847"/>
                <a:ext cx="49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14,500 gallons per day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6" name="Rectangle 163"/>
              <p:cNvSpPr>
                <a:spLocks noChangeArrowheads="1"/>
              </p:cNvSpPr>
              <p:nvPr/>
            </p:nvSpPr>
            <p:spPr bwMode="auto">
              <a:xfrm>
                <a:off x="327" y="982"/>
                <a:ext cx="160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What percent of designed capacity of each facility is currently being utilized?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7" name="Rectangle 164"/>
              <p:cNvSpPr>
                <a:spLocks noChangeArrowheads="1"/>
              </p:cNvSpPr>
              <p:nvPr/>
            </p:nvSpPr>
            <p:spPr bwMode="auto">
              <a:xfrm>
                <a:off x="327" y="1045"/>
                <a:ext cx="11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78%</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8" name="Rectangle 165"/>
              <p:cNvSpPr>
                <a:spLocks noChangeArrowheads="1"/>
              </p:cNvSpPr>
              <p:nvPr/>
            </p:nvSpPr>
            <p:spPr bwMode="auto">
              <a:xfrm>
                <a:off x="1833" y="1204"/>
                <a:ext cx="23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0000"/>
                    </a:solidFill>
                    <a:effectLst/>
                    <a:latin typeface="Arial Narrow" pitchFamily="34" charset="0"/>
                    <a:cs typeface="Arial" pitchFamily="34" charset="0"/>
                  </a:rPr>
                  <a:t>SLUDGE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39" name="Rectangle 166"/>
              <p:cNvSpPr>
                <a:spLocks noChangeArrowheads="1"/>
              </p:cNvSpPr>
              <p:nvPr/>
            </p:nvSpPr>
            <p:spPr bwMode="auto">
              <a:xfrm>
                <a:off x="1833" y="1256"/>
                <a:ext cx="197"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0" name="Rectangle 167"/>
              <p:cNvSpPr>
                <a:spLocks noChangeArrowheads="1"/>
              </p:cNvSpPr>
              <p:nvPr/>
            </p:nvSpPr>
            <p:spPr bwMode="auto">
              <a:xfrm>
                <a:off x="327" y="1277"/>
                <a:ext cx="107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Was sludge pumped and hauled from your facility?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1" name="Rectangle 168"/>
              <p:cNvSpPr>
                <a:spLocks noChangeArrowheads="1"/>
              </p:cNvSpPr>
              <p:nvPr/>
            </p:nvSpPr>
            <p:spPr bwMode="auto">
              <a:xfrm>
                <a:off x="1490" y="1277"/>
                <a:ext cx="178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Y                N      Please provide the hauling provider information in the section below.</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2" name="Rectangle 169"/>
              <p:cNvSpPr>
                <a:spLocks noChangeArrowheads="1"/>
              </p:cNvSpPr>
              <p:nvPr/>
            </p:nvSpPr>
            <p:spPr bwMode="auto">
              <a:xfrm>
                <a:off x="1925" y="1315"/>
                <a:ext cx="22"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3" name="Rectangle 170"/>
              <p:cNvSpPr>
                <a:spLocks noChangeArrowheads="1"/>
              </p:cNvSpPr>
              <p:nvPr/>
            </p:nvSpPr>
            <p:spPr bwMode="auto">
              <a:xfrm>
                <a:off x="1191" y="1377"/>
                <a:ext cx="181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500" b="0" i="0" u="none" strike="noStrike" cap="none" normalizeH="0" baseline="0" smtClean="0">
                    <a:ln>
                      <a:noFill/>
                    </a:ln>
                    <a:solidFill>
                      <a:srgbClr val="000000"/>
                    </a:solidFill>
                    <a:effectLst/>
                    <a:latin typeface="Arial Narrow" pitchFamily="34" charset="0"/>
                    <a:cs typeface="Arial" pitchFamily="34" charset="0"/>
                  </a:rPr>
                  <a:t>(If you have more than five (5) hauls during the year, only list the total annual amount.)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4" name="Rectangle 171"/>
              <p:cNvSpPr>
                <a:spLocks noChangeArrowheads="1"/>
              </p:cNvSpPr>
              <p:nvPr/>
            </p:nvSpPr>
            <p:spPr bwMode="auto">
              <a:xfrm>
                <a:off x="1086" y="1458"/>
                <a:ext cx="77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Hauling Company's Facility/Location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5" name="Rectangle 172"/>
              <p:cNvSpPr>
                <a:spLocks noChangeArrowheads="1"/>
              </p:cNvSpPr>
              <p:nvPr/>
            </p:nvSpPr>
            <p:spPr bwMode="auto">
              <a:xfrm>
                <a:off x="2205" y="1458"/>
                <a:ext cx="28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Date of Haul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6" name="Rectangle 173"/>
              <p:cNvSpPr>
                <a:spLocks noChangeArrowheads="1"/>
              </p:cNvSpPr>
              <p:nvPr/>
            </p:nvSpPr>
            <p:spPr bwMode="auto">
              <a:xfrm>
                <a:off x="756" y="1575"/>
                <a:ext cx="70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Evergreen Forest - St. Louis, Mo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7" name="Rectangle 174"/>
              <p:cNvSpPr>
                <a:spLocks noChangeArrowheads="1"/>
              </p:cNvSpPr>
              <p:nvPr/>
            </p:nvSpPr>
            <p:spPr bwMode="auto">
              <a:xfrm>
                <a:off x="2157" y="1575"/>
                <a:ext cx="22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3/14/2016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8" name="Rectangle 175"/>
              <p:cNvSpPr>
                <a:spLocks noChangeArrowheads="1"/>
              </p:cNvSpPr>
              <p:nvPr/>
            </p:nvSpPr>
            <p:spPr bwMode="auto">
              <a:xfrm>
                <a:off x="327" y="785"/>
                <a:ext cx="119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What is the designed capacity of each treatment facility?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49" name="Rectangle 176"/>
              <p:cNvSpPr>
                <a:spLocks noChangeArrowheads="1"/>
              </p:cNvSpPr>
              <p:nvPr/>
            </p:nvSpPr>
            <p:spPr bwMode="auto">
              <a:xfrm>
                <a:off x="2122" y="341"/>
                <a:ext cx="107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For the calendar year of January 1 - December 31,</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0" name="Rectangle 177"/>
              <p:cNvSpPr>
                <a:spLocks noChangeArrowheads="1"/>
              </p:cNvSpPr>
              <p:nvPr/>
            </p:nvSpPr>
            <p:spPr bwMode="auto">
              <a:xfrm>
                <a:off x="756" y="436"/>
                <a:ext cx="85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B0F0"/>
                    </a:solidFill>
                    <a:effectLst/>
                    <a:latin typeface="Arial Narrow" pitchFamily="34" charset="0"/>
                    <a:cs typeface="Arial" pitchFamily="34" charset="0"/>
                  </a:rPr>
                  <a:t>ABC Water and Sewer Company, Inc.</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1" name="Rectangle 178"/>
              <p:cNvSpPr>
                <a:spLocks noChangeArrowheads="1"/>
              </p:cNvSpPr>
              <p:nvPr/>
            </p:nvSpPr>
            <p:spPr bwMode="auto">
              <a:xfrm>
                <a:off x="1649" y="517"/>
                <a:ext cx="59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0000"/>
                    </a:solidFill>
                    <a:effectLst/>
                    <a:latin typeface="Arial Narrow" pitchFamily="34" charset="0"/>
                    <a:cs typeface="Arial" pitchFamily="34" charset="0"/>
                  </a:rPr>
                  <a:t>GENERAL INFORMATION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2" name="Rectangle 179"/>
              <p:cNvSpPr>
                <a:spLocks noChangeArrowheads="1"/>
              </p:cNvSpPr>
              <p:nvPr/>
            </p:nvSpPr>
            <p:spPr bwMode="auto">
              <a:xfrm>
                <a:off x="1649" y="569"/>
                <a:ext cx="549"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3" name="Rectangle 180"/>
              <p:cNvSpPr>
                <a:spLocks noChangeArrowheads="1"/>
              </p:cNvSpPr>
              <p:nvPr/>
            </p:nvSpPr>
            <p:spPr bwMode="auto">
              <a:xfrm>
                <a:off x="327" y="588"/>
                <a:ext cx="99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0000"/>
                    </a:solidFill>
                    <a:effectLst/>
                    <a:latin typeface="Arial Narrow" pitchFamily="34" charset="0"/>
                    <a:cs typeface="Arial" pitchFamily="34" charset="0"/>
                  </a:rPr>
                  <a:t>Type of Treatment Facilities - Please describe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4" name="Rectangle 181"/>
              <p:cNvSpPr>
                <a:spLocks noChangeArrowheads="1"/>
              </p:cNvSpPr>
              <p:nvPr/>
            </p:nvSpPr>
            <p:spPr bwMode="auto">
              <a:xfrm>
                <a:off x="1255" y="590"/>
                <a:ext cx="128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500" b="0" i="1" u="none" strike="noStrike" cap="none" normalizeH="0" baseline="0" smtClean="0">
                    <a:ln>
                      <a:noFill/>
                    </a:ln>
                    <a:solidFill>
                      <a:srgbClr val="000000"/>
                    </a:solidFill>
                    <a:effectLst/>
                    <a:latin typeface="Arial Narrow" pitchFamily="34" charset="0"/>
                    <a:cs typeface="Arial" pitchFamily="34" charset="0"/>
                  </a:rPr>
                  <a:t>(e.g., lagoon, mechanical or sand filter) and list all that apply.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5" name="Rectangle 182"/>
              <p:cNvSpPr>
                <a:spLocks noChangeArrowheads="1"/>
              </p:cNvSpPr>
              <p:nvPr/>
            </p:nvSpPr>
            <p:spPr bwMode="auto">
              <a:xfrm>
                <a:off x="327" y="650"/>
                <a:ext cx="976"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rgbClr val="00B0F0"/>
                    </a:solidFill>
                    <a:effectLst/>
                    <a:latin typeface="Arial Narrow" pitchFamily="34" charset="0"/>
                    <a:cs typeface="Arial" pitchFamily="34" charset="0"/>
                  </a:rPr>
                  <a:t>Extended Aeration - Evergreen Forest WWTF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56" name="Line 183"/>
              <p:cNvSpPr>
                <a:spLocks noChangeShapeType="1"/>
              </p:cNvSpPr>
              <p:nvPr/>
            </p:nvSpPr>
            <p:spPr bwMode="auto">
              <a:xfrm>
                <a:off x="317" y="647"/>
                <a:ext cx="0" cy="13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57" name="Rectangle 184"/>
              <p:cNvSpPr>
                <a:spLocks noChangeArrowheads="1"/>
              </p:cNvSpPr>
              <p:nvPr/>
            </p:nvSpPr>
            <p:spPr bwMode="auto">
              <a:xfrm>
                <a:off x="317" y="647"/>
                <a:ext cx="3" cy="1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8" name="Line 185"/>
              <p:cNvSpPr>
                <a:spLocks noChangeShapeType="1"/>
              </p:cNvSpPr>
              <p:nvPr/>
            </p:nvSpPr>
            <p:spPr bwMode="auto">
              <a:xfrm>
                <a:off x="3527" y="650"/>
                <a:ext cx="0" cy="1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59" name="Rectangle 186"/>
              <p:cNvSpPr>
                <a:spLocks noChangeArrowheads="1"/>
              </p:cNvSpPr>
              <p:nvPr/>
            </p:nvSpPr>
            <p:spPr bwMode="auto">
              <a:xfrm>
                <a:off x="3527" y="650"/>
                <a:ext cx="3" cy="1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0" name="Line 187"/>
              <p:cNvSpPr>
                <a:spLocks noChangeShapeType="1"/>
              </p:cNvSpPr>
              <p:nvPr/>
            </p:nvSpPr>
            <p:spPr bwMode="auto">
              <a:xfrm>
                <a:off x="317" y="844"/>
                <a:ext cx="0" cy="13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1" name="Rectangle 188"/>
              <p:cNvSpPr>
                <a:spLocks noChangeArrowheads="1"/>
              </p:cNvSpPr>
              <p:nvPr/>
            </p:nvSpPr>
            <p:spPr bwMode="auto">
              <a:xfrm>
                <a:off x="317" y="844"/>
                <a:ext cx="3" cy="1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2" name="Line 189"/>
              <p:cNvSpPr>
                <a:spLocks noChangeShapeType="1"/>
              </p:cNvSpPr>
              <p:nvPr/>
            </p:nvSpPr>
            <p:spPr bwMode="auto">
              <a:xfrm>
                <a:off x="3527" y="847"/>
                <a:ext cx="0" cy="1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3" name="Rectangle 190"/>
              <p:cNvSpPr>
                <a:spLocks noChangeArrowheads="1"/>
              </p:cNvSpPr>
              <p:nvPr/>
            </p:nvSpPr>
            <p:spPr bwMode="auto">
              <a:xfrm>
                <a:off x="3527" y="847"/>
                <a:ext cx="3" cy="1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4" name="Line 191"/>
              <p:cNvSpPr>
                <a:spLocks noChangeShapeType="1"/>
              </p:cNvSpPr>
              <p:nvPr/>
            </p:nvSpPr>
            <p:spPr bwMode="auto">
              <a:xfrm>
                <a:off x="317" y="1042"/>
                <a:ext cx="0" cy="1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5" name="Rectangle 192"/>
              <p:cNvSpPr>
                <a:spLocks noChangeArrowheads="1"/>
              </p:cNvSpPr>
              <p:nvPr/>
            </p:nvSpPr>
            <p:spPr bwMode="auto">
              <a:xfrm>
                <a:off x="317" y="1042"/>
                <a:ext cx="3" cy="1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6" name="Line 193"/>
              <p:cNvSpPr>
                <a:spLocks noChangeShapeType="1"/>
              </p:cNvSpPr>
              <p:nvPr/>
            </p:nvSpPr>
            <p:spPr bwMode="auto">
              <a:xfrm>
                <a:off x="3527" y="1045"/>
                <a:ext cx="0" cy="12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7" name="Rectangle 194"/>
              <p:cNvSpPr>
                <a:spLocks noChangeArrowheads="1"/>
              </p:cNvSpPr>
              <p:nvPr/>
            </p:nvSpPr>
            <p:spPr bwMode="auto">
              <a:xfrm>
                <a:off x="3527" y="1045"/>
                <a:ext cx="3" cy="1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8" name="Line 195"/>
              <p:cNvSpPr>
                <a:spLocks noChangeShapeType="1"/>
              </p:cNvSpPr>
              <p:nvPr/>
            </p:nvSpPr>
            <p:spPr bwMode="auto">
              <a:xfrm>
                <a:off x="320" y="1991"/>
                <a:ext cx="283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9" name="Rectangle 196"/>
              <p:cNvSpPr>
                <a:spLocks noChangeArrowheads="1"/>
              </p:cNvSpPr>
              <p:nvPr/>
            </p:nvSpPr>
            <p:spPr bwMode="auto">
              <a:xfrm>
                <a:off x="320" y="1991"/>
                <a:ext cx="283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0" name="Line 197"/>
              <p:cNvSpPr>
                <a:spLocks noChangeShapeType="1"/>
              </p:cNvSpPr>
              <p:nvPr/>
            </p:nvSpPr>
            <p:spPr bwMode="auto">
              <a:xfrm>
                <a:off x="317" y="1434"/>
                <a:ext cx="0" cy="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71" name="Rectangle 198"/>
              <p:cNvSpPr>
                <a:spLocks noChangeArrowheads="1"/>
              </p:cNvSpPr>
              <p:nvPr/>
            </p:nvSpPr>
            <p:spPr bwMode="auto">
              <a:xfrm>
                <a:off x="317" y="1434"/>
                <a:ext cx="3" cy="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2" name="Line 199"/>
              <p:cNvSpPr>
                <a:spLocks noChangeShapeType="1"/>
              </p:cNvSpPr>
              <p:nvPr/>
            </p:nvSpPr>
            <p:spPr bwMode="auto">
              <a:xfrm>
                <a:off x="3527" y="1437"/>
                <a:ext cx="0" cy="6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73" name="Rectangle 200"/>
              <p:cNvSpPr>
                <a:spLocks noChangeArrowheads="1"/>
              </p:cNvSpPr>
              <p:nvPr/>
            </p:nvSpPr>
            <p:spPr bwMode="auto">
              <a:xfrm>
                <a:off x="3527" y="1437"/>
                <a:ext cx="3" cy="6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4" name="Line 201"/>
              <p:cNvSpPr>
                <a:spLocks noChangeShapeType="1"/>
              </p:cNvSpPr>
              <p:nvPr/>
            </p:nvSpPr>
            <p:spPr bwMode="auto">
              <a:xfrm>
                <a:off x="317" y="2194"/>
                <a:ext cx="0" cy="13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75" name="Rectangle 202"/>
              <p:cNvSpPr>
                <a:spLocks noChangeArrowheads="1"/>
              </p:cNvSpPr>
              <p:nvPr/>
            </p:nvSpPr>
            <p:spPr bwMode="auto">
              <a:xfrm>
                <a:off x="317" y="2194"/>
                <a:ext cx="3" cy="1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6" name="Line 203"/>
              <p:cNvSpPr>
                <a:spLocks noChangeShapeType="1"/>
              </p:cNvSpPr>
              <p:nvPr/>
            </p:nvSpPr>
            <p:spPr bwMode="auto">
              <a:xfrm>
                <a:off x="3527" y="2197"/>
                <a:ext cx="0" cy="1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77" name="Rectangle 204"/>
              <p:cNvSpPr>
                <a:spLocks noChangeArrowheads="1"/>
              </p:cNvSpPr>
              <p:nvPr/>
            </p:nvSpPr>
            <p:spPr bwMode="auto">
              <a:xfrm>
                <a:off x="3527" y="2197"/>
                <a:ext cx="3" cy="1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 name="Line 206"/>
            <p:cNvSpPr>
              <a:spLocks noChangeShapeType="1"/>
            </p:cNvSpPr>
            <p:nvPr/>
          </p:nvSpPr>
          <p:spPr bwMode="auto">
            <a:xfrm>
              <a:off x="317" y="2486"/>
              <a:ext cx="0" cy="13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Rectangle 207"/>
            <p:cNvSpPr>
              <a:spLocks noChangeArrowheads="1"/>
            </p:cNvSpPr>
            <p:nvPr/>
          </p:nvSpPr>
          <p:spPr bwMode="auto">
            <a:xfrm>
              <a:off x="317" y="2486"/>
              <a:ext cx="3" cy="1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Line 208"/>
            <p:cNvSpPr>
              <a:spLocks noChangeShapeType="1"/>
            </p:cNvSpPr>
            <p:nvPr/>
          </p:nvSpPr>
          <p:spPr bwMode="auto">
            <a:xfrm>
              <a:off x="2148" y="1437"/>
              <a:ext cx="0" cy="55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Rectangle 209"/>
            <p:cNvSpPr>
              <a:spLocks noChangeArrowheads="1"/>
            </p:cNvSpPr>
            <p:nvPr/>
          </p:nvSpPr>
          <p:spPr bwMode="auto">
            <a:xfrm>
              <a:off x="2148" y="1437"/>
              <a:ext cx="3" cy="55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Line 210"/>
            <p:cNvSpPr>
              <a:spLocks noChangeShapeType="1"/>
            </p:cNvSpPr>
            <p:nvPr/>
          </p:nvSpPr>
          <p:spPr bwMode="auto">
            <a:xfrm>
              <a:off x="2503" y="1437"/>
              <a:ext cx="0" cy="55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211"/>
            <p:cNvSpPr>
              <a:spLocks noChangeArrowheads="1"/>
            </p:cNvSpPr>
            <p:nvPr/>
          </p:nvSpPr>
          <p:spPr bwMode="auto">
            <a:xfrm>
              <a:off x="2503" y="1437"/>
              <a:ext cx="4" cy="55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Line 212"/>
            <p:cNvSpPr>
              <a:spLocks noChangeShapeType="1"/>
            </p:cNvSpPr>
            <p:nvPr/>
          </p:nvSpPr>
          <p:spPr bwMode="auto">
            <a:xfrm>
              <a:off x="2828" y="1437"/>
              <a:ext cx="0" cy="6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Rectangle 213"/>
            <p:cNvSpPr>
              <a:spLocks noChangeArrowheads="1"/>
            </p:cNvSpPr>
            <p:nvPr/>
          </p:nvSpPr>
          <p:spPr bwMode="auto">
            <a:xfrm>
              <a:off x="2828" y="1437"/>
              <a:ext cx="3" cy="6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Line 214"/>
            <p:cNvSpPr>
              <a:spLocks noChangeShapeType="1"/>
            </p:cNvSpPr>
            <p:nvPr/>
          </p:nvSpPr>
          <p:spPr bwMode="auto">
            <a:xfrm>
              <a:off x="3152" y="1437"/>
              <a:ext cx="0" cy="6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Rectangle 215"/>
            <p:cNvSpPr>
              <a:spLocks noChangeArrowheads="1"/>
            </p:cNvSpPr>
            <p:nvPr/>
          </p:nvSpPr>
          <p:spPr bwMode="auto">
            <a:xfrm>
              <a:off x="3152" y="1437"/>
              <a:ext cx="3" cy="6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Line 216"/>
            <p:cNvSpPr>
              <a:spLocks noChangeShapeType="1"/>
            </p:cNvSpPr>
            <p:nvPr/>
          </p:nvSpPr>
          <p:spPr bwMode="auto">
            <a:xfrm>
              <a:off x="3527" y="2489"/>
              <a:ext cx="0" cy="1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Rectangle 217"/>
            <p:cNvSpPr>
              <a:spLocks noChangeArrowheads="1"/>
            </p:cNvSpPr>
            <p:nvPr/>
          </p:nvSpPr>
          <p:spPr bwMode="auto">
            <a:xfrm>
              <a:off x="3527" y="2489"/>
              <a:ext cx="3" cy="1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Line 218"/>
            <p:cNvSpPr>
              <a:spLocks noChangeShapeType="1"/>
            </p:cNvSpPr>
            <p:nvPr/>
          </p:nvSpPr>
          <p:spPr bwMode="auto">
            <a:xfrm>
              <a:off x="317" y="2727"/>
              <a:ext cx="0" cy="7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Rectangle 219"/>
            <p:cNvSpPr>
              <a:spLocks noChangeArrowheads="1"/>
            </p:cNvSpPr>
            <p:nvPr/>
          </p:nvSpPr>
          <p:spPr bwMode="auto">
            <a:xfrm>
              <a:off x="317" y="2727"/>
              <a:ext cx="3" cy="7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Line 220"/>
            <p:cNvSpPr>
              <a:spLocks noChangeShapeType="1"/>
            </p:cNvSpPr>
            <p:nvPr/>
          </p:nvSpPr>
          <p:spPr bwMode="auto">
            <a:xfrm>
              <a:off x="2503" y="2730"/>
              <a:ext cx="0" cy="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1"/>
            <p:cNvSpPr>
              <a:spLocks noChangeArrowheads="1"/>
            </p:cNvSpPr>
            <p:nvPr/>
          </p:nvSpPr>
          <p:spPr bwMode="auto">
            <a:xfrm>
              <a:off x="2503" y="2730"/>
              <a:ext cx="4" cy="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Line 222"/>
            <p:cNvSpPr>
              <a:spLocks noChangeShapeType="1"/>
            </p:cNvSpPr>
            <p:nvPr/>
          </p:nvSpPr>
          <p:spPr bwMode="auto">
            <a:xfrm>
              <a:off x="2828" y="2730"/>
              <a:ext cx="0" cy="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Rectangle 223"/>
            <p:cNvSpPr>
              <a:spLocks noChangeArrowheads="1"/>
            </p:cNvSpPr>
            <p:nvPr/>
          </p:nvSpPr>
          <p:spPr bwMode="auto">
            <a:xfrm>
              <a:off x="2828" y="2730"/>
              <a:ext cx="3" cy="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Line 224"/>
            <p:cNvSpPr>
              <a:spLocks noChangeShapeType="1"/>
            </p:cNvSpPr>
            <p:nvPr/>
          </p:nvSpPr>
          <p:spPr bwMode="auto">
            <a:xfrm>
              <a:off x="3152" y="2730"/>
              <a:ext cx="0" cy="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Rectangle 225"/>
            <p:cNvSpPr>
              <a:spLocks noChangeArrowheads="1"/>
            </p:cNvSpPr>
            <p:nvPr/>
          </p:nvSpPr>
          <p:spPr bwMode="auto">
            <a:xfrm>
              <a:off x="3152" y="2730"/>
              <a:ext cx="3" cy="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Line 226"/>
            <p:cNvSpPr>
              <a:spLocks noChangeShapeType="1"/>
            </p:cNvSpPr>
            <p:nvPr/>
          </p:nvSpPr>
          <p:spPr bwMode="auto">
            <a:xfrm>
              <a:off x="3527" y="2730"/>
              <a:ext cx="0" cy="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227"/>
            <p:cNvSpPr>
              <a:spLocks noChangeArrowheads="1"/>
            </p:cNvSpPr>
            <p:nvPr/>
          </p:nvSpPr>
          <p:spPr bwMode="auto">
            <a:xfrm>
              <a:off x="3527" y="2730"/>
              <a:ext cx="3" cy="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Line 228"/>
            <p:cNvSpPr>
              <a:spLocks noChangeShapeType="1"/>
            </p:cNvSpPr>
            <p:nvPr/>
          </p:nvSpPr>
          <p:spPr bwMode="auto">
            <a:xfrm>
              <a:off x="317" y="3606"/>
              <a:ext cx="0" cy="6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ectangle 229"/>
            <p:cNvSpPr>
              <a:spLocks noChangeArrowheads="1"/>
            </p:cNvSpPr>
            <p:nvPr/>
          </p:nvSpPr>
          <p:spPr bwMode="auto">
            <a:xfrm>
              <a:off x="317" y="3606"/>
              <a:ext cx="3" cy="6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2" name="Line 230"/>
            <p:cNvSpPr>
              <a:spLocks noChangeShapeType="1"/>
            </p:cNvSpPr>
            <p:nvPr/>
          </p:nvSpPr>
          <p:spPr bwMode="auto">
            <a:xfrm>
              <a:off x="317" y="4301"/>
              <a:ext cx="0" cy="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73" name="Rectangle 231"/>
            <p:cNvSpPr>
              <a:spLocks noChangeArrowheads="1"/>
            </p:cNvSpPr>
            <p:nvPr/>
          </p:nvSpPr>
          <p:spPr bwMode="auto">
            <a:xfrm>
              <a:off x="317" y="4301"/>
              <a:ext cx="3" cy="8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4" name="Line 232"/>
            <p:cNvSpPr>
              <a:spLocks noChangeShapeType="1"/>
            </p:cNvSpPr>
            <p:nvPr/>
          </p:nvSpPr>
          <p:spPr bwMode="auto">
            <a:xfrm>
              <a:off x="3527" y="3609"/>
              <a:ext cx="0" cy="62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75" name="Rectangle 233"/>
            <p:cNvSpPr>
              <a:spLocks noChangeArrowheads="1"/>
            </p:cNvSpPr>
            <p:nvPr/>
          </p:nvSpPr>
          <p:spPr bwMode="auto">
            <a:xfrm>
              <a:off x="3527" y="3609"/>
              <a:ext cx="3" cy="6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6" name="Line 234"/>
            <p:cNvSpPr>
              <a:spLocks noChangeShapeType="1"/>
            </p:cNvSpPr>
            <p:nvPr/>
          </p:nvSpPr>
          <p:spPr bwMode="auto">
            <a:xfrm>
              <a:off x="746" y="1437"/>
              <a:ext cx="0" cy="55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77" name="Rectangle 235"/>
            <p:cNvSpPr>
              <a:spLocks noChangeArrowheads="1"/>
            </p:cNvSpPr>
            <p:nvPr/>
          </p:nvSpPr>
          <p:spPr bwMode="auto">
            <a:xfrm>
              <a:off x="746" y="1437"/>
              <a:ext cx="3" cy="55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8" name="Line 236"/>
            <p:cNvSpPr>
              <a:spLocks noChangeShapeType="1"/>
            </p:cNvSpPr>
            <p:nvPr/>
          </p:nvSpPr>
          <p:spPr bwMode="auto">
            <a:xfrm>
              <a:off x="2148" y="2730"/>
              <a:ext cx="0" cy="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79" name="Rectangle 237"/>
            <p:cNvSpPr>
              <a:spLocks noChangeArrowheads="1"/>
            </p:cNvSpPr>
            <p:nvPr/>
          </p:nvSpPr>
          <p:spPr bwMode="auto">
            <a:xfrm>
              <a:off x="2148" y="2730"/>
              <a:ext cx="3" cy="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0" name="Line 238"/>
            <p:cNvSpPr>
              <a:spLocks noChangeShapeType="1"/>
            </p:cNvSpPr>
            <p:nvPr/>
          </p:nvSpPr>
          <p:spPr bwMode="auto">
            <a:xfrm>
              <a:off x="2503" y="3609"/>
              <a:ext cx="0" cy="62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81" name="Rectangle 239"/>
            <p:cNvSpPr>
              <a:spLocks noChangeArrowheads="1"/>
            </p:cNvSpPr>
            <p:nvPr/>
          </p:nvSpPr>
          <p:spPr bwMode="auto">
            <a:xfrm>
              <a:off x="2503" y="3609"/>
              <a:ext cx="4" cy="6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2" name="Line 240"/>
            <p:cNvSpPr>
              <a:spLocks noChangeShapeType="1"/>
            </p:cNvSpPr>
            <p:nvPr/>
          </p:nvSpPr>
          <p:spPr bwMode="auto">
            <a:xfrm>
              <a:off x="2828" y="3609"/>
              <a:ext cx="0" cy="62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83" name="Rectangle 241"/>
            <p:cNvSpPr>
              <a:spLocks noChangeArrowheads="1"/>
            </p:cNvSpPr>
            <p:nvPr/>
          </p:nvSpPr>
          <p:spPr bwMode="auto">
            <a:xfrm>
              <a:off x="2828" y="3609"/>
              <a:ext cx="3" cy="6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4" name="Line 242"/>
            <p:cNvSpPr>
              <a:spLocks noChangeShapeType="1"/>
            </p:cNvSpPr>
            <p:nvPr/>
          </p:nvSpPr>
          <p:spPr bwMode="auto">
            <a:xfrm>
              <a:off x="3152" y="3609"/>
              <a:ext cx="0" cy="62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85" name="Rectangle 243"/>
            <p:cNvSpPr>
              <a:spLocks noChangeArrowheads="1"/>
            </p:cNvSpPr>
            <p:nvPr/>
          </p:nvSpPr>
          <p:spPr bwMode="auto">
            <a:xfrm>
              <a:off x="3152" y="3609"/>
              <a:ext cx="3" cy="6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7" name="Line 244"/>
            <p:cNvSpPr>
              <a:spLocks noChangeShapeType="1"/>
            </p:cNvSpPr>
            <p:nvPr/>
          </p:nvSpPr>
          <p:spPr bwMode="auto">
            <a:xfrm>
              <a:off x="1480" y="2730"/>
              <a:ext cx="0" cy="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88" name="Rectangle 245"/>
            <p:cNvSpPr>
              <a:spLocks noChangeArrowheads="1"/>
            </p:cNvSpPr>
            <p:nvPr/>
          </p:nvSpPr>
          <p:spPr bwMode="auto">
            <a:xfrm>
              <a:off x="1480" y="2730"/>
              <a:ext cx="3" cy="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9" name="Line 246"/>
            <p:cNvSpPr>
              <a:spLocks noChangeShapeType="1"/>
            </p:cNvSpPr>
            <p:nvPr/>
          </p:nvSpPr>
          <p:spPr bwMode="auto">
            <a:xfrm>
              <a:off x="1375" y="3609"/>
              <a:ext cx="0" cy="62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0" name="Rectangle 247"/>
            <p:cNvSpPr>
              <a:spLocks noChangeArrowheads="1"/>
            </p:cNvSpPr>
            <p:nvPr/>
          </p:nvSpPr>
          <p:spPr bwMode="auto">
            <a:xfrm>
              <a:off x="1375" y="3609"/>
              <a:ext cx="3" cy="6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1" name="Line 248"/>
            <p:cNvSpPr>
              <a:spLocks noChangeShapeType="1"/>
            </p:cNvSpPr>
            <p:nvPr/>
          </p:nvSpPr>
          <p:spPr bwMode="auto">
            <a:xfrm>
              <a:off x="228" y="4298"/>
              <a:ext cx="0" cy="9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2" name="Rectangle 249"/>
            <p:cNvSpPr>
              <a:spLocks noChangeArrowheads="1"/>
            </p:cNvSpPr>
            <p:nvPr/>
          </p:nvSpPr>
          <p:spPr bwMode="auto">
            <a:xfrm>
              <a:off x="228" y="4298"/>
              <a:ext cx="3" cy="9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3" name="Line 250"/>
            <p:cNvSpPr>
              <a:spLocks noChangeShapeType="1"/>
            </p:cNvSpPr>
            <p:nvPr/>
          </p:nvSpPr>
          <p:spPr bwMode="auto">
            <a:xfrm>
              <a:off x="3152" y="401"/>
              <a:ext cx="37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4" name="Rectangle 251"/>
            <p:cNvSpPr>
              <a:spLocks noChangeArrowheads="1"/>
            </p:cNvSpPr>
            <p:nvPr/>
          </p:nvSpPr>
          <p:spPr bwMode="auto">
            <a:xfrm>
              <a:off x="3152" y="401"/>
              <a:ext cx="378"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5" name="Line 252"/>
            <p:cNvSpPr>
              <a:spLocks noChangeShapeType="1"/>
            </p:cNvSpPr>
            <p:nvPr/>
          </p:nvSpPr>
          <p:spPr bwMode="auto">
            <a:xfrm>
              <a:off x="746" y="496"/>
              <a:ext cx="278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6" name="Rectangle 253"/>
            <p:cNvSpPr>
              <a:spLocks noChangeArrowheads="1"/>
            </p:cNvSpPr>
            <p:nvPr/>
          </p:nvSpPr>
          <p:spPr bwMode="auto">
            <a:xfrm>
              <a:off x="746" y="496"/>
              <a:ext cx="2784"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7" name="Line 254"/>
            <p:cNvSpPr>
              <a:spLocks noChangeShapeType="1"/>
            </p:cNvSpPr>
            <p:nvPr/>
          </p:nvSpPr>
          <p:spPr bwMode="auto">
            <a:xfrm>
              <a:off x="320" y="647"/>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8" name="Rectangle 255"/>
            <p:cNvSpPr>
              <a:spLocks noChangeArrowheads="1"/>
            </p:cNvSpPr>
            <p:nvPr/>
          </p:nvSpPr>
          <p:spPr bwMode="auto">
            <a:xfrm>
              <a:off x="320" y="647"/>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9" name="Line 256"/>
            <p:cNvSpPr>
              <a:spLocks noChangeShapeType="1"/>
            </p:cNvSpPr>
            <p:nvPr/>
          </p:nvSpPr>
          <p:spPr bwMode="auto">
            <a:xfrm>
              <a:off x="320" y="77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00" name="Rectangle 257"/>
            <p:cNvSpPr>
              <a:spLocks noChangeArrowheads="1"/>
            </p:cNvSpPr>
            <p:nvPr/>
          </p:nvSpPr>
          <p:spPr bwMode="auto">
            <a:xfrm>
              <a:off x="320" y="774"/>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1" name="Line 258"/>
            <p:cNvSpPr>
              <a:spLocks noChangeShapeType="1"/>
            </p:cNvSpPr>
            <p:nvPr/>
          </p:nvSpPr>
          <p:spPr bwMode="auto">
            <a:xfrm>
              <a:off x="320" y="84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02" name="Rectangle 259"/>
            <p:cNvSpPr>
              <a:spLocks noChangeArrowheads="1"/>
            </p:cNvSpPr>
            <p:nvPr/>
          </p:nvSpPr>
          <p:spPr bwMode="auto">
            <a:xfrm>
              <a:off x="320" y="844"/>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3" name="Line 260"/>
            <p:cNvSpPr>
              <a:spLocks noChangeShapeType="1"/>
            </p:cNvSpPr>
            <p:nvPr/>
          </p:nvSpPr>
          <p:spPr bwMode="auto">
            <a:xfrm>
              <a:off x="320" y="972"/>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04" name="Rectangle 261"/>
            <p:cNvSpPr>
              <a:spLocks noChangeArrowheads="1"/>
            </p:cNvSpPr>
            <p:nvPr/>
          </p:nvSpPr>
          <p:spPr bwMode="auto">
            <a:xfrm>
              <a:off x="320" y="972"/>
              <a:ext cx="3210"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5" name="Line 262"/>
            <p:cNvSpPr>
              <a:spLocks noChangeShapeType="1"/>
            </p:cNvSpPr>
            <p:nvPr/>
          </p:nvSpPr>
          <p:spPr bwMode="auto">
            <a:xfrm>
              <a:off x="320" y="1042"/>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06" name="Rectangle 263"/>
            <p:cNvSpPr>
              <a:spLocks noChangeArrowheads="1"/>
            </p:cNvSpPr>
            <p:nvPr/>
          </p:nvSpPr>
          <p:spPr bwMode="auto">
            <a:xfrm>
              <a:off x="320" y="1042"/>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7" name="Line 264"/>
            <p:cNvSpPr>
              <a:spLocks noChangeShapeType="1"/>
            </p:cNvSpPr>
            <p:nvPr/>
          </p:nvSpPr>
          <p:spPr bwMode="auto">
            <a:xfrm>
              <a:off x="320" y="1166"/>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08" name="Rectangle 265"/>
            <p:cNvSpPr>
              <a:spLocks noChangeArrowheads="1"/>
            </p:cNvSpPr>
            <p:nvPr/>
          </p:nvSpPr>
          <p:spPr bwMode="auto">
            <a:xfrm>
              <a:off x="320" y="1166"/>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9" name="Line 266"/>
            <p:cNvSpPr>
              <a:spLocks noChangeShapeType="1"/>
            </p:cNvSpPr>
            <p:nvPr/>
          </p:nvSpPr>
          <p:spPr bwMode="auto">
            <a:xfrm>
              <a:off x="320" y="143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0" name="Rectangle 267"/>
            <p:cNvSpPr>
              <a:spLocks noChangeArrowheads="1"/>
            </p:cNvSpPr>
            <p:nvPr/>
          </p:nvSpPr>
          <p:spPr bwMode="auto">
            <a:xfrm>
              <a:off x="320" y="1434"/>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1" name="Line 268"/>
            <p:cNvSpPr>
              <a:spLocks noChangeShapeType="1"/>
            </p:cNvSpPr>
            <p:nvPr/>
          </p:nvSpPr>
          <p:spPr bwMode="auto">
            <a:xfrm>
              <a:off x="320" y="1545"/>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2" name="Rectangle 269"/>
            <p:cNvSpPr>
              <a:spLocks noChangeArrowheads="1"/>
            </p:cNvSpPr>
            <p:nvPr/>
          </p:nvSpPr>
          <p:spPr bwMode="auto">
            <a:xfrm>
              <a:off x="320" y="1545"/>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3" name="Line 270"/>
            <p:cNvSpPr>
              <a:spLocks noChangeShapeType="1"/>
            </p:cNvSpPr>
            <p:nvPr/>
          </p:nvSpPr>
          <p:spPr bwMode="auto">
            <a:xfrm>
              <a:off x="320" y="163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4" name="Rectangle 271"/>
            <p:cNvSpPr>
              <a:spLocks noChangeArrowheads="1"/>
            </p:cNvSpPr>
            <p:nvPr/>
          </p:nvSpPr>
          <p:spPr bwMode="auto">
            <a:xfrm>
              <a:off x="320" y="1634"/>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5" name="Line 272"/>
            <p:cNvSpPr>
              <a:spLocks noChangeShapeType="1"/>
            </p:cNvSpPr>
            <p:nvPr/>
          </p:nvSpPr>
          <p:spPr bwMode="auto">
            <a:xfrm>
              <a:off x="320" y="1723"/>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6" name="Rectangle 273"/>
            <p:cNvSpPr>
              <a:spLocks noChangeArrowheads="1"/>
            </p:cNvSpPr>
            <p:nvPr/>
          </p:nvSpPr>
          <p:spPr bwMode="auto">
            <a:xfrm>
              <a:off x="320" y="1723"/>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7" name="Line 274"/>
            <p:cNvSpPr>
              <a:spLocks noChangeShapeType="1"/>
            </p:cNvSpPr>
            <p:nvPr/>
          </p:nvSpPr>
          <p:spPr bwMode="auto">
            <a:xfrm>
              <a:off x="320" y="1813"/>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8" name="Rectangle 275"/>
            <p:cNvSpPr>
              <a:spLocks noChangeArrowheads="1"/>
            </p:cNvSpPr>
            <p:nvPr/>
          </p:nvSpPr>
          <p:spPr bwMode="auto">
            <a:xfrm>
              <a:off x="320" y="1813"/>
              <a:ext cx="3210"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9" name="Line 276"/>
            <p:cNvSpPr>
              <a:spLocks noChangeShapeType="1"/>
            </p:cNvSpPr>
            <p:nvPr/>
          </p:nvSpPr>
          <p:spPr bwMode="auto">
            <a:xfrm>
              <a:off x="320" y="1902"/>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20" name="Rectangle 277"/>
            <p:cNvSpPr>
              <a:spLocks noChangeArrowheads="1"/>
            </p:cNvSpPr>
            <p:nvPr/>
          </p:nvSpPr>
          <p:spPr bwMode="auto">
            <a:xfrm>
              <a:off x="320" y="1902"/>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1" name="Line 278"/>
            <p:cNvSpPr>
              <a:spLocks noChangeShapeType="1"/>
            </p:cNvSpPr>
            <p:nvPr/>
          </p:nvSpPr>
          <p:spPr bwMode="auto">
            <a:xfrm>
              <a:off x="3155" y="1989"/>
              <a:ext cx="37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22" name="Rectangle 279"/>
            <p:cNvSpPr>
              <a:spLocks noChangeArrowheads="1"/>
            </p:cNvSpPr>
            <p:nvPr/>
          </p:nvSpPr>
          <p:spPr bwMode="auto">
            <a:xfrm>
              <a:off x="3155" y="1989"/>
              <a:ext cx="372"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3" name="Line 280"/>
            <p:cNvSpPr>
              <a:spLocks noChangeShapeType="1"/>
            </p:cNvSpPr>
            <p:nvPr/>
          </p:nvSpPr>
          <p:spPr bwMode="auto">
            <a:xfrm>
              <a:off x="3155" y="1994"/>
              <a:ext cx="37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24" name="Rectangle 281"/>
            <p:cNvSpPr>
              <a:spLocks noChangeArrowheads="1"/>
            </p:cNvSpPr>
            <p:nvPr/>
          </p:nvSpPr>
          <p:spPr bwMode="auto">
            <a:xfrm>
              <a:off x="3155" y="1994"/>
              <a:ext cx="372"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5" name="Line 282"/>
            <p:cNvSpPr>
              <a:spLocks noChangeShapeType="1"/>
            </p:cNvSpPr>
            <p:nvPr/>
          </p:nvSpPr>
          <p:spPr bwMode="auto">
            <a:xfrm>
              <a:off x="2831" y="2081"/>
              <a:ext cx="69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26" name="Rectangle 283"/>
            <p:cNvSpPr>
              <a:spLocks noChangeArrowheads="1"/>
            </p:cNvSpPr>
            <p:nvPr/>
          </p:nvSpPr>
          <p:spPr bwMode="auto">
            <a:xfrm>
              <a:off x="2831" y="2081"/>
              <a:ext cx="699"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7" name="Line 284"/>
            <p:cNvSpPr>
              <a:spLocks noChangeShapeType="1"/>
            </p:cNvSpPr>
            <p:nvPr/>
          </p:nvSpPr>
          <p:spPr bwMode="auto">
            <a:xfrm>
              <a:off x="320" y="219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28" name="Rectangle 285"/>
            <p:cNvSpPr>
              <a:spLocks noChangeArrowheads="1"/>
            </p:cNvSpPr>
            <p:nvPr/>
          </p:nvSpPr>
          <p:spPr bwMode="auto">
            <a:xfrm>
              <a:off x="320" y="2194"/>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9" name="Line 286"/>
            <p:cNvSpPr>
              <a:spLocks noChangeShapeType="1"/>
            </p:cNvSpPr>
            <p:nvPr/>
          </p:nvSpPr>
          <p:spPr bwMode="auto">
            <a:xfrm>
              <a:off x="320" y="2321"/>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0" name="Rectangle 287"/>
            <p:cNvSpPr>
              <a:spLocks noChangeArrowheads="1"/>
            </p:cNvSpPr>
            <p:nvPr/>
          </p:nvSpPr>
          <p:spPr bwMode="auto">
            <a:xfrm>
              <a:off x="320" y="2321"/>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1" name="Line 288"/>
            <p:cNvSpPr>
              <a:spLocks noChangeShapeType="1"/>
            </p:cNvSpPr>
            <p:nvPr/>
          </p:nvSpPr>
          <p:spPr bwMode="auto">
            <a:xfrm>
              <a:off x="320" y="2486"/>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2" name="Rectangle 289"/>
            <p:cNvSpPr>
              <a:spLocks noChangeArrowheads="1"/>
            </p:cNvSpPr>
            <p:nvPr/>
          </p:nvSpPr>
          <p:spPr bwMode="auto">
            <a:xfrm>
              <a:off x="320" y="2486"/>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3" name="Line 290"/>
            <p:cNvSpPr>
              <a:spLocks noChangeShapeType="1"/>
            </p:cNvSpPr>
            <p:nvPr/>
          </p:nvSpPr>
          <p:spPr bwMode="auto">
            <a:xfrm>
              <a:off x="320" y="2613"/>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4" name="Rectangle 291"/>
            <p:cNvSpPr>
              <a:spLocks noChangeArrowheads="1"/>
            </p:cNvSpPr>
            <p:nvPr/>
          </p:nvSpPr>
          <p:spPr bwMode="auto">
            <a:xfrm>
              <a:off x="320" y="2613"/>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5" name="Line 292"/>
            <p:cNvSpPr>
              <a:spLocks noChangeShapeType="1"/>
            </p:cNvSpPr>
            <p:nvPr/>
          </p:nvSpPr>
          <p:spPr bwMode="auto">
            <a:xfrm>
              <a:off x="320" y="2727"/>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6" name="Rectangle 293"/>
            <p:cNvSpPr>
              <a:spLocks noChangeArrowheads="1"/>
            </p:cNvSpPr>
            <p:nvPr/>
          </p:nvSpPr>
          <p:spPr bwMode="auto">
            <a:xfrm>
              <a:off x="320" y="2727"/>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7" name="Line 294"/>
            <p:cNvSpPr>
              <a:spLocks noChangeShapeType="1"/>
            </p:cNvSpPr>
            <p:nvPr/>
          </p:nvSpPr>
          <p:spPr bwMode="auto">
            <a:xfrm>
              <a:off x="320" y="3043"/>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8" name="Rectangle 295"/>
            <p:cNvSpPr>
              <a:spLocks noChangeArrowheads="1"/>
            </p:cNvSpPr>
            <p:nvPr/>
          </p:nvSpPr>
          <p:spPr bwMode="auto">
            <a:xfrm>
              <a:off x="320" y="3043"/>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9" name="Line 296"/>
            <p:cNvSpPr>
              <a:spLocks noChangeShapeType="1"/>
            </p:cNvSpPr>
            <p:nvPr/>
          </p:nvSpPr>
          <p:spPr bwMode="auto">
            <a:xfrm>
              <a:off x="320" y="3133"/>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40" name="Rectangle 297"/>
            <p:cNvSpPr>
              <a:spLocks noChangeArrowheads="1"/>
            </p:cNvSpPr>
            <p:nvPr/>
          </p:nvSpPr>
          <p:spPr bwMode="auto">
            <a:xfrm>
              <a:off x="320" y="3133"/>
              <a:ext cx="3210"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1" name="Line 298"/>
            <p:cNvSpPr>
              <a:spLocks noChangeShapeType="1"/>
            </p:cNvSpPr>
            <p:nvPr/>
          </p:nvSpPr>
          <p:spPr bwMode="auto">
            <a:xfrm>
              <a:off x="320" y="3222"/>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42" name="Rectangle 299"/>
            <p:cNvSpPr>
              <a:spLocks noChangeArrowheads="1"/>
            </p:cNvSpPr>
            <p:nvPr/>
          </p:nvSpPr>
          <p:spPr bwMode="auto">
            <a:xfrm>
              <a:off x="320" y="3222"/>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3" name="Line 300"/>
            <p:cNvSpPr>
              <a:spLocks noChangeShapeType="1"/>
            </p:cNvSpPr>
            <p:nvPr/>
          </p:nvSpPr>
          <p:spPr bwMode="auto">
            <a:xfrm>
              <a:off x="320" y="3311"/>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44" name="Rectangle 301"/>
            <p:cNvSpPr>
              <a:spLocks noChangeArrowheads="1"/>
            </p:cNvSpPr>
            <p:nvPr/>
          </p:nvSpPr>
          <p:spPr bwMode="auto">
            <a:xfrm>
              <a:off x="320" y="3311"/>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5" name="Line 302"/>
            <p:cNvSpPr>
              <a:spLocks noChangeShapeType="1"/>
            </p:cNvSpPr>
            <p:nvPr/>
          </p:nvSpPr>
          <p:spPr bwMode="auto">
            <a:xfrm>
              <a:off x="320" y="3400"/>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46" name="Rectangle 303"/>
            <p:cNvSpPr>
              <a:spLocks noChangeArrowheads="1"/>
            </p:cNvSpPr>
            <p:nvPr/>
          </p:nvSpPr>
          <p:spPr bwMode="auto">
            <a:xfrm>
              <a:off x="320" y="3400"/>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7" name="Line 304"/>
            <p:cNvSpPr>
              <a:spLocks noChangeShapeType="1"/>
            </p:cNvSpPr>
            <p:nvPr/>
          </p:nvSpPr>
          <p:spPr bwMode="auto">
            <a:xfrm>
              <a:off x="320" y="3490"/>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48" name="Rectangle 305"/>
            <p:cNvSpPr>
              <a:spLocks noChangeArrowheads="1"/>
            </p:cNvSpPr>
            <p:nvPr/>
          </p:nvSpPr>
          <p:spPr bwMode="auto">
            <a:xfrm>
              <a:off x="320" y="3490"/>
              <a:ext cx="3210"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9" name="Line 306"/>
            <p:cNvSpPr>
              <a:spLocks noChangeShapeType="1"/>
            </p:cNvSpPr>
            <p:nvPr/>
          </p:nvSpPr>
          <p:spPr bwMode="auto">
            <a:xfrm>
              <a:off x="320" y="3606"/>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0" name="Rectangle 307"/>
            <p:cNvSpPr>
              <a:spLocks noChangeArrowheads="1"/>
            </p:cNvSpPr>
            <p:nvPr/>
          </p:nvSpPr>
          <p:spPr bwMode="auto">
            <a:xfrm>
              <a:off x="320" y="3606"/>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1" name="Line 308"/>
            <p:cNvSpPr>
              <a:spLocks noChangeShapeType="1"/>
            </p:cNvSpPr>
            <p:nvPr/>
          </p:nvSpPr>
          <p:spPr bwMode="auto">
            <a:xfrm>
              <a:off x="320" y="3695"/>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2" name="Rectangle 309"/>
            <p:cNvSpPr>
              <a:spLocks noChangeArrowheads="1"/>
            </p:cNvSpPr>
            <p:nvPr/>
          </p:nvSpPr>
          <p:spPr bwMode="auto">
            <a:xfrm>
              <a:off x="320" y="3695"/>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3" name="Line 310"/>
            <p:cNvSpPr>
              <a:spLocks noChangeShapeType="1"/>
            </p:cNvSpPr>
            <p:nvPr/>
          </p:nvSpPr>
          <p:spPr bwMode="auto">
            <a:xfrm>
              <a:off x="320" y="378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4" name="Rectangle 311"/>
            <p:cNvSpPr>
              <a:spLocks noChangeArrowheads="1"/>
            </p:cNvSpPr>
            <p:nvPr/>
          </p:nvSpPr>
          <p:spPr bwMode="auto">
            <a:xfrm>
              <a:off x="320" y="3784"/>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5" name="Line 312"/>
            <p:cNvSpPr>
              <a:spLocks noChangeShapeType="1"/>
            </p:cNvSpPr>
            <p:nvPr/>
          </p:nvSpPr>
          <p:spPr bwMode="auto">
            <a:xfrm>
              <a:off x="320" y="3874"/>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6" name="Rectangle 313"/>
            <p:cNvSpPr>
              <a:spLocks noChangeArrowheads="1"/>
            </p:cNvSpPr>
            <p:nvPr/>
          </p:nvSpPr>
          <p:spPr bwMode="auto">
            <a:xfrm>
              <a:off x="320" y="3874"/>
              <a:ext cx="3210"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7" name="Line 314"/>
            <p:cNvSpPr>
              <a:spLocks noChangeShapeType="1"/>
            </p:cNvSpPr>
            <p:nvPr/>
          </p:nvSpPr>
          <p:spPr bwMode="auto">
            <a:xfrm>
              <a:off x="320" y="3963"/>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8" name="Rectangle 315"/>
            <p:cNvSpPr>
              <a:spLocks noChangeArrowheads="1"/>
            </p:cNvSpPr>
            <p:nvPr/>
          </p:nvSpPr>
          <p:spPr bwMode="auto">
            <a:xfrm>
              <a:off x="320" y="3963"/>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9" name="Line 316"/>
            <p:cNvSpPr>
              <a:spLocks noChangeShapeType="1"/>
            </p:cNvSpPr>
            <p:nvPr/>
          </p:nvSpPr>
          <p:spPr bwMode="auto">
            <a:xfrm>
              <a:off x="320" y="4052"/>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60" name="Rectangle 317"/>
            <p:cNvSpPr>
              <a:spLocks noChangeArrowheads="1"/>
            </p:cNvSpPr>
            <p:nvPr/>
          </p:nvSpPr>
          <p:spPr bwMode="auto">
            <a:xfrm>
              <a:off x="320" y="4052"/>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1" name="Line 318"/>
            <p:cNvSpPr>
              <a:spLocks noChangeShapeType="1"/>
            </p:cNvSpPr>
            <p:nvPr/>
          </p:nvSpPr>
          <p:spPr bwMode="auto">
            <a:xfrm>
              <a:off x="320" y="4141"/>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62" name="Rectangle 319"/>
            <p:cNvSpPr>
              <a:spLocks noChangeArrowheads="1"/>
            </p:cNvSpPr>
            <p:nvPr/>
          </p:nvSpPr>
          <p:spPr bwMode="auto">
            <a:xfrm>
              <a:off x="320" y="4141"/>
              <a:ext cx="3210"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3" name="Line 320"/>
            <p:cNvSpPr>
              <a:spLocks noChangeShapeType="1"/>
            </p:cNvSpPr>
            <p:nvPr/>
          </p:nvSpPr>
          <p:spPr bwMode="auto">
            <a:xfrm>
              <a:off x="320" y="4231"/>
              <a:ext cx="321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64" name="Rectangle 321"/>
            <p:cNvSpPr>
              <a:spLocks noChangeArrowheads="1"/>
            </p:cNvSpPr>
            <p:nvPr/>
          </p:nvSpPr>
          <p:spPr bwMode="auto">
            <a:xfrm>
              <a:off x="320" y="4231"/>
              <a:ext cx="3210"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5" name="Line 322"/>
            <p:cNvSpPr>
              <a:spLocks noChangeShapeType="1"/>
            </p:cNvSpPr>
            <p:nvPr/>
          </p:nvSpPr>
          <p:spPr bwMode="auto">
            <a:xfrm>
              <a:off x="231" y="4298"/>
              <a:ext cx="8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66" name="Rectangle 323"/>
            <p:cNvSpPr>
              <a:spLocks noChangeArrowheads="1"/>
            </p:cNvSpPr>
            <p:nvPr/>
          </p:nvSpPr>
          <p:spPr bwMode="auto">
            <a:xfrm>
              <a:off x="231" y="4298"/>
              <a:ext cx="8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7" name="Line 324"/>
            <p:cNvSpPr>
              <a:spLocks noChangeShapeType="1"/>
            </p:cNvSpPr>
            <p:nvPr/>
          </p:nvSpPr>
          <p:spPr bwMode="auto">
            <a:xfrm>
              <a:off x="231" y="4388"/>
              <a:ext cx="8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68" name="Rectangle 325"/>
            <p:cNvSpPr>
              <a:spLocks noChangeArrowheads="1"/>
            </p:cNvSpPr>
            <p:nvPr/>
          </p:nvSpPr>
          <p:spPr bwMode="auto">
            <a:xfrm>
              <a:off x="231" y="4388"/>
              <a:ext cx="89"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9" name="Rectangle 326"/>
            <p:cNvSpPr>
              <a:spLocks noChangeArrowheads="1"/>
            </p:cNvSpPr>
            <p:nvPr/>
          </p:nvSpPr>
          <p:spPr bwMode="auto">
            <a:xfrm>
              <a:off x="225" y="333"/>
              <a:ext cx="3308" cy="8"/>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0" name="Rectangle 327"/>
            <p:cNvSpPr>
              <a:spLocks noChangeArrowheads="1"/>
            </p:cNvSpPr>
            <p:nvPr/>
          </p:nvSpPr>
          <p:spPr bwMode="auto">
            <a:xfrm>
              <a:off x="225" y="4507"/>
              <a:ext cx="3308" cy="8"/>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1" name="Rectangle 328"/>
            <p:cNvSpPr>
              <a:spLocks noChangeArrowheads="1"/>
            </p:cNvSpPr>
            <p:nvPr/>
          </p:nvSpPr>
          <p:spPr bwMode="auto">
            <a:xfrm>
              <a:off x="225" y="333"/>
              <a:ext cx="9" cy="4182"/>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2" name="Rectangle 329"/>
            <p:cNvSpPr>
              <a:spLocks noChangeArrowheads="1"/>
            </p:cNvSpPr>
            <p:nvPr/>
          </p:nvSpPr>
          <p:spPr bwMode="auto">
            <a:xfrm>
              <a:off x="3524" y="333"/>
              <a:ext cx="9" cy="4182"/>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402" name="Picture 3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8" y="4331"/>
              <a:ext cx="66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73" name="Group 336"/>
            <p:cNvGrpSpPr>
              <a:grpSpLocks/>
            </p:cNvGrpSpPr>
            <p:nvPr/>
          </p:nvGrpSpPr>
          <p:grpSpPr bwMode="auto">
            <a:xfrm>
              <a:off x="1388" y="1285"/>
              <a:ext cx="146" cy="95"/>
              <a:chOff x="1388" y="1285"/>
              <a:chExt cx="146" cy="95"/>
            </a:xfrm>
          </p:grpSpPr>
          <p:sp>
            <p:nvSpPr>
              <p:cNvPr id="3178" name="Rectangle 331"/>
              <p:cNvSpPr>
                <a:spLocks noChangeArrowheads="1"/>
              </p:cNvSpPr>
              <p:nvPr/>
            </p:nvSpPr>
            <p:spPr bwMode="auto">
              <a:xfrm>
                <a:off x="1388" y="1285"/>
                <a:ext cx="80" cy="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9" name="Rectangle 332"/>
              <p:cNvSpPr>
                <a:spLocks noChangeArrowheads="1"/>
              </p:cNvSpPr>
              <p:nvPr/>
            </p:nvSpPr>
            <p:spPr bwMode="auto">
              <a:xfrm>
                <a:off x="1455" y="1293"/>
                <a:ext cx="79"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smtClean="0">
                    <a:ln>
                      <a:noFill/>
                    </a:ln>
                    <a:solidFill>
                      <a:srgbClr val="000000"/>
                    </a:solidFill>
                    <a:effectLst/>
                    <a:latin typeface="Calibri" pitchFamily="34" charset="0"/>
                    <a:cs typeface="Arial" pitchFamily="34" charset="0"/>
                  </a:rPr>
                  <a:t>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80" name="Rectangle 333"/>
              <p:cNvSpPr>
                <a:spLocks noChangeArrowheads="1"/>
              </p:cNvSpPr>
              <p:nvPr/>
            </p:nvSpPr>
            <p:spPr bwMode="auto">
              <a:xfrm>
                <a:off x="1391" y="1293"/>
                <a:ext cx="51" cy="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406" name="Picture 3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1" y="1293"/>
                <a:ext cx="51"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07" name="Picture 3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1" y="1293"/>
                <a:ext cx="51"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174" name="Group 342"/>
            <p:cNvGrpSpPr>
              <a:grpSpLocks/>
            </p:cNvGrpSpPr>
            <p:nvPr/>
          </p:nvGrpSpPr>
          <p:grpSpPr bwMode="auto">
            <a:xfrm>
              <a:off x="1585" y="1285"/>
              <a:ext cx="67" cy="60"/>
              <a:chOff x="1585" y="1285"/>
              <a:chExt cx="67" cy="60"/>
            </a:xfrm>
          </p:grpSpPr>
          <p:sp>
            <p:nvSpPr>
              <p:cNvPr id="3175" name="Rectangle 337"/>
              <p:cNvSpPr>
                <a:spLocks noChangeArrowheads="1"/>
              </p:cNvSpPr>
              <p:nvPr/>
            </p:nvSpPr>
            <p:spPr bwMode="auto">
              <a:xfrm>
                <a:off x="1585" y="1285"/>
                <a:ext cx="67" cy="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6" name="Rectangle 338"/>
              <p:cNvSpPr>
                <a:spLocks noChangeArrowheads="1"/>
              </p:cNvSpPr>
              <p:nvPr/>
            </p:nvSpPr>
            <p:spPr bwMode="auto">
              <a:xfrm>
                <a:off x="1642" y="1285"/>
                <a:ext cx="10" cy="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7" name="Rectangle 339"/>
              <p:cNvSpPr>
                <a:spLocks noChangeArrowheads="1"/>
              </p:cNvSpPr>
              <p:nvPr/>
            </p:nvSpPr>
            <p:spPr bwMode="auto">
              <a:xfrm>
                <a:off x="1588" y="1293"/>
                <a:ext cx="51" cy="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412" name="Picture 3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 y="1293"/>
                <a:ext cx="51"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13" name="Picture 3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293"/>
                <a:ext cx="51"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15701812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4" y="7374"/>
            <a:ext cx="8922774" cy="602226"/>
          </a:xfrm>
        </p:spPr>
        <p:txBody>
          <a:bodyPr/>
          <a:lstStyle/>
          <a:p>
            <a:pPr marL="91440"/>
            <a:r>
              <a:rPr lang="en-US" sz="2100" dirty="0"/>
              <a:t>Verification Page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375514480"/>
              </p:ext>
            </p:extLst>
          </p:nvPr>
        </p:nvGraphicFramePr>
        <p:xfrm>
          <a:off x="152400" y="685801"/>
          <a:ext cx="4495799" cy="6268548"/>
        </p:xfrm>
        <a:graphic>
          <a:graphicData uri="http://schemas.openxmlformats.org/drawingml/2006/table">
            <a:tbl>
              <a:tblPr/>
              <a:tblGrid>
                <a:gridCol w="103627"/>
                <a:gridCol w="143482"/>
                <a:gridCol w="151455"/>
                <a:gridCol w="526104"/>
                <a:gridCol w="544040"/>
                <a:gridCol w="233159"/>
                <a:gridCol w="79713"/>
                <a:gridCol w="382621"/>
                <a:gridCol w="627737"/>
                <a:gridCol w="125548"/>
                <a:gridCol w="135512"/>
                <a:gridCol w="544040"/>
                <a:gridCol w="77720"/>
                <a:gridCol w="454363"/>
                <a:gridCol w="55799"/>
                <a:gridCol w="96792"/>
                <a:gridCol w="214087"/>
              </a:tblGrid>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just"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gridSpan="7">
                  <a:txBody>
                    <a:bodyPr/>
                    <a:lstStyle/>
                    <a:p>
                      <a:pPr algn="r" fontAlgn="ctr"/>
                      <a:r>
                        <a:rPr lang="en-US" sz="700" b="0" i="0" u="none" strike="noStrike" dirty="0">
                          <a:solidFill>
                            <a:srgbClr val="000000"/>
                          </a:solidFill>
                          <a:effectLst/>
                          <a:latin typeface="Arial"/>
                        </a:rPr>
                        <a:t>For the calendar year January 1 - December 31,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b"/>
                      <a:r>
                        <a:rPr lang="en-US" sz="700" b="0" i="0" u="none" strike="noStrike" dirty="0" smtClean="0">
                          <a:solidFill>
                            <a:srgbClr val="00B0F0"/>
                          </a:solidFill>
                          <a:effectLst/>
                          <a:latin typeface="Calibri"/>
                        </a:rPr>
                        <a:t>2017</a:t>
                      </a:r>
                      <a:endParaRPr lang="en-US" sz="700" b="0" i="0" u="none" strike="noStrike" dirty="0">
                        <a:solidFill>
                          <a:srgbClr val="00B0F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3">
                  <a:txBody>
                    <a:bodyPr/>
                    <a:lstStyle/>
                    <a:p>
                      <a:pPr algn="r" fontAlgn="b"/>
                      <a:r>
                        <a:rPr lang="en-US" sz="700" b="0" i="0" u="none" strike="noStrike" dirty="0" smtClean="0">
                          <a:solidFill>
                            <a:srgbClr val="000000"/>
                          </a:solidFill>
                          <a:effectLst/>
                          <a:latin typeface="Arial"/>
                        </a:rPr>
                        <a:t>Company Name      </a:t>
                      </a:r>
                      <a:endParaRPr lang="en-US" sz="700" b="0" i="0" u="none" strike="noStrike" dirty="0">
                        <a:solidFill>
                          <a:srgbClr val="000000"/>
                        </a:solidFill>
                        <a:effectLst/>
                        <a:latin typeface="Arial"/>
                      </a:endParaRPr>
                    </a:p>
                  </a:txBody>
                  <a:tcPr marL="0" marR="0" marT="0" marB="0" anchor="b">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gridSpan="12">
                  <a:txBody>
                    <a:bodyPr/>
                    <a:lstStyle/>
                    <a:p>
                      <a:pPr marL="137160" algn="l" fontAlgn="b"/>
                      <a:r>
                        <a:rPr lang="en-US" sz="700" b="1"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1"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pPr algn="l" fontAlgn="b"/>
                      <a:endParaRPr lang="en-US" sz="700" b="1"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1"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gridSpan="2">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11">
                  <a:txBody>
                    <a:bodyPr/>
                    <a:lstStyle/>
                    <a:p>
                      <a:pPr algn="ctr" fontAlgn="b"/>
                      <a:r>
                        <a:rPr lang="en-US" sz="700" b="1" i="0" u="none" strike="noStrike" dirty="0">
                          <a:solidFill>
                            <a:srgbClr val="000000"/>
                          </a:solidFill>
                          <a:effectLst/>
                          <a:latin typeface="Arial"/>
                        </a:rPr>
                        <a:t>VERIFICATION</a:t>
                      </a:r>
                    </a:p>
                  </a:txBody>
                  <a:tcPr marL="0" marR="0" marT="0" marB="0" anchor="b">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412684">
                <a:tc>
                  <a:txBody>
                    <a:bodyPr/>
                    <a:lstStyle/>
                    <a:p>
                      <a:pPr algn="l" fontAlgn="t"/>
                      <a:r>
                        <a:rPr lang="en-US" sz="700" b="0" i="0" u="none" strike="noStrike" dirty="0">
                          <a:solidFill>
                            <a:srgbClr val="000000"/>
                          </a:solidFill>
                          <a:effectLst/>
                          <a:latin typeface="Arial"/>
                        </a:rPr>
                        <a:t> </a:t>
                      </a: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US" sz="700" b="0" i="0" u="none" strike="noStrike" dirty="0">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12">
                  <a:txBody>
                    <a:bodyPr/>
                    <a:lstStyle/>
                    <a:p>
                      <a:pPr algn="just" fontAlgn="t"/>
                      <a:r>
                        <a:rPr lang="en-US" sz="700" b="1" i="0" u="none" strike="noStrike" dirty="0">
                          <a:solidFill>
                            <a:srgbClr val="000000"/>
                          </a:solidFill>
                          <a:effectLst/>
                          <a:latin typeface="Arial"/>
                        </a:rPr>
                        <a:t>The foregoing report must be verified by the oath of the President, Treasurer, General Manager or Receiver of the company. The oath required may be taken before any person authorized to administer an oath </a:t>
                      </a:r>
                      <a:r>
                        <a:rPr lang="en-US" sz="700" b="1" i="1" u="none" strike="noStrike" dirty="0">
                          <a:solidFill>
                            <a:srgbClr val="000000"/>
                          </a:solidFill>
                          <a:effectLst/>
                          <a:latin typeface="Arial"/>
                        </a:rPr>
                        <a:t>(Notary Public) </a:t>
                      </a:r>
                      <a:r>
                        <a:rPr lang="en-US" sz="700" b="1" i="0" u="none" strike="noStrike" dirty="0">
                          <a:solidFill>
                            <a:srgbClr val="000000"/>
                          </a:solidFill>
                          <a:effectLst/>
                          <a:latin typeface="Arial"/>
                        </a:rPr>
                        <a:t>by the laws of the State in which the same is taken.</a:t>
                      </a:r>
                    </a:p>
                  </a:txBody>
                  <a:tcPr marL="0" marR="0" marT="0" marB="0">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just" fontAlgn="t"/>
                      <a:r>
                        <a:rPr lang="en-US" sz="700" b="1" i="0" u="none" strike="noStrike" dirty="0">
                          <a:solidFill>
                            <a:srgbClr val="000000"/>
                          </a:solidFill>
                          <a:effectLst/>
                          <a:latin typeface="Arial"/>
                        </a:rPr>
                        <a:t> </a:t>
                      </a:r>
                    </a:p>
                  </a:txBody>
                  <a:tcPr marL="0" marR="0" marT="0" marB="0">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t"/>
                      <a:endParaRPr lang="en-US" sz="700" b="0" i="0" u="none" strike="noStrike" dirty="0">
                        <a:solidFill>
                          <a:srgbClr val="000000"/>
                        </a:solidFill>
                        <a:effectLst/>
                        <a:latin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t"/>
                      <a:r>
                        <a:rPr lang="en-US" sz="700" b="0" i="0" u="none" strike="noStrike" dirty="0">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11">
                  <a:txBody>
                    <a:bodyPr/>
                    <a:lstStyle/>
                    <a:p>
                      <a:pPr algn="ctr" fontAlgn="b"/>
                      <a:r>
                        <a:rPr lang="en-US" sz="700" b="1" i="0" u="none" strike="noStrike" dirty="0">
                          <a:solidFill>
                            <a:srgbClr val="000000"/>
                          </a:solidFill>
                          <a:effectLst/>
                          <a:latin typeface="Arial"/>
                        </a:rPr>
                        <a:t>OATH</a:t>
                      </a:r>
                    </a:p>
                  </a:txBody>
                  <a:tcPr marL="0" marR="0" marT="0" marB="0" anchor="b">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algn="l" fontAlgn="b"/>
                      <a:r>
                        <a:rPr lang="en-US" sz="700" b="1" i="0" u="none" strike="noStrike" dirty="0">
                          <a:solidFill>
                            <a:srgbClr val="000000"/>
                          </a:solidFill>
                          <a:effectLst/>
                          <a:latin typeface="Arial"/>
                        </a:rPr>
                        <a:t>State Of</a:t>
                      </a:r>
                    </a:p>
                  </a:txBody>
                  <a:tcPr marL="0" marR="0" marT="0" marB="0" anchor="b">
                    <a:lnL>
                      <a:noFill/>
                    </a:lnL>
                    <a:lnR>
                      <a:noFill/>
                    </a:lnR>
                    <a:lnT>
                      <a:noFill/>
                    </a:lnT>
                    <a:lnB>
                      <a:noFill/>
                    </a:lnB>
                    <a:solidFill>
                      <a:srgbClr val="FFFFFF"/>
                    </a:solidFill>
                  </a:tcPr>
                </a:tc>
                <a:tc hMerge="1">
                  <a:txBody>
                    <a:bodyPr/>
                    <a:lstStyle/>
                    <a:p>
                      <a:endParaRPr lang="en-US"/>
                    </a:p>
                  </a:txBody>
                  <a:tcPr/>
                </a:tc>
                <a:tc gridSpan="5">
                  <a:txBody>
                    <a:bodyPr/>
                    <a:lstStyle/>
                    <a:p>
                      <a:pPr algn="ctr" fontAlgn="b"/>
                      <a:r>
                        <a:rPr lang="en-US" sz="700" b="0" i="0" u="none" strike="noStrike" dirty="0">
                          <a:solidFill>
                            <a:srgbClr val="00B0F0"/>
                          </a:solidFill>
                          <a:effectLst/>
                          <a:latin typeface="Arial"/>
                        </a:rPr>
                        <a:t>Missouri</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5">
                  <a:txBody>
                    <a:bodyPr/>
                    <a:lstStyle/>
                    <a:p>
                      <a:pPr algn="l" fontAlgn="b"/>
                      <a:r>
                        <a:rPr lang="en-US" sz="700" b="0" i="0" u="none" strike="noStrike" dirty="0">
                          <a:solidFill>
                            <a:srgbClr val="00B0F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a:t>
                      </a:r>
                    </a:p>
                  </a:txBody>
                  <a:tcPr marL="0" marR="0" marT="0" marB="0" anchor="b">
                    <a:lnL>
                      <a:noFill/>
                    </a:lnL>
                    <a:lnR>
                      <a:noFill/>
                    </a:lnR>
                    <a:lnT>
                      <a:noFill/>
                    </a:lnT>
                    <a:lnB>
                      <a:noFill/>
                    </a:lnB>
                    <a:solidFill>
                      <a:srgbClr val="FFFFFF"/>
                    </a:solidFill>
                  </a:tcPr>
                </a:tc>
                <a:tc>
                  <a:txBody>
                    <a:bodyPr/>
                    <a:lstStyle/>
                    <a:p>
                      <a:pPr algn="l" fontAlgn="b"/>
                      <a:r>
                        <a:rPr lang="en-US" sz="700" b="1" i="0" u="none" strike="noStrike" dirty="0" err="1">
                          <a:solidFill>
                            <a:srgbClr val="000000"/>
                          </a:solidFill>
                          <a:effectLst/>
                          <a:latin typeface="Arial"/>
                        </a:rPr>
                        <a:t>ss</a:t>
                      </a:r>
                      <a:r>
                        <a:rPr lang="en-US" sz="700" b="1" i="0" u="none" strike="noStrike" dirty="0">
                          <a:solidFill>
                            <a:srgbClr val="000000"/>
                          </a:solidFill>
                          <a:effectLst/>
                          <a:latin typeface="Arial"/>
                        </a:rPr>
                        <a:t>:</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l"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algn="l" fontAlgn="b"/>
                      <a:r>
                        <a:rPr lang="en-US" sz="700" b="1" i="0" u="none" strike="noStrike">
                          <a:solidFill>
                            <a:srgbClr val="000000"/>
                          </a:solidFill>
                          <a:effectLst/>
                          <a:latin typeface="Arial"/>
                        </a:rPr>
                        <a:t>County Of</a:t>
                      </a:r>
                    </a:p>
                  </a:txBody>
                  <a:tcPr marL="0" marR="0" marT="0" marB="0" anchor="b">
                    <a:lnL>
                      <a:noFill/>
                    </a:lnL>
                    <a:lnR>
                      <a:noFill/>
                    </a:lnR>
                    <a:lnT>
                      <a:noFill/>
                    </a:lnT>
                    <a:lnB>
                      <a:noFill/>
                    </a:lnB>
                    <a:solidFill>
                      <a:srgbClr val="FFFFFF"/>
                    </a:solidFill>
                  </a:tcPr>
                </a:tc>
                <a:tc hMerge="1">
                  <a:txBody>
                    <a:bodyPr/>
                    <a:lstStyle/>
                    <a:p>
                      <a:endParaRPr lang="en-US"/>
                    </a:p>
                  </a:txBody>
                  <a:tcPr/>
                </a:tc>
                <a:tc gridSpan="5">
                  <a:txBody>
                    <a:bodyPr/>
                    <a:lstStyle/>
                    <a:p>
                      <a:pPr algn="ctr" fontAlgn="b"/>
                      <a:r>
                        <a:rPr lang="en-US" sz="700" b="0" i="0" u="none" strike="noStrike" dirty="0">
                          <a:solidFill>
                            <a:srgbClr val="00B0F0"/>
                          </a:solidFill>
                          <a:effectLst/>
                          <a:latin typeface="Arial"/>
                        </a:rPr>
                        <a:t>St. Louis</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l"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206342">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6">
                  <a:txBody>
                    <a:bodyPr/>
                    <a:lstStyle/>
                    <a:p>
                      <a:pPr marL="914400" algn="l" fontAlgn="b"/>
                      <a:r>
                        <a:rPr lang="en-US" sz="700" b="0" i="0" u="none" strike="noStrike" dirty="0">
                          <a:solidFill>
                            <a:srgbClr val="00B0F0"/>
                          </a:solidFill>
                          <a:effectLst/>
                          <a:latin typeface="Arial"/>
                        </a:rPr>
                        <a:t>Jane Doe</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3">
                  <a:txBody>
                    <a:bodyPr/>
                    <a:lstStyle/>
                    <a:p>
                      <a:pPr algn="l" fontAlgn="b"/>
                      <a:r>
                        <a:rPr lang="en-US" sz="700" b="1" i="0" u="none" strike="noStrike">
                          <a:solidFill>
                            <a:srgbClr val="000000"/>
                          </a:solidFill>
                          <a:effectLst/>
                          <a:latin typeface="Arial"/>
                        </a:rPr>
                        <a:t>makes oath and says that</a:t>
                      </a:r>
                    </a:p>
                  </a:txBody>
                  <a:tcPr marL="0" marR="0" marT="0" marB="0" anchor="b">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gridSpan="2">
                  <a:txBody>
                    <a:bodyPr/>
                    <a:lstStyle/>
                    <a:p>
                      <a:pPr algn="l"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206342">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6">
                  <a:txBody>
                    <a:bodyPr/>
                    <a:lstStyle/>
                    <a:p>
                      <a:pPr algn="ctr" fontAlgn="b"/>
                      <a:r>
                        <a:rPr lang="en-US" sz="700" b="1" i="0" u="none" strike="noStrike">
                          <a:solidFill>
                            <a:srgbClr val="000000"/>
                          </a:solidFill>
                          <a:effectLst/>
                          <a:latin typeface="Arial"/>
                        </a:rPr>
                        <a:t>Name of Affiant</a:t>
                      </a:r>
                      <a:r>
                        <a:rPr lang="en-US" sz="700" b="0" i="1" u="none" strike="noStrike">
                          <a:solidFill>
                            <a:srgbClr val="000000"/>
                          </a:solidFill>
                          <a:effectLst/>
                          <a:latin typeface="Arial"/>
                        </a:rPr>
                        <a:t> (Company Official/Representative)</a:t>
                      </a:r>
                      <a:endParaRPr lang="en-US" sz="700" b="0" i="0" u="none" strike="noStrike">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29627">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algn="l" fontAlgn="b"/>
                      <a:r>
                        <a:rPr lang="en-US" sz="700" b="1" i="0" u="none" strike="noStrike" dirty="0">
                          <a:solidFill>
                            <a:srgbClr val="000000"/>
                          </a:solidFill>
                          <a:effectLst/>
                          <a:latin typeface="Arial"/>
                        </a:rPr>
                        <a:t>s/he is</a:t>
                      </a:r>
                    </a:p>
                  </a:txBody>
                  <a:tcPr marL="0" marR="0" marT="0" marB="0" anchor="b">
                    <a:lnL>
                      <a:noFill/>
                    </a:lnL>
                    <a:lnR>
                      <a:noFill/>
                    </a:lnR>
                    <a:lnT>
                      <a:noFill/>
                    </a:lnT>
                    <a:lnB>
                      <a:noFill/>
                    </a:lnB>
                    <a:solidFill>
                      <a:srgbClr val="FFFFFF"/>
                    </a:solidFill>
                  </a:tcPr>
                </a:tc>
                <a:tc hMerge="1">
                  <a:txBody>
                    <a:bodyPr/>
                    <a:lstStyle/>
                    <a:p>
                      <a:endParaRPr lang="en-US"/>
                    </a:p>
                  </a:txBody>
                  <a:tcPr/>
                </a:tc>
                <a:tc gridSpan="10">
                  <a:txBody>
                    <a:bodyPr/>
                    <a:lstStyle/>
                    <a:p>
                      <a:pPr marL="914400" algn="l" fontAlgn="b"/>
                      <a:r>
                        <a:rPr lang="en-US" sz="700" b="0" i="0" u="none" strike="noStrike" dirty="0">
                          <a:solidFill>
                            <a:srgbClr val="00B0F0"/>
                          </a:solidFill>
                          <a:effectLst/>
                          <a:latin typeface="Arial"/>
                        </a:rPr>
                        <a:t>Secretary/Treasurer</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gridSpan="10">
                  <a:txBody>
                    <a:bodyPr/>
                    <a:lstStyle/>
                    <a:p>
                      <a:pPr algn="ctr" fontAlgn="b"/>
                      <a:r>
                        <a:rPr lang="en-US" sz="700" b="1" i="0" u="none" strike="noStrike">
                          <a:solidFill>
                            <a:srgbClr val="000000"/>
                          </a:solidFill>
                          <a:effectLst/>
                          <a:latin typeface="Arial"/>
                        </a:rPr>
                        <a:t>Official Title of the Affiant</a:t>
                      </a:r>
                      <a:r>
                        <a:rPr lang="en-US" sz="700" b="0" i="1" u="none" strike="noStrike">
                          <a:solidFill>
                            <a:srgbClr val="000000"/>
                          </a:solidFill>
                          <a:effectLst/>
                          <a:latin typeface="Arial"/>
                        </a:rPr>
                        <a:t> (Company Official/Representative)</a:t>
                      </a:r>
                      <a:endParaRPr lang="en-US" sz="700" b="0" i="0" u="none" strike="noStrike">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29627">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algn="l" fontAlgn="b"/>
                      <a:r>
                        <a:rPr lang="en-US" sz="700" b="1" i="0" u="none" strike="noStrike">
                          <a:solidFill>
                            <a:srgbClr val="000000"/>
                          </a:solidFill>
                          <a:effectLst/>
                          <a:latin typeface="Arial"/>
                        </a:rPr>
                        <a:t>of</a:t>
                      </a:r>
                    </a:p>
                  </a:txBody>
                  <a:tcPr marL="0" marR="0" marT="0" marB="0" anchor="b">
                    <a:lnL>
                      <a:noFill/>
                    </a:lnL>
                    <a:lnR>
                      <a:noFill/>
                    </a:lnR>
                    <a:lnT>
                      <a:noFill/>
                    </a:lnT>
                    <a:lnB>
                      <a:noFill/>
                    </a:lnB>
                    <a:solidFill>
                      <a:srgbClr val="FFFFFF"/>
                    </a:solidFill>
                  </a:tcPr>
                </a:tc>
                <a:tc hMerge="1">
                  <a:txBody>
                    <a:bodyPr/>
                    <a:lstStyle/>
                    <a:p>
                      <a:endParaRPr lang="en-US"/>
                    </a:p>
                  </a:txBody>
                  <a:tcPr/>
                </a:tc>
                <a:tc gridSpan="10">
                  <a:txBody>
                    <a:bodyPr/>
                    <a:lstStyle/>
                    <a:p>
                      <a:pPr marL="685800" algn="l" fontAlgn="b"/>
                      <a:r>
                        <a:rPr lang="en-US" sz="700" b="0" i="0" u="none" strike="noStrike" dirty="0">
                          <a:solidFill>
                            <a:srgbClr val="00B0F0"/>
                          </a:solidFill>
                          <a:effectLst/>
                          <a:latin typeface="Arial"/>
                        </a:rPr>
                        <a:t>ABC Water and Sewer Company, Inc.</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gridSpan="10">
                  <a:txBody>
                    <a:bodyPr/>
                    <a:lstStyle/>
                    <a:p>
                      <a:pPr algn="ctr" fontAlgn="b"/>
                      <a:r>
                        <a:rPr lang="en-US" sz="700" b="1" i="0" u="none" strike="noStrike">
                          <a:solidFill>
                            <a:srgbClr val="000000"/>
                          </a:solidFill>
                          <a:effectLst/>
                          <a:latin typeface="Arial"/>
                        </a:rPr>
                        <a:t>Exact Legal Title or Name of the Respondent</a:t>
                      </a:r>
                      <a:r>
                        <a:rPr lang="en-US" sz="700" b="0" i="1" u="none" strike="noStrike">
                          <a:solidFill>
                            <a:srgbClr val="000000"/>
                          </a:solidFill>
                          <a:effectLst/>
                          <a:latin typeface="Arial"/>
                        </a:rPr>
                        <a:t> (Certificated Company Name)</a:t>
                      </a:r>
                      <a:endParaRPr lang="en-US" sz="700" b="0" i="0" u="none" strike="noStrike">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206342">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algn="l" fontAlgn="b"/>
                      <a:r>
                        <a:rPr lang="en-US" sz="700" b="1" i="0" u="none" strike="noStrike">
                          <a:solidFill>
                            <a:srgbClr val="000000"/>
                          </a:solidFill>
                          <a:effectLst/>
                          <a:latin typeface="Arial"/>
                        </a:rPr>
                        <a:t>and is located at</a:t>
                      </a:r>
                    </a:p>
                  </a:txBody>
                  <a:tcPr marL="0" marR="0" marT="0" marB="0" anchor="b">
                    <a:lnL>
                      <a:noFill/>
                    </a:lnL>
                    <a:lnR>
                      <a:noFill/>
                    </a:lnR>
                    <a:lnT>
                      <a:noFill/>
                    </a:lnT>
                    <a:lnB>
                      <a:noFill/>
                    </a:lnB>
                    <a:solidFill>
                      <a:srgbClr val="FFFFFF"/>
                    </a:solidFill>
                  </a:tcPr>
                </a:tc>
                <a:tc hMerge="1">
                  <a:txBody>
                    <a:bodyPr/>
                    <a:lstStyle/>
                    <a:p>
                      <a:endParaRPr lang="en-US"/>
                    </a:p>
                  </a:txBody>
                  <a:tcPr/>
                </a:tc>
                <a:tc gridSpan="10">
                  <a:txBody>
                    <a:bodyPr/>
                    <a:lstStyle/>
                    <a:p>
                      <a:pPr marL="228600" algn="l" fontAlgn="b"/>
                      <a:r>
                        <a:rPr lang="en-US" sz="700" b="0" i="0" u="none" strike="noStrike" dirty="0">
                          <a:solidFill>
                            <a:srgbClr val="00B0F0"/>
                          </a:solidFill>
                          <a:effectLst/>
                          <a:latin typeface="Arial"/>
                        </a:rPr>
                        <a:t>123 Water and Sewer Company Lane, Evergreen Forest, Mo 12345</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b"/>
                      <a:r>
                        <a:rPr lang="en-US" sz="700" b="0" i="0" u="none" strike="noStrike">
                          <a:solidFill>
                            <a:srgbClr val="000000"/>
                          </a:solidFill>
                          <a:effectLst/>
                          <a:latin typeface="Arial"/>
                        </a:rPr>
                        <a:t>,</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12">
                  <a:txBody>
                    <a:bodyPr/>
                    <a:lstStyle/>
                    <a:p>
                      <a:pPr algn="r" fontAlgn="b"/>
                      <a:r>
                        <a:rPr lang="en-US" sz="700" b="1" i="0" u="none" strike="noStrike">
                          <a:solidFill>
                            <a:srgbClr val="000000"/>
                          </a:solidFill>
                          <a:effectLst/>
                          <a:latin typeface="Arial"/>
                        </a:rPr>
                        <a:t>Address and Telephone Number of the Affiant</a:t>
                      </a:r>
                      <a:r>
                        <a:rPr lang="en-US" sz="700" b="0" i="0" u="none" strike="noStrike">
                          <a:solidFill>
                            <a:srgbClr val="000000"/>
                          </a:solidFill>
                          <a:effectLst/>
                          <a:latin typeface="Calibri"/>
                        </a:rPr>
                        <a:t> </a:t>
                      </a:r>
                      <a:r>
                        <a:rPr lang="en-US" sz="700" b="0" i="1" u="none" strike="noStrike">
                          <a:solidFill>
                            <a:srgbClr val="000000"/>
                          </a:solidFill>
                          <a:effectLst/>
                          <a:latin typeface="Arial"/>
                        </a:rPr>
                        <a:t>(Company Official/Representative)</a:t>
                      </a:r>
                      <a:endParaRPr lang="en-US" sz="700" b="0" i="0" u="none" strike="noStrike">
                        <a:solidFill>
                          <a:srgbClr val="000000"/>
                        </a:solidFill>
                        <a:effectLst/>
                        <a:latin typeface="Calibri"/>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b"/>
                      <a:r>
                        <a:rPr lang="en-US" sz="700" b="0" i="0" u="none" strike="noStrike">
                          <a:solidFill>
                            <a:srgbClr val="000000"/>
                          </a:solidFill>
                          <a:effectLst/>
                          <a:latin typeface="Calibri"/>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a:endParaRPr>
                    </a:p>
                  </a:txBody>
                  <a:tcPr marL="0" marR="0" marT="0" marB="0" anchor="b">
                    <a:lnL>
                      <a:noFill/>
                    </a:lnL>
                    <a:lnR>
                      <a:noFill/>
                    </a:lnR>
                    <a:lnT>
                      <a:noFill/>
                    </a:lnT>
                    <a:lnB>
                      <a:noFill/>
                    </a:lnB>
                  </a:tcPr>
                </a:tc>
                <a:tc gridSpan="2">
                  <a:txBody>
                    <a:bodyPr/>
                    <a:lstStyle/>
                    <a:p>
                      <a:pPr algn="l" fontAlgn="b"/>
                      <a:r>
                        <a:rPr lang="en-US" sz="700" b="0" i="0" u="none" strike="noStrike">
                          <a:solidFill>
                            <a:srgbClr val="000000"/>
                          </a:solidFill>
                          <a:effectLst/>
                          <a:latin typeface="Calibri"/>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en-US" sz="7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618589">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ctr"/>
                      <a:r>
                        <a:rPr lang="en-US" sz="700" b="0" i="0" u="none" strike="noStrike">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12">
                  <a:txBody>
                    <a:bodyPr/>
                    <a:lstStyle/>
                    <a:p>
                      <a:pPr algn="l" fontAlgn="t"/>
                      <a:r>
                        <a:rPr lang="en-US" sz="700" b="1" i="0" u="none" strike="noStrike" dirty="0">
                          <a:solidFill>
                            <a:srgbClr val="000000"/>
                          </a:solidFill>
                          <a:effectLst/>
                          <a:latin typeface="Arial"/>
                        </a:rPr>
                        <a:t>that s/he </a:t>
                      </a:r>
                      <a:r>
                        <a:rPr lang="en-US" sz="700" b="1" i="0" u="none" strike="noStrike" dirty="0" smtClean="0">
                          <a:solidFill>
                            <a:srgbClr val="000000"/>
                          </a:solidFill>
                          <a:effectLst/>
                          <a:latin typeface="Arial"/>
                        </a:rPr>
                        <a:t>has 1) </a:t>
                      </a:r>
                      <a:r>
                        <a:rPr lang="en-US" sz="700" b="1" i="0" u="none" strike="noStrike" dirty="0">
                          <a:solidFill>
                            <a:srgbClr val="000000"/>
                          </a:solidFill>
                          <a:effectLst/>
                          <a:latin typeface="Arial"/>
                        </a:rPr>
                        <a:t>examined the foregoing report; that to the best of his or her knowledge, information, and belief, all statements of fact contained in the said report are true and the said report is a correct statement of the business and affairs of the above-named </a:t>
                      </a:r>
                      <a:r>
                        <a:rPr lang="en-US" sz="700" b="1" i="0" u="none" strike="noStrike" dirty="0" smtClean="0">
                          <a:solidFill>
                            <a:srgbClr val="000000"/>
                          </a:solidFill>
                          <a:effectLst/>
                          <a:latin typeface="Arial"/>
                        </a:rPr>
                        <a:t>respondent,</a:t>
                      </a:r>
                      <a:r>
                        <a:rPr lang="en-US" sz="700" b="1" i="0" u="none" strike="noStrike" baseline="0" dirty="0" smtClean="0">
                          <a:solidFill>
                            <a:srgbClr val="000000"/>
                          </a:solidFill>
                          <a:effectLst/>
                          <a:latin typeface="Arial"/>
                        </a:rPr>
                        <a:t> and </a:t>
                      </a:r>
                      <a:r>
                        <a:rPr lang="en-US" sz="700" b="1" i="0" u="none" strike="noStrike" baseline="0" dirty="0" smtClean="0">
                          <a:solidFill>
                            <a:srgbClr val="000000"/>
                          </a:solidFill>
                          <a:effectLst/>
                          <a:latin typeface="Arial"/>
                        </a:rPr>
                        <a:t>2</a:t>
                      </a:r>
                      <a:r>
                        <a:rPr lang="en-US" sz="700" b="1" i="0" u="none" strike="noStrike" baseline="0" dirty="0" smtClean="0">
                          <a:solidFill>
                            <a:srgbClr val="000000"/>
                          </a:solidFill>
                          <a:effectLst/>
                          <a:latin typeface="Arial"/>
                        </a:rPr>
                        <a:t>) examined (and updated as applicable) the company’s contact information in </a:t>
                      </a:r>
                      <a:r>
                        <a:rPr lang="en-US" sz="700" b="1" i="0" u="none" strike="noStrike" baseline="0" dirty="0" err="1" smtClean="0">
                          <a:solidFill>
                            <a:srgbClr val="000000"/>
                          </a:solidFill>
                          <a:effectLst/>
                          <a:latin typeface="Arial"/>
                        </a:rPr>
                        <a:t>EFIS</a:t>
                      </a:r>
                      <a:r>
                        <a:rPr lang="en-US" sz="700" b="1" i="0" u="none" strike="noStrike" baseline="0" dirty="0" smtClean="0">
                          <a:solidFill>
                            <a:srgbClr val="000000"/>
                          </a:solidFill>
                          <a:effectLst/>
                          <a:latin typeface="Arial"/>
                        </a:rPr>
                        <a:t>; to the best of his or her knowledge, information, and belief, all listed contacts are correct.</a:t>
                      </a:r>
                      <a:endParaRPr lang="en-US" sz="700" b="1" i="0" u="none" strike="noStrike" dirty="0">
                        <a:solidFill>
                          <a:srgbClr val="000000"/>
                        </a:solidFill>
                        <a:effectLst/>
                        <a:latin typeface="Arial"/>
                      </a:endParaRPr>
                    </a:p>
                  </a:txBody>
                  <a:tcPr marL="0" marR="0" marT="0" marB="0">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ctr"/>
                      <a:r>
                        <a:rPr lang="en-US" sz="700" b="0" i="0" u="none" strike="noStrike">
                          <a:solidFill>
                            <a:srgbClr val="000000"/>
                          </a:solidFill>
                          <a:effectLst/>
                          <a:latin typeface="Arial"/>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ctr"/>
                      <a:endParaRPr lang="en-US" sz="700" b="0" i="0" u="none" strike="noStrike">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ctr"/>
                      <a:r>
                        <a:rPr lang="en-US" sz="700" b="0" i="0" u="none" strike="noStrike">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6943">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1" i="0" u="none" strike="noStrike">
                          <a:solidFill>
                            <a:srgbClr val="000000"/>
                          </a:solidFill>
                          <a:effectLst/>
                          <a:latin typeface="Arial"/>
                        </a:rPr>
                        <a:t>from</a:t>
                      </a:r>
                    </a:p>
                  </a:txBody>
                  <a:tcPr marL="0" marR="0" marT="0" marB="0" anchor="b">
                    <a:lnL>
                      <a:noFill/>
                    </a:lnL>
                    <a:lnR>
                      <a:noFill/>
                    </a:lnR>
                    <a:lnT>
                      <a:noFill/>
                    </a:lnT>
                    <a:lnB>
                      <a:noFill/>
                    </a:lnB>
                    <a:solidFill>
                      <a:srgbClr val="FFFFFF"/>
                    </a:solidFill>
                  </a:tcPr>
                </a:tc>
                <a:tc gridSpan="2">
                  <a:txBody>
                    <a:bodyPr/>
                    <a:lstStyle/>
                    <a:p>
                      <a:pPr algn="ctr" fontAlgn="b"/>
                      <a:r>
                        <a:rPr lang="en-US" sz="700" b="1" i="0" u="none" strike="noStrike" dirty="0">
                          <a:solidFill>
                            <a:srgbClr val="00B0F0"/>
                          </a:solidFill>
                          <a:effectLst/>
                          <a:latin typeface="Arial"/>
                        </a:rPr>
                        <a:t>January 1</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l" fontAlgn="b"/>
                      <a:r>
                        <a:rPr lang="en-US" sz="700" b="1" i="0" u="none" strike="noStrike" dirty="0">
                          <a:solidFill>
                            <a:srgbClr val="00B0F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1" i="0" u="none" strike="noStrike" dirty="0" smtClean="0">
                          <a:solidFill>
                            <a:srgbClr val="00B0F0"/>
                          </a:solidFill>
                          <a:effectLst/>
                          <a:latin typeface="Arial"/>
                        </a:rPr>
                        <a:t>    </a:t>
                      </a:r>
                      <a:r>
                        <a:rPr lang="en-US" sz="700" b="1" i="0" u="none" strike="noStrike" dirty="0" smtClean="0">
                          <a:solidFill>
                            <a:srgbClr val="00B0F0"/>
                          </a:solidFill>
                          <a:effectLst/>
                          <a:latin typeface="Arial"/>
                        </a:rPr>
                        <a:t>2017</a:t>
                      </a:r>
                      <a:endParaRPr lang="en-US" sz="700" b="1" i="0" u="none" strike="noStrike" dirty="0">
                        <a:solidFill>
                          <a:srgbClr val="00B0F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en-US" sz="700" b="1" i="0" u="none" strike="noStrike" dirty="0">
                          <a:solidFill>
                            <a:srgbClr val="000000"/>
                          </a:solidFill>
                          <a:effectLst/>
                          <a:latin typeface="Arial"/>
                        </a:rPr>
                        <a:t>, to and including  </a:t>
                      </a:r>
                    </a:p>
                  </a:txBody>
                  <a:tcPr marL="0" marR="0" marT="0" marB="0" anchor="b">
                    <a:lnL>
                      <a:noFill/>
                    </a:lnL>
                    <a:lnR>
                      <a:noFill/>
                    </a:lnR>
                    <a:lnT>
                      <a:noFill/>
                    </a:lnT>
                    <a:lnB>
                      <a:noFill/>
                    </a:lnB>
                    <a:solidFill>
                      <a:srgbClr val="FFFFFF"/>
                    </a:solidFill>
                  </a:tcPr>
                </a:tc>
                <a:tc hMerge="1">
                  <a:txBody>
                    <a:bodyPr/>
                    <a:lstStyle/>
                    <a:p>
                      <a:endParaRPr lang="en-US"/>
                    </a:p>
                  </a:txBody>
                  <a:tcPr/>
                </a:tc>
                <a:tc gridSpan="2">
                  <a:txBody>
                    <a:bodyPr/>
                    <a:lstStyle/>
                    <a:p>
                      <a:pPr algn="ctr" fontAlgn="b"/>
                      <a:r>
                        <a:rPr lang="en-US" sz="700" b="1" i="0" u="none" strike="noStrike" dirty="0">
                          <a:solidFill>
                            <a:srgbClr val="00B0F0"/>
                          </a:solidFill>
                          <a:effectLst/>
                          <a:latin typeface="Arial"/>
                        </a:rPr>
                        <a:t>December 31</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l" fontAlgn="b"/>
                      <a:r>
                        <a:rPr lang="en-US" sz="700" b="0" i="0" u="none" strike="noStrike" dirty="0">
                          <a:solidFill>
                            <a:srgbClr val="00B0F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1" i="0" u="none" strike="noStrike" dirty="0" smtClean="0">
                          <a:solidFill>
                            <a:srgbClr val="00B0F0"/>
                          </a:solidFill>
                          <a:effectLst/>
                          <a:latin typeface="Arial"/>
                        </a:rPr>
                        <a:t>     </a:t>
                      </a:r>
                      <a:r>
                        <a:rPr lang="en-US" sz="700" b="1" i="0" u="none" strike="noStrike" dirty="0" smtClean="0">
                          <a:solidFill>
                            <a:srgbClr val="00B0F0"/>
                          </a:solidFill>
                          <a:effectLst/>
                          <a:latin typeface="Arial"/>
                        </a:rPr>
                        <a:t>2017</a:t>
                      </a:r>
                      <a:endParaRPr lang="en-US" sz="700" b="1" i="0" u="none" strike="noStrike" dirty="0">
                        <a:solidFill>
                          <a:srgbClr val="00B0F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1"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ctr" fontAlgn="b"/>
                      <a:r>
                        <a:rPr lang="en-US" sz="700" b="1" i="0" u="none" strike="noStrike">
                          <a:solidFill>
                            <a:srgbClr val="000000"/>
                          </a:solidFill>
                          <a:effectLst/>
                          <a:latin typeface="Arial"/>
                        </a:rPr>
                        <a:t>Month/Day</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l" fontAlgn="b"/>
                      <a:r>
                        <a:rPr lang="en-US" sz="700" b="1"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1" i="0" u="none" strike="noStrike">
                          <a:solidFill>
                            <a:srgbClr val="000000"/>
                          </a:solidFill>
                          <a:effectLst/>
                          <a:latin typeface="Arial"/>
                        </a:rPr>
                        <a:t>Year</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1"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2">
                  <a:txBody>
                    <a:bodyPr/>
                    <a:lstStyle/>
                    <a:p>
                      <a:pPr algn="ctr" fontAlgn="b"/>
                      <a:r>
                        <a:rPr lang="en-US" sz="700" b="1" i="0" u="none" strike="noStrike">
                          <a:solidFill>
                            <a:srgbClr val="000000"/>
                          </a:solidFill>
                          <a:effectLst/>
                          <a:latin typeface="Arial"/>
                        </a:rPr>
                        <a:t>Month/Day</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ctr" fontAlgn="b"/>
                      <a:r>
                        <a:rPr lang="en-US" sz="700" b="1" i="0" u="none" strike="noStrike">
                          <a:solidFill>
                            <a:srgbClr val="000000"/>
                          </a:solidFill>
                          <a:effectLst/>
                          <a:latin typeface="Arial"/>
                        </a:rPr>
                        <a:t>Year</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97683">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7">
                  <a:txBody>
                    <a:bodyPr/>
                    <a:lstStyle/>
                    <a:p>
                      <a:pPr algn="ctr" fontAlgn="b"/>
                      <a:r>
                        <a:rPr lang="en-US" sz="700" b="0" i="0" u="none" strike="noStrike" dirty="0">
                          <a:solidFill>
                            <a:srgbClr val="00B0F0"/>
                          </a:solidFill>
                          <a:effectLst/>
                          <a:latin typeface="Arial"/>
                        </a:rPr>
                        <a:t> /s/ Jane Doe</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7">
                  <a:txBody>
                    <a:bodyPr/>
                    <a:lstStyle/>
                    <a:p>
                      <a:pPr algn="ctr" fontAlgn="b"/>
                      <a:r>
                        <a:rPr lang="en-US" sz="700" b="1" i="0" u="none" strike="noStrike">
                          <a:solidFill>
                            <a:srgbClr val="000000"/>
                          </a:solidFill>
                          <a:effectLst/>
                          <a:latin typeface="Arial"/>
                        </a:rPr>
                        <a:t>Signature of Affiant</a:t>
                      </a:r>
                      <a:r>
                        <a:rPr lang="en-US" sz="700" b="0" i="0" u="none" strike="noStrike">
                          <a:solidFill>
                            <a:srgbClr val="000000"/>
                          </a:solidFill>
                          <a:effectLst/>
                          <a:latin typeface="Arial"/>
                        </a:rPr>
                        <a:t> </a:t>
                      </a:r>
                      <a:r>
                        <a:rPr lang="en-US" sz="700" b="0" i="1" u="none" strike="noStrike">
                          <a:solidFill>
                            <a:srgbClr val="000000"/>
                          </a:solidFill>
                          <a:effectLst/>
                          <a:latin typeface="Arial"/>
                        </a:rPr>
                        <a:t>(Company Official/Representative)</a:t>
                      </a:r>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206342">
                <a:tc>
                  <a:txBody>
                    <a:bodyPr/>
                    <a:lstStyle/>
                    <a:p>
                      <a:pPr algn="l" fontAlgn="t"/>
                      <a:r>
                        <a:rPr lang="en-US" sz="700" b="0" i="0" u="none" strike="noStrike">
                          <a:solidFill>
                            <a:srgbClr val="000000"/>
                          </a:solidFill>
                          <a:effectLst/>
                          <a:latin typeface="Arial"/>
                        </a:rPr>
                        <a:t> </a:t>
                      </a: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US" sz="700" b="0" i="0"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t"/>
                      <a:r>
                        <a:rPr lang="en-US" sz="700" b="0" i="0" u="none" strike="noStrike">
                          <a:solidFill>
                            <a:srgbClr val="000000"/>
                          </a:solidFill>
                          <a:effectLst/>
                          <a:latin typeface="Arial"/>
                        </a:rPr>
                        <a:t> </a:t>
                      </a:r>
                    </a:p>
                  </a:txBody>
                  <a:tcPr marL="0" marR="0" marT="0" marB="0">
                    <a:lnL>
                      <a:noFill/>
                    </a:lnL>
                    <a:lnR>
                      <a:noFill/>
                    </a:lnR>
                    <a:lnT>
                      <a:noFill/>
                    </a:lnT>
                    <a:lnB>
                      <a:noFill/>
                    </a:lnB>
                    <a:solidFill>
                      <a:srgbClr val="FFFFFF"/>
                    </a:solidFill>
                  </a:tcPr>
                </a:tc>
                <a:tc>
                  <a:txBody>
                    <a:bodyPr/>
                    <a:lstStyle/>
                    <a:p>
                      <a:pPr algn="l" fontAlgn="t"/>
                      <a:endParaRPr lang="en-US" sz="700" b="0"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Arial"/>
                      </a:endParaRPr>
                    </a:p>
                  </a:txBody>
                  <a:tcPr marL="0" marR="0" marT="0" marB="0">
                    <a:lnL>
                      <a:noFill/>
                    </a:lnL>
                    <a:lnR>
                      <a:noFill/>
                    </a:lnR>
                    <a:lnT>
                      <a:noFill/>
                    </a:lnT>
                    <a:lnB>
                      <a:noFill/>
                    </a:lnB>
                  </a:tcPr>
                </a:tc>
                <a:tc gridSpan="10">
                  <a:txBody>
                    <a:bodyPr/>
                    <a:lstStyle/>
                    <a:p>
                      <a:pPr algn="ctr" fontAlgn="t"/>
                      <a:r>
                        <a:rPr lang="en-US" sz="700" b="0" i="1" u="none" strike="noStrike">
                          <a:solidFill>
                            <a:srgbClr val="000000"/>
                          </a:solidFill>
                          <a:effectLst/>
                          <a:latin typeface="Arial"/>
                        </a:rPr>
                        <a:t>(If electronic signatures are used, you </a:t>
                      </a:r>
                      <a:r>
                        <a:rPr lang="en-US" sz="700" b="1" i="1" u="sng" strike="noStrike">
                          <a:solidFill>
                            <a:srgbClr val="000000"/>
                          </a:solidFill>
                          <a:effectLst/>
                          <a:latin typeface="Arial"/>
                        </a:rPr>
                        <a:t>must </a:t>
                      </a:r>
                      <a:r>
                        <a:rPr lang="en-US" sz="700" b="0" i="1" u="none" strike="noStrike">
                          <a:solidFill>
                            <a:srgbClr val="000000"/>
                          </a:solidFill>
                          <a:effectLst/>
                          <a:latin typeface="Arial"/>
                        </a:rPr>
                        <a:t>use  "/s/"  before the name.)</a:t>
                      </a:r>
                    </a:p>
                  </a:txBody>
                  <a:tcPr marL="0" marR="0" marT="0" marB="0">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t"/>
                      <a:endParaRPr lang="en-US" sz="700" b="0" i="0" u="none" strike="noStrike">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t"/>
                      <a:r>
                        <a:rPr lang="en-US" sz="700" b="0" i="0" u="none" strike="noStrike">
                          <a:solidFill>
                            <a:srgbClr val="000000"/>
                          </a:solidFill>
                          <a:effectLst/>
                          <a:latin typeface="Calibri"/>
                        </a:rPr>
                        <a:t> </a:t>
                      </a: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06342">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gridSpan="11">
                  <a:txBody>
                    <a:bodyPr/>
                    <a:lstStyle/>
                    <a:p>
                      <a:pPr algn="l" fontAlgn="b"/>
                      <a:r>
                        <a:rPr lang="en-US" sz="700" b="0" i="0" u="none" strike="noStrike" dirty="0" smtClean="0">
                          <a:solidFill>
                            <a:srgbClr val="000000"/>
                          </a:solidFill>
                          <a:effectLst/>
                          <a:latin typeface="Arial"/>
                        </a:rPr>
                        <a:t>Subscribed </a:t>
                      </a:r>
                      <a:r>
                        <a:rPr lang="en-US" sz="700" b="0" i="0" u="none" strike="noStrike" dirty="0">
                          <a:solidFill>
                            <a:srgbClr val="000000"/>
                          </a:solidFill>
                          <a:effectLst/>
                          <a:latin typeface="Arial"/>
                        </a:rPr>
                        <a:t>and sworn to before me, a Notary Public, in and for the State and County above </a:t>
                      </a:r>
                      <a:r>
                        <a:rPr lang="en-US" sz="700" b="0" i="0" u="none" strike="noStrike" dirty="0" smtClean="0">
                          <a:solidFill>
                            <a:srgbClr val="000000"/>
                          </a:solidFill>
                          <a:effectLst/>
                          <a:latin typeface="Arial"/>
                        </a:rPr>
                        <a:t>named</a:t>
                      </a:r>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r"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10185">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r" fontAlgn="b"/>
                      <a:r>
                        <a:rPr lang="en-US" sz="700" b="0" i="0" u="none" strike="noStrike" dirty="0">
                          <a:solidFill>
                            <a:srgbClr val="000000"/>
                          </a:solidFill>
                          <a:effectLst/>
                          <a:latin typeface="Arial"/>
                        </a:rPr>
                        <a:t>this     </a:t>
                      </a:r>
                    </a:p>
                  </a:txBody>
                  <a:tcPr marL="0" marR="0" marT="0" marB="0" anchor="b">
                    <a:lnL>
                      <a:noFill/>
                    </a:lnL>
                    <a:lnR>
                      <a:noFill/>
                    </a:lnR>
                    <a:lnT>
                      <a:noFill/>
                    </a:lnT>
                    <a:lnB>
                      <a:noFill/>
                    </a:lnB>
                    <a:solidFill>
                      <a:srgbClr val="FFFFFF"/>
                    </a:solidFill>
                  </a:tcPr>
                </a:tc>
                <a:tc gridSpan="2">
                  <a:txBody>
                    <a:bodyPr/>
                    <a:lstStyle/>
                    <a:p>
                      <a:pPr algn="ctr" fontAlgn="b"/>
                      <a:r>
                        <a:rPr lang="en-US" sz="700" b="0" i="0" u="none" strike="noStrike" dirty="0">
                          <a:solidFill>
                            <a:srgbClr val="00B0F0"/>
                          </a:solidFill>
                          <a:effectLst/>
                          <a:latin typeface="Arial"/>
                        </a:rPr>
                        <a:t>10th</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pPr algn="ctr" fontAlgn="b"/>
                      <a:r>
                        <a:rPr lang="en-US" sz="700" b="0" i="0" u="none" strike="noStrike">
                          <a:solidFill>
                            <a:srgbClr val="000000"/>
                          </a:solidFill>
                          <a:effectLst/>
                          <a:latin typeface="Arial"/>
                        </a:rPr>
                        <a:t>day of</a:t>
                      </a:r>
                    </a:p>
                  </a:txBody>
                  <a:tcPr marL="0" marR="0" marT="0" marB="0" anchor="b">
                    <a:lnL>
                      <a:noFill/>
                    </a:lnL>
                    <a:lnR>
                      <a:noFill/>
                    </a:lnR>
                    <a:lnT>
                      <a:noFill/>
                    </a:lnT>
                    <a:lnB>
                      <a:noFill/>
                    </a:lnB>
                    <a:solidFill>
                      <a:srgbClr val="FFFFFF"/>
                    </a:solidFill>
                  </a:tcPr>
                </a:tc>
                <a:tc gridSpan="2">
                  <a:txBody>
                    <a:bodyPr/>
                    <a:lstStyle/>
                    <a:p>
                      <a:pPr algn="ctr" fontAlgn="b"/>
                      <a:r>
                        <a:rPr lang="en-US" sz="700" b="0" i="0" u="none" strike="noStrike" dirty="0">
                          <a:solidFill>
                            <a:srgbClr val="00B0F0"/>
                          </a:solidFill>
                          <a:effectLst/>
                          <a:latin typeface="Arial"/>
                        </a:rPr>
                        <a:t>March</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b"/>
                      <a:r>
                        <a:rPr lang="en-US" sz="700" b="0" i="0" u="none" strike="noStrike">
                          <a:solidFill>
                            <a:srgbClr val="000000"/>
                          </a:solidFill>
                          <a:effectLst/>
                          <a:latin typeface="Arial"/>
                        </a:rPr>
                        <a:t>, </a:t>
                      </a:r>
                    </a:p>
                  </a:txBody>
                  <a:tcPr marL="0" marR="0" marT="0" marB="0" anchor="b">
                    <a:lnL>
                      <a:noFill/>
                    </a:lnL>
                    <a:lnR>
                      <a:noFill/>
                    </a:lnR>
                    <a:lnT>
                      <a:noFill/>
                    </a:lnT>
                    <a:lnB>
                      <a:noFill/>
                    </a:lnB>
                    <a:solidFill>
                      <a:srgbClr val="FFFFFF"/>
                    </a:solidFill>
                  </a:tcPr>
                </a:tc>
                <a:tc>
                  <a:txBody>
                    <a:bodyPr/>
                    <a:lstStyle/>
                    <a:p>
                      <a:pPr algn="r" fontAlgn="b"/>
                      <a:r>
                        <a:rPr lang="en-US" sz="700" b="0" i="0" u="none" strike="noStrike" dirty="0" smtClean="0">
                          <a:solidFill>
                            <a:srgbClr val="00B0F0"/>
                          </a:solidFill>
                          <a:effectLst/>
                          <a:latin typeface="Arial"/>
                        </a:rPr>
                        <a:t>2016</a:t>
                      </a:r>
                      <a:endParaRPr lang="en-US" sz="700" b="0" i="0" u="none" strike="noStrike" dirty="0">
                        <a:solidFill>
                          <a:srgbClr val="00B0F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a:rPr>
                        <a:t>.</a:t>
                      </a:r>
                    </a:p>
                  </a:txBody>
                  <a:tcPr marL="0" marR="0" marT="0" marB="0" anchor="b">
                    <a:lnL>
                      <a:noFill/>
                    </a:lnL>
                    <a:lnR>
                      <a:noFill/>
                    </a:lnR>
                    <a:lnT>
                      <a:noFill/>
                    </a:lnT>
                    <a:lnB>
                      <a:noFill/>
                    </a:lnB>
                    <a:solidFill>
                      <a:srgbClr val="FFFFFF"/>
                    </a:solidFill>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gridSpan="2">
                  <a:txBody>
                    <a:bodyPr/>
                    <a:lstStyle/>
                    <a:p>
                      <a:pPr algn="l"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42592">
                <a:tc>
                  <a:txBody>
                    <a:bodyPr/>
                    <a:lstStyle/>
                    <a:p>
                      <a:pPr algn="l" fontAlgn="ctr"/>
                      <a:r>
                        <a:rPr lang="en-US" sz="700" b="0" i="0" u="none" strike="noStrike">
                          <a:solidFill>
                            <a:srgbClr val="000000"/>
                          </a:solidFill>
                          <a:effectLst/>
                          <a:latin typeface="Arial"/>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ctr"/>
                      <a:r>
                        <a:rPr lang="en-US" sz="700" b="0" i="0" u="none" strike="noStrike">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ctr"/>
                      <a:r>
                        <a:rPr lang="en-US" sz="700" b="0" i="0" u="none" strike="noStrike">
                          <a:solidFill>
                            <a:srgbClr val="000000"/>
                          </a:solidFill>
                          <a:effectLst/>
                          <a:latin typeface="Arial"/>
                        </a:rPr>
                        <a:t> </a:t>
                      </a:r>
                    </a:p>
                  </a:txBody>
                  <a:tcPr marL="0" marR="0" marT="0" marB="0" anchor="ctr">
                    <a:lnL>
                      <a:noFill/>
                    </a:lnL>
                    <a:lnR>
                      <a:noFill/>
                    </a:lnR>
                    <a:lnT>
                      <a:noFill/>
                    </a:lnT>
                    <a:lnB>
                      <a:noFill/>
                    </a:lnB>
                    <a:solidFill>
                      <a:srgbClr val="FFFFFF"/>
                    </a:solidFill>
                  </a:tcPr>
                </a:tc>
                <a:tc gridSpan="3">
                  <a:txBody>
                    <a:bodyPr/>
                    <a:lstStyle/>
                    <a:p>
                      <a:pPr algn="l" fontAlgn="b"/>
                      <a:r>
                        <a:rPr lang="en-US" sz="700" b="0" i="0" u="none" strike="noStrike" dirty="0">
                          <a:solidFill>
                            <a:srgbClr val="000000"/>
                          </a:solidFill>
                          <a:effectLst/>
                          <a:latin typeface="Arial"/>
                        </a:rPr>
                        <a:t>        My Commission expires</a:t>
                      </a:r>
                    </a:p>
                  </a:txBody>
                  <a:tcPr marL="0" marR="0" marT="0" marB="0" anchor="b">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gridSpan="6">
                  <a:txBody>
                    <a:bodyPr/>
                    <a:lstStyle/>
                    <a:p>
                      <a:pPr algn="ctr" fontAlgn="b"/>
                      <a:r>
                        <a:rPr lang="en-US" sz="700" b="0" i="0" u="none" strike="noStrike" dirty="0" smtClean="0">
                          <a:solidFill>
                            <a:srgbClr val="00B0F0"/>
                          </a:solidFill>
                          <a:effectLst/>
                          <a:latin typeface="Arial"/>
                        </a:rPr>
                        <a:t>December</a:t>
                      </a:r>
                      <a:r>
                        <a:rPr lang="en-US" sz="700" b="0" i="0" u="none" strike="noStrike" baseline="0" dirty="0" smtClean="0">
                          <a:solidFill>
                            <a:srgbClr val="00B0F0"/>
                          </a:solidFill>
                          <a:effectLst/>
                          <a:latin typeface="Arial"/>
                        </a:rPr>
                        <a:t> 19</a:t>
                      </a:r>
                      <a:endParaRPr lang="en-US" sz="700" b="0" i="0" u="none" strike="noStrike" dirty="0">
                        <a:solidFill>
                          <a:srgbClr val="00B0F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Arial"/>
                        </a:rPr>
                        <a:t>,</a:t>
                      </a:r>
                    </a:p>
                  </a:txBody>
                  <a:tcPr marL="0" marR="0" marT="0" marB="0" anchor="b">
                    <a:lnL>
                      <a:noFill/>
                    </a:lnL>
                    <a:lnR>
                      <a:noFill/>
                    </a:lnR>
                    <a:lnT>
                      <a:noFill/>
                    </a:lnT>
                    <a:lnB>
                      <a:noFill/>
                    </a:lnB>
                    <a:solidFill>
                      <a:srgbClr val="FFFFFF"/>
                    </a:solidFill>
                  </a:tcPr>
                </a:tc>
                <a:tc>
                  <a:txBody>
                    <a:bodyPr/>
                    <a:lstStyle/>
                    <a:p>
                      <a:pPr algn="ctr"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700" b="0" i="0" u="none" strike="noStrike" dirty="0">
                          <a:solidFill>
                            <a:srgbClr val="000000"/>
                          </a:solidFill>
                          <a:effectLst/>
                          <a:latin typeface="Arial"/>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ctr"/>
                      <a:endParaRPr lang="en-US" sz="700" b="0" i="0" u="none" strike="noStrike" dirty="0">
                        <a:solidFill>
                          <a:srgbClr val="000000"/>
                        </a:solidFill>
                        <a:effectLst/>
                        <a:latin typeface="Ari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ctr"/>
                      <a:r>
                        <a:rPr lang="en-US" sz="700" b="0" i="0" u="none" strike="noStrike" dirty="0">
                          <a:solidFill>
                            <a:srgbClr val="000000"/>
                          </a:solidFill>
                          <a:effectLst/>
                          <a:latin typeface="Arial"/>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239811">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rowSpan="2" gridSpan="5">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gridSpan="7">
                  <a:txBody>
                    <a:bodyPr/>
                    <a:lstStyle/>
                    <a:p>
                      <a:pPr algn="ctr" fontAlgn="b"/>
                      <a:r>
                        <a:rPr lang="en-US" sz="700" b="0" i="0" u="none" strike="noStrike" dirty="0" smtClean="0">
                          <a:solidFill>
                            <a:srgbClr val="00B0F0"/>
                          </a:solidFill>
                          <a:effectLst/>
                          <a:latin typeface="Arial"/>
                        </a:rPr>
                        <a:t>   </a:t>
                      </a:r>
                      <a:r>
                        <a:rPr lang="en-US" sz="700" b="0" i="0" u="none" strike="noStrike" dirty="0">
                          <a:solidFill>
                            <a:srgbClr val="00B0F0"/>
                          </a:solidFill>
                          <a:effectLst/>
                          <a:latin typeface="Arial"/>
                        </a:rPr>
                        <a:t>/s/ John Doe </a:t>
                      </a:r>
                      <a:r>
                        <a:rPr lang="en-US" sz="700" b="0" i="0" u="none" strike="noStrike" dirty="0" smtClean="0">
                          <a:solidFill>
                            <a:srgbClr val="00B0F0"/>
                          </a:solidFill>
                          <a:effectLst/>
                          <a:latin typeface="Arial"/>
                        </a:rPr>
                        <a:t>Notary,</a:t>
                      </a:r>
                      <a:r>
                        <a:rPr lang="en-US" sz="700" b="0" i="0" u="none" strike="noStrike" baseline="0" dirty="0" smtClean="0">
                          <a:solidFill>
                            <a:srgbClr val="00B0F0"/>
                          </a:solidFill>
                          <a:effectLst/>
                          <a:latin typeface="Arial"/>
                        </a:rPr>
                        <a:t> </a:t>
                      </a:r>
                      <a:endParaRPr lang="en-US" sz="700" b="0" i="0" u="none" strike="noStrike" dirty="0">
                        <a:solidFill>
                          <a:srgbClr val="00B0F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103170">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gridSpan="5">
                  <a:txBody>
                    <a:bodyPr/>
                    <a:lstStyle/>
                    <a:p>
                      <a:pPr algn="ctr" fontAlgn="b"/>
                      <a:r>
                        <a:rPr lang="en-US" sz="700" b="1" i="0" u="none" strike="noStrike" dirty="0">
                          <a:solidFill>
                            <a:srgbClr val="000000"/>
                          </a:solidFill>
                          <a:effectLst/>
                          <a:latin typeface="Arial"/>
                        </a:rPr>
                        <a:t>Signature of Notary </a:t>
                      </a:r>
                      <a:r>
                        <a:rPr lang="en-US" sz="700" b="1" i="0" u="none" strike="noStrike" dirty="0" smtClean="0">
                          <a:solidFill>
                            <a:srgbClr val="000000"/>
                          </a:solidFill>
                          <a:effectLst/>
                          <a:latin typeface="Arial"/>
                        </a:rPr>
                        <a:t>Public </a:t>
                      </a:r>
                      <a:endParaRPr lang="en-US" sz="700" b="1"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gridSpan="2">
                  <a:txBody>
                    <a:bodyPr/>
                    <a:lstStyle/>
                    <a:p>
                      <a:pPr algn="l" fontAlgn="b"/>
                      <a:r>
                        <a:rPr lang="en-US" sz="700" b="0" i="0" u="none" strike="noStrike">
                          <a:solidFill>
                            <a:srgbClr val="000000"/>
                          </a:solidFill>
                          <a:effectLst/>
                          <a:latin typeface="Arial"/>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r>
              <a:tr h="324023">
                <a:tc>
                  <a:txBody>
                    <a:bodyPr/>
                    <a:lstStyle/>
                    <a:p>
                      <a:pPr algn="l" fontAlgn="t"/>
                      <a:r>
                        <a:rPr lang="en-US" sz="700" b="0" i="0" u="none" strike="noStrike">
                          <a:solidFill>
                            <a:srgbClr val="000000"/>
                          </a:solidFill>
                          <a:effectLst/>
                          <a:latin typeface="Arial"/>
                        </a:rPr>
                        <a:t> </a:t>
                      </a: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US" sz="700" b="0" i="1" u="none" strike="noStrike">
                          <a:solidFill>
                            <a:srgbClr val="000000"/>
                          </a:solidFill>
                          <a:effectLst/>
                          <a:latin typeface="Arial"/>
                        </a:rPr>
                        <a:t> </a:t>
                      </a:r>
                    </a:p>
                  </a:txBody>
                  <a:tcPr marL="0" marR="0" marT="0" marB="0">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a:txBody>
                    <a:bodyPr/>
                    <a:lstStyle/>
                    <a:p>
                      <a:pPr algn="l" fontAlgn="t"/>
                      <a:endParaRPr lang="en-US" sz="700" b="0" i="0" u="none" strike="noStrike">
                        <a:solidFill>
                          <a:srgbClr val="000000"/>
                        </a:solidFill>
                        <a:effectLst/>
                        <a:latin typeface="Calibri"/>
                      </a:endParaRPr>
                    </a:p>
                  </a:txBody>
                  <a:tcPr marL="0" marR="0" marT="0" marB="0">
                    <a:lnL>
                      <a:noFill/>
                    </a:lnL>
                    <a:lnR>
                      <a:noFill/>
                    </a:lnR>
                    <a:lnT>
                      <a:noFill/>
                    </a:lnT>
                    <a:lnB>
                      <a:noFill/>
                    </a:lnB>
                  </a:tcPr>
                </a:tc>
                <a:tc gridSpan="10">
                  <a:txBody>
                    <a:bodyPr/>
                    <a:lstStyle/>
                    <a:p>
                      <a:pPr algn="ctr" fontAlgn="t"/>
                      <a:r>
                        <a:rPr lang="en-US" sz="500" b="0" i="1" u="none" strike="noStrike" dirty="0">
                          <a:solidFill>
                            <a:srgbClr val="000000"/>
                          </a:solidFill>
                          <a:effectLst/>
                          <a:latin typeface="Arial"/>
                        </a:rPr>
                        <a:t>(If electronic signatures are used, you </a:t>
                      </a:r>
                      <a:r>
                        <a:rPr lang="en-US" sz="500" b="1" i="1" u="sng" strike="noStrike" dirty="0">
                          <a:solidFill>
                            <a:srgbClr val="000000"/>
                          </a:solidFill>
                          <a:effectLst/>
                          <a:latin typeface="Arial"/>
                        </a:rPr>
                        <a:t>must </a:t>
                      </a:r>
                      <a:r>
                        <a:rPr lang="en-US" sz="500" b="0" i="1" u="none" strike="noStrike" dirty="0">
                          <a:solidFill>
                            <a:srgbClr val="000000"/>
                          </a:solidFill>
                          <a:effectLst/>
                          <a:latin typeface="Arial"/>
                        </a:rPr>
                        <a:t>use  "/s/"  before the name</a:t>
                      </a:r>
                      <a:r>
                        <a:rPr lang="en-US" sz="500" b="0" i="1" u="none" strike="noStrike" dirty="0" smtClean="0">
                          <a:solidFill>
                            <a:srgbClr val="000000"/>
                          </a:solidFill>
                          <a:effectLst/>
                          <a:latin typeface="Arial"/>
                        </a:rPr>
                        <a:t>.)</a:t>
                      </a:r>
                    </a:p>
                    <a:p>
                      <a:pPr algn="ctr" fontAlgn="t"/>
                      <a:endParaRPr lang="en-US" sz="500" b="0" i="1" u="none" strike="noStrike" dirty="0" smtClean="0">
                        <a:solidFill>
                          <a:srgbClr val="000000"/>
                        </a:solidFill>
                        <a:effectLst/>
                        <a:latin typeface="Arial"/>
                      </a:endParaRPr>
                    </a:p>
                    <a:p>
                      <a:pPr algn="ctr" fontAlgn="t"/>
                      <a:r>
                        <a:rPr lang="en-US" sz="500" b="0" i="1" u="none" strike="noStrike" dirty="0" smtClean="0">
                          <a:solidFill>
                            <a:srgbClr val="000000"/>
                          </a:solidFill>
                          <a:effectLst/>
                          <a:latin typeface="Arial"/>
                        </a:rPr>
                        <a:t>____________________________________________________________________</a:t>
                      </a:r>
                    </a:p>
                    <a:p>
                      <a:pPr algn="ctr" fontAlgn="t"/>
                      <a:r>
                        <a:rPr lang="en-US" sz="700" b="1" i="0" u="none" strike="noStrike" kern="1200" dirty="0" smtClean="0">
                          <a:solidFill>
                            <a:srgbClr val="000000"/>
                          </a:solidFill>
                          <a:effectLst/>
                          <a:latin typeface="Arial"/>
                          <a:ea typeface="+mn-ea"/>
                          <a:cs typeface="+mn-cs"/>
                        </a:rPr>
                        <a:t>Notary Commission Number</a:t>
                      </a:r>
                      <a:endParaRPr lang="en-US" sz="700" b="1" i="0" u="none" strike="noStrike" kern="1200" dirty="0">
                        <a:solidFill>
                          <a:srgbClr val="000000"/>
                        </a:solidFill>
                        <a:effectLst/>
                        <a:latin typeface="Arial"/>
                        <a:ea typeface="+mn-ea"/>
                        <a:cs typeface="+mn-cs"/>
                      </a:endParaRPr>
                    </a:p>
                  </a:txBody>
                  <a:tcPr marL="0" marR="0" marT="0" marB="0">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t"/>
                      <a:endParaRPr lang="en-US" sz="700" b="0" i="0" u="none" strike="noStrike">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t"/>
                      <a:r>
                        <a:rPr lang="en-US" sz="700" b="0" i="0" u="none" strike="noStrike">
                          <a:solidFill>
                            <a:srgbClr val="000000"/>
                          </a:solidFill>
                          <a:effectLst/>
                          <a:latin typeface="Calibri"/>
                        </a:rPr>
                        <a:t> </a:t>
                      </a: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309294">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5">
                  <a:txBody>
                    <a:bodyPr/>
                    <a:lstStyle/>
                    <a:p>
                      <a:pPr algn="just" fontAlgn="ctr"/>
                      <a:endParaRPr lang="en-US" sz="700" b="1" i="1" u="sng" strike="noStrike" dirty="0" smtClean="0">
                        <a:solidFill>
                          <a:srgbClr val="000000"/>
                        </a:solidFill>
                        <a:effectLst/>
                        <a:latin typeface="Arial"/>
                      </a:endParaRPr>
                    </a:p>
                    <a:p>
                      <a:pPr algn="ctr" fontAlgn="ctr"/>
                      <a:endParaRPr lang="en-US" sz="700" b="1" i="1" u="none" strike="noStrike" dirty="0" smtClean="0">
                        <a:solidFill>
                          <a:srgbClr val="000000"/>
                        </a:solidFill>
                        <a:effectLst/>
                        <a:latin typeface="Arial"/>
                      </a:endParaRPr>
                    </a:p>
                    <a:p>
                      <a:pPr algn="ctr" fontAlgn="ctr"/>
                      <a:r>
                        <a:rPr lang="en-US" sz="700" b="1" i="1" u="none" strike="noStrike" dirty="0" smtClean="0">
                          <a:solidFill>
                            <a:srgbClr val="000000"/>
                          </a:solidFill>
                          <a:effectLst/>
                          <a:latin typeface="Arial"/>
                        </a:rPr>
                        <a:t>Missouri </a:t>
                      </a:r>
                      <a:r>
                        <a:rPr lang="en-US" sz="700" b="1" i="1" u="none" strike="noStrike" dirty="0">
                          <a:solidFill>
                            <a:srgbClr val="000000"/>
                          </a:solidFill>
                          <a:effectLst/>
                          <a:latin typeface="Arial"/>
                        </a:rPr>
                        <a:t>Revised Statutes § 392.210 or §393.140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7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279838">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endParaRPr lang="en-US"/>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03170">
                <a:tc gridSpan="17">
                  <a:txBody>
                    <a:bodyPr/>
                    <a:lstStyle/>
                    <a:p>
                      <a:pPr algn="ctr" fontAlgn="t"/>
                      <a:r>
                        <a:rPr lang="en-US" sz="700" b="1" i="1" u="none" strike="noStrike" dirty="0">
                          <a:solidFill>
                            <a:srgbClr val="000000"/>
                          </a:solidFill>
                          <a:effectLst/>
                          <a:latin typeface="Arial"/>
                        </a:rPr>
                        <a:t>See </a:t>
                      </a:r>
                      <a:r>
                        <a:rPr lang="en-US" sz="700" b="1" i="1" u="none" strike="noStrike" dirty="0" smtClean="0">
                          <a:solidFill>
                            <a:srgbClr val="000000"/>
                          </a:solidFill>
                          <a:effectLst/>
                          <a:latin typeface="Arial"/>
                        </a:rPr>
                        <a:t>Instructions for </a:t>
                      </a:r>
                      <a:r>
                        <a:rPr lang="en-US" sz="700" b="1" i="1" u="none" strike="noStrike" dirty="0">
                          <a:solidFill>
                            <a:srgbClr val="000000"/>
                          </a:solidFill>
                          <a:effectLst/>
                          <a:latin typeface="Arial"/>
                        </a:rPr>
                        <a:t>more information to complete this page.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3170">
                <a:tc>
                  <a:txBody>
                    <a:bodyPr/>
                    <a:lstStyle/>
                    <a:p>
                      <a:pPr algn="l" fontAlgn="b"/>
                      <a:endParaRPr lang="en-US" sz="700" b="0" i="0" u="none" strike="noStrike">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4" name="Content Placeholder 3"/>
          <p:cNvSpPr>
            <a:spLocks noGrp="1"/>
          </p:cNvSpPr>
          <p:nvPr>
            <p:ph sz="half" idx="2"/>
          </p:nvPr>
        </p:nvSpPr>
        <p:spPr>
          <a:xfrm>
            <a:off x="4880610" y="685800"/>
            <a:ext cx="3840480" cy="6172200"/>
          </a:xfrm>
        </p:spPr>
        <p:txBody>
          <a:bodyPr>
            <a:normAutofit fontScale="40000" lnSpcReduction="20000"/>
          </a:bodyPr>
          <a:lstStyle/>
          <a:p>
            <a:pPr marL="120827" indent="0" algn="just">
              <a:buNone/>
            </a:pPr>
            <a:r>
              <a:rPr lang="en-US" sz="3500" dirty="0">
                <a:solidFill>
                  <a:srgbClr val="00B0F0"/>
                </a:solidFill>
              </a:rPr>
              <a:t>The Verification </a:t>
            </a:r>
            <a:r>
              <a:rPr lang="en-US" sz="3500" dirty="0" smtClean="0">
                <a:solidFill>
                  <a:srgbClr val="00B0F0"/>
                </a:solidFill>
              </a:rPr>
              <a:t>Page attests to the accuracy of the information provided within the report.  </a:t>
            </a:r>
            <a:endParaRPr lang="en-US" sz="3500" dirty="0">
              <a:solidFill>
                <a:srgbClr val="00B0F0"/>
              </a:solidFill>
            </a:endParaRPr>
          </a:p>
          <a:p>
            <a:pPr marL="120827" indent="0" algn="just">
              <a:buNone/>
            </a:pPr>
            <a:r>
              <a:rPr lang="en-US" sz="3500" dirty="0" smtClean="0">
                <a:solidFill>
                  <a:srgbClr val="00B0F0"/>
                </a:solidFill>
              </a:rPr>
              <a:t>For this </a:t>
            </a:r>
            <a:r>
              <a:rPr lang="en-US" sz="3500" dirty="0">
                <a:solidFill>
                  <a:srgbClr val="00B0F0"/>
                </a:solidFill>
              </a:rPr>
              <a:t>page to be considered complete, each line on the page </a:t>
            </a:r>
            <a:r>
              <a:rPr lang="en-US" sz="3500" b="1" u="sng" dirty="0">
                <a:solidFill>
                  <a:srgbClr val="00B0F0"/>
                </a:solidFill>
              </a:rPr>
              <a:t>must</a:t>
            </a:r>
            <a:r>
              <a:rPr lang="en-US" sz="3500" dirty="0">
                <a:solidFill>
                  <a:srgbClr val="00B0F0"/>
                </a:solidFill>
              </a:rPr>
              <a:t> be filled in completely.  </a:t>
            </a:r>
          </a:p>
          <a:p>
            <a:pPr algn="just"/>
            <a:r>
              <a:rPr lang="en-US" sz="3500" dirty="0">
                <a:solidFill>
                  <a:srgbClr val="00B0F0"/>
                </a:solidFill>
              </a:rPr>
              <a:t>The “State of” and “County of” </a:t>
            </a:r>
            <a:r>
              <a:rPr lang="en-US" sz="3500" dirty="0" smtClean="0">
                <a:solidFill>
                  <a:srgbClr val="00B0F0"/>
                </a:solidFill>
              </a:rPr>
              <a:t>is </a:t>
            </a:r>
            <a:r>
              <a:rPr lang="en-US" sz="3500" dirty="0">
                <a:solidFill>
                  <a:srgbClr val="00B0F0"/>
                </a:solidFill>
              </a:rPr>
              <a:t>the location </a:t>
            </a:r>
            <a:r>
              <a:rPr lang="en-US" sz="3500" dirty="0" smtClean="0">
                <a:solidFill>
                  <a:srgbClr val="00B0F0"/>
                </a:solidFill>
              </a:rPr>
              <a:t>where the </a:t>
            </a:r>
            <a:r>
              <a:rPr lang="en-US" sz="3500" dirty="0">
                <a:solidFill>
                  <a:srgbClr val="00B0F0"/>
                </a:solidFill>
              </a:rPr>
              <a:t>notary is operating.  </a:t>
            </a:r>
          </a:p>
          <a:p>
            <a:pPr lvl="1" algn="just"/>
            <a:r>
              <a:rPr lang="en-US" sz="3300" dirty="0">
                <a:solidFill>
                  <a:srgbClr val="00B0F0"/>
                </a:solidFill>
              </a:rPr>
              <a:t>This may not match the location of </a:t>
            </a:r>
            <a:r>
              <a:rPr lang="en-US" sz="3300" dirty="0" smtClean="0">
                <a:solidFill>
                  <a:srgbClr val="00B0F0"/>
                </a:solidFill>
              </a:rPr>
              <a:t>the utility.</a:t>
            </a:r>
            <a:endParaRPr lang="en-US" sz="3300" dirty="0">
              <a:solidFill>
                <a:srgbClr val="00B0F0"/>
              </a:solidFill>
            </a:endParaRPr>
          </a:p>
          <a:p>
            <a:pPr algn="just"/>
            <a:r>
              <a:rPr lang="en-US" sz="3500" dirty="0">
                <a:solidFill>
                  <a:srgbClr val="00B0F0"/>
                </a:solidFill>
              </a:rPr>
              <a:t>“Name of Affiant” is </a:t>
            </a:r>
            <a:r>
              <a:rPr lang="en-US" sz="3500" dirty="0" smtClean="0">
                <a:solidFill>
                  <a:srgbClr val="00B0F0"/>
                </a:solidFill>
              </a:rPr>
              <a:t>the </a:t>
            </a:r>
            <a:r>
              <a:rPr lang="en-US" sz="3500" dirty="0">
                <a:solidFill>
                  <a:srgbClr val="00B0F0"/>
                </a:solidFill>
              </a:rPr>
              <a:t>representative of the Utility </a:t>
            </a:r>
            <a:r>
              <a:rPr lang="en-US" sz="3500" dirty="0" smtClean="0">
                <a:solidFill>
                  <a:srgbClr val="00B0F0"/>
                </a:solidFill>
              </a:rPr>
              <a:t>attesting </a:t>
            </a:r>
            <a:r>
              <a:rPr lang="en-US" sz="3500" dirty="0">
                <a:solidFill>
                  <a:srgbClr val="00B0F0"/>
                </a:solidFill>
              </a:rPr>
              <a:t>to the accuracy of the </a:t>
            </a:r>
            <a:r>
              <a:rPr lang="en-US" sz="3500" dirty="0" smtClean="0">
                <a:solidFill>
                  <a:srgbClr val="00B0F0"/>
                </a:solidFill>
              </a:rPr>
              <a:t>data within the Annual Report</a:t>
            </a:r>
            <a:r>
              <a:rPr lang="en-US" sz="3500" dirty="0">
                <a:solidFill>
                  <a:srgbClr val="00B0F0"/>
                </a:solidFill>
              </a:rPr>
              <a:t>.</a:t>
            </a:r>
          </a:p>
          <a:p>
            <a:pPr algn="just"/>
            <a:r>
              <a:rPr lang="en-US" sz="3500" dirty="0">
                <a:solidFill>
                  <a:srgbClr val="00B0F0"/>
                </a:solidFill>
              </a:rPr>
              <a:t>The “Exact Legal Title or Name of the Respondent” is the </a:t>
            </a:r>
            <a:r>
              <a:rPr lang="en-US" sz="3500" b="1" u="sng" dirty="0">
                <a:solidFill>
                  <a:srgbClr val="00B0F0"/>
                </a:solidFill>
              </a:rPr>
              <a:t>certificated</a:t>
            </a:r>
            <a:r>
              <a:rPr lang="en-US" sz="3500" dirty="0">
                <a:solidFill>
                  <a:srgbClr val="00B0F0"/>
                </a:solidFill>
              </a:rPr>
              <a:t> name of the Utility.  This should match the name </a:t>
            </a:r>
            <a:r>
              <a:rPr lang="en-US" sz="3500" dirty="0" smtClean="0">
                <a:solidFill>
                  <a:srgbClr val="00B0F0"/>
                </a:solidFill>
              </a:rPr>
              <a:t>listed </a:t>
            </a:r>
            <a:r>
              <a:rPr lang="en-US" sz="3500" dirty="0">
                <a:solidFill>
                  <a:srgbClr val="00B0F0"/>
                </a:solidFill>
              </a:rPr>
              <a:t>on the Cover Page of the </a:t>
            </a:r>
            <a:r>
              <a:rPr lang="en-US" sz="3500" dirty="0" smtClean="0">
                <a:solidFill>
                  <a:srgbClr val="00B0F0"/>
                </a:solidFill>
              </a:rPr>
              <a:t>Annual Report</a:t>
            </a:r>
            <a:r>
              <a:rPr lang="en-US" sz="3500" dirty="0">
                <a:solidFill>
                  <a:srgbClr val="00B0F0"/>
                </a:solidFill>
              </a:rPr>
              <a:t>.</a:t>
            </a:r>
          </a:p>
          <a:p>
            <a:pPr algn="just"/>
            <a:r>
              <a:rPr lang="en-US" sz="3500" dirty="0">
                <a:solidFill>
                  <a:srgbClr val="00B0F0"/>
                </a:solidFill>
              </a:rPr>
              <a:t>If you are completing this form and providing an electronic signature, for the / </a:t>
            </a:r>
            <a:r>
              <a:rPr lang="en-US" sz="3500" dirty="0" smtClean="0">
                <a:solidFill>
                  <a:srgbClr val="00B0F0"/>
                </a:solidFill>
              </a:rPr>
              <a:t>key to </a:t>
            </a:r>
            <a:r>
              <a:rPr lang="en-US" sz="3500" dirty="0">
                <a:solidFill>
                  <a:srgbClr val="00B0F0"/>
                </a:solidFill>
              </a:rPr>
              <a:t>work in Excel, you </a:t>
            </a:r>
            <a:r>
              <a:rPr lang="en-US" sz="3500" dirty="0" smtClean="0">
                <a:solidFill>
                  <a:srgbClr val="00B0F0"/>
                </a:solidFill>
              </a:rPr>
              <a:t>need </a:t>
            </a:r>
            <a:r>
              <a:rPr lang="en-US" sz="3500" dirty="0">
                <a:solidFill>
                  <a:srgbClr val="00B0F0"/>
                </a:solidFill>
              </a:rPr>
              <a:t>to click on the </a:t>
            </a:r>
            <a:r>
              <a:rPr lang="en-US" sz="3500" dirty="0" smtClean="0">
                <a:solidFill>
                  <a:srgbClr val="00B0F0"/>
                </a:solidFill>
              </a:rPr>
              <a:t>signature line cell</a:t>
            </a:r>
            <a:r>
              <a:rPr lang="en-US" sz="3500" dirty="0">
                <a:solidFill>
                  <a:srgbClr val="00B0F0"/>
                </a:solidFill>
              </a:rPr>
              <a:t>, hit the space bar, then </a:t>
            </a:r>
            <a:r>
              <a:rPr lang="en-US" sz="3500" dirty="0" smtClean="0">
                <a:solidFill>
                  <a:srgbClr val="00B0F0"/>
                </a:solidFill>
              </a:rPr>
              <a:t>type the / key.  </a:t>
            </a:r>
            <a:r>
              <a:rPr lang="en-US" sz="3500" dirty="0">
                <a:solidFill>
                  <a:srgbClr val="00B0F0"/>
                </a:solidFill>
              </a:rPr>
              <a:t>If </a:t>
            </a:r>
            <a:r>
              <a:rPr lang="en-US" sz="3500" dirty="0" smtClean="0">
                <a:solidFill>
                  <a:srgbClr val="00B0F0"/>
                </a:solidFill>
              </a:rPr>
              <a:t> you do not </a:t>
            </a:r>
            <a:r>
              <a:rPr lang="en-US" sz="3500" dirty="0">
                <a:solidFill>
                  <a:srgbClr val="00B0F0"/>
                </a:solidFill>
              </a:rPr>
              <a:t>put a space </a:t>
            </a:r>
            <a:r>
              <a:rPr lang="en-US" sz="3500" dirty="0" smtClean="0">
                <a:solidFill>
                  <a:srgbClr val="00B0F0"/>
                </a:solidFill>
              </a:rPr>
              <a:t>before </a:t>
            </a:r>
            <a:r>
              <a:rPr lang="en-US" sz="3500" dirty="0">
                <a:solidFill>
                  <a:srgbClr val="00B0F0"/>
                </a:solidFill>
              </a:rPr>
              <a:t>the </a:t>
            </a:r>
            <a:r>
              <a:rPr lang="en-US" sz="3500" dirty="0" smtClean="0">
                <a:solidFill>
                  <a:srgbClr val="00B0F0"/>
                </a:solidFill>
              </a:rPr>
              <a:t>/, it </a:t>
            </a:r>
            <a:r>
              <a:rPr lang="en-US" sz="3500" dirty="0">
                <a:solidFill>
                  <a:srgbClr val="00B0F0"/>
                </a:solidFill>
              </a:rPr>
              <a:t>will not work.</a:t>
            </a:r>
          </a:p>
          <a:p>
            <a:pPr algn="just"/>
            <a:r>
              <a:rPr lang="en-US" sz="3500" dirty="0" smtClean="0">
                <a:solidFill>
                  <a:srgbClr val="00B0F0"/>
                </a:solidFill>
              </a:rPr>
              <a:t>If filing </a:t>
            </a:r>
            <a:r>
              <a:rPr lang="en-US" sz="3500" dirty="0">
                <a:solidFill>
                  <a:srgbClr val="00B0F0"/>
                </a:solidFill>
              </a:rPr>
              <a:t>electronically, you </a:t>
            </a:r>
            <a:r>
              <a:rPr lang="en-US" sz="3500" b="1" u="sng" dirty="0">
                <a:solidFill>
                  <a:srgbClr val="00B0F0"/>
                </a:solidFill>
              </a:rPr>
              <a:t>will not </a:t>
            </a:r>
            <a:r>
              <a:rPr lang="en-US" sz="3500" dirty="0">
                <a:solidFill>
                  <a:srgbClr val="00B0F0"/>
                </a:solidFill>
              </a:rPr>
              <a:t>have the notary seal on your verification page.  </a:t>
            </a:r>
            <a:endParaRPr lang="en-US" sz="3500" dirty="0" smtClean="0">
              <a:solidFill>
                <a:srgbClr val="00B0F0"/>
              </a:solidFill>
            </a:endParaRPr>
          </a:p>
          <a:p>
            <a:pPr lvl="1" algn="just"/>
            <a:r>
              <a:rPr lang="en-US" sz="3300" dirty="0" smtClean="0">
                <a:solidFill>
                  <a:srgbClr val="00B0F0"/>
                </a:solidFill>
              </a:rPr>
              <a:t>Be </a:t>
            </a:r>
            <a:r>
              <a:rPr lang="en-US" sz="3300" dirty="0">
                <a:solidFill>
                  <a:srgbClr val="00B0F0"/>
                </a:solidFill>
              </a:rPr>
              <a:t>sure to keep the printed verification page with the </a:t>
            </a:r>
            <a:r>
              <a:rPr lang="en-US" sz="3300" dirty="0" smtClean="0">
                <a:solidFill>
                  <a:srgbClr val="00B0F0"/>
                </a:solidFill>
              </a:rPr>
              <a:t>Notary seal for your records. </a:t>
            </a:r>
          </a:p>
          <a:p>
            <a:pPr lvl="1" algn="just"/>
            <a:r>
              <a:rPr lang="en-US" sz="3300" dirty="0" smtClean="0">
                <a:solidFill>
                  <a:srgbClr val="00B0F0"/>
                </a:solidFill>
              </a:rPr>
              <a:t>You </a:t>
            </a:r>
            <a:r>
              <a:rPr lang="en-US" sz="3300" b="1" u="sng" dirty="0">
                <a:solidFill>
                  <a:srgbClr val="00B0F0"/>
                </a:solidFill>
              </a:rPr>
              <a:t>DO NOT </a:t>
            </a:r>
            <a:r>
              <a:rPr lang="en-US" sz="3300" dirty="0">
                <a:solidFill>
                  <a:srgbClr val="00B0F0"/>
                </a:solidFill>
              </a:rPr>
              <a:t>need to mail in the manually signed and stamped verification page.  </a:t>
            </a:r>
            <a:endParaRPr lang="en-US" sz="3300" dirty="0" smtClean="0">
              <a:solidFill>
                <a:srgbClr val="00B0F0"/>
              </a:solidFill>
            </a:endParaRPr>
          </a:p>
          <a:p>
            <a:pPr algn="just"/>
            <a:r>
              <a:rPr lang="en-US" sz="3500" dirty="0" smtClean="0">
                <a:solidFill>
                  <a:srgbClr val="00B0F0"/>
                </a:solidFill>
              </a:rPr>
              <a:t>The </a:t>
            </a:r>
            <a:r>
              <a:rPr lang="en-US" sz="3500" dirty="0">
                <a:solidFill>
                  <a:srgbClr val="00B0F0"/>
                </a:solidFill>
              </a:rPr>
              <a:t>date </a:t>
            </a:r>
            <a:r>
              <a:rPr lang="en-US" sz="3500" dirty="0" smtClean="0">
                <a:solidFill>
                  <a:srgbClr val="00B0F0"/>
                </a:solidFill>
              </a:rPr>
              <a:t>range should </a:t>
            </a:r>
            <a:r>
              <a:rPr lang="en-US" sz="3500" dirty="0">
                <a:solidFill>
                  <a:srgbClr val="00B0F0"/>
                </a:solidFill>
              </a:rPr>
              <a:t>be </a:t>
            </a:r>
            <a:r>
              <a:rPr lang="en-US" sz="3500" dirty="0" smtClean="0">
                <a:solidFill>
                  <a:srgbClr val="00B0F0"/>
                </a:solidFill>
              </a:rPr>
              <a:t>the </a:t>
            </a:r>
            <a:r>
              <a:rPr lang="en-US" sz="3500" dirty="0">
                <a:solidFill>
                  <a:srgbClr val="00B0F0"/>
                </a:solidFill>
              </a:rPr>
              <a:t>calendar year </a:t>
            </a:r>
            <a:r>
              <a:rPr lang="en-US" sz="3500" dirty="0" smtClean="0">
                <a:solidFill>
                  <a:srgbClr val="00B0F0"/>
                </a:solidFill>
              </a:rPr>
              <a:t>of </a:t>
            </a:r>
            <a:r>
              <a:rPr lang="en-US" sz="3500" dirty="0">
                <a:solidFill>
                  <a:srgbClr val="00B0F0"/>
                </a:solidFill>
              </a:rPr>
              <a:t>the </a:t>
            </a:r>
            <a:r>
              <a:rPr lang="en-US" sz="3500" dirty="0" smtClean="0">
                <a:solidFill>
                  <a:srgbClr val="00B0F0"/>
                </a:solidFill>
              </a:rPr>
              <a:t>Annual Report you are submitting.  </a:t>
            </a:r>
            <a:endParaRPr lang="en-US" sz="3500" dirty="0">
              <a:solidFill>
                <a:srgbClr val="00B0F0"/>
              </a:solidFill>
            </a:endParaRPr>
          </a:p>
          <a:p>
            <a:pPr algn="just"/>
            <a:r>
              <a:rPr lang="en-US" sz="3500" dirty="0">
                <a:solidFill>
                  <a:srgbClr val="00B0F0"/>
                </a:solidFill>
              </a:rPr>
              <a:t>The </a:t>
            </a:r>
            <a:r>
              <a:rPr lang="en-US" sz="3500" dirty="0" smtClean="0">
                <a:solidFill>
                  <a:srgbClr val="00B0F0"/>
                </a:solidFill>
              </a:rPr>
              <a:t>Notary information should be completed at </a:t>
            </a:r>
            <a:r>
              <a:rPr lang="en-US" sz="3500" dirty="0">
                <a:solidFill>
                  <a:srgbClr val="00B0F0"/>
                </a:solidFill>
              </a:rPr>
              <a:t>the </a:t>
            </a:r>
            <a:r>
              <a:rPr lang="en-US" sz="3500" dirty="0" smtClean="0">
                <a:solidFill>
                  <a:srgbClr val="00B0F0"/>
                </a:solidFill>
              </a:rPr>
              <a:t>bottom </a:t>
            </a:r>
            <a:r>
              <a:rPr lang="en-US" sz="3500" dirty="0">
                <a:solidFill>
                  <a:srgbClr val="00B0F0"/>
                </a:solidFill>
              </a:rPr>
              <a:t>of the page.  </a:t>
            </a:r>
          </a:p>
          <a:p>
            <a:pPr algn="just"/>
            <a:endParaRPr lang="en-US" sz="1300" dirty="0"/>
          </a:p>
          <a:p>
            <a:pPr algn="just"/>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32</a:t>
            </a:fld>
            <a:endParaRPr lang="en-US"/>
          </a:p>
        </p:txBody>
      </p:sp>
    </p:spTree>
    <p:extLst>
      <p:ext uri="{BB962C8B-B14F-4D97-AF65-F5344CB8AC3E}">
        <p14:creationId xmlns:p14="http://schemas.microsoft.com/office/powerpoint/2010/main" val="2273994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731520"/>
          </a:xfrm>
        </p:spPr>
        <p:txBody>
          <a:bodyPr/>
          <a:lstStyle/>
          <a:p>
            <a:pPr marL="91440"/>
            <a:r>
              <a:rPr lang="en-US" dirty="0" smtClean="0"/>
              <a:t/>
            </a:r>
            <a:br>
              <a:rPr lang="en-US" dirty="0" smtClean="0"/>
            </a:br>
            <a:r>
              <a:rPr lang="en-US" u="sng" dirty="0" smtClean="0"/>
              <a:t>Contact and Website Information</a:t>
            </a:r>
            <a:r>
              <a:rPr lang="en-US" dirty="0" smtClean="0"/>
              <a:t/>
            </a:r>
            <a:br>
              <a:rPr lang="en-US" dirty="0" smtClean="0"/>
            </a:br>
            <a:endParaRPr lang="en-US" dirty="0"/>
          </a:p>
        </p:txBody>
      </p:sp>
      <p:sp>
        <p:nvSpPr>
          <p:cNvPr id="3" name="Content Placeholder 2"/>
          <p:cNvSpPr>
            <a:spLocks noGrp="1"/>
          </p:cNvSpPr>
          <p:nvPr>
            <p:ph sz="half" idx="1"/>
          </p:nvPr>
        </p:nvSpPr>
        <p:spPr>
          <a:xfrm>
            <a:off x="0" y="914400"/>
            <a:ext cx="8915400" cy="5334000"/>
          </a:xfrm>
        </p:spPr>
        <p:txBody>
          <a:bodyPr>
            <a:normAutofit fontScale="25000" lnSpcReduction="20000"/>
          </a:bodyPr>
          <a:lstStyle/>
          <a:p>
            <a:r>
              <a:rPr lang="en-US" sz="8500" dirty="0"/>
              <a:t>PSC Contact:	</a:t>
            </a:r>
            <a:r>
              <a:rPr lang="en-US" sz="8500" dirty="0" smtClean="0"/>
              <a:t>Kim Bolin </a:t>
            </a:r>
            <a:r>
              <a:rPr lang="en-US" sz="8500" dirty="0"/>
              <a:t>- (573) </a:t>
            </a:r>
            <a:r>
              <a:rPr lang="en-US" sz="8500" dirty="0" smtClean="0"/>
              <a:t>751-5026</a:t>
            </a:r>
            <a:endParaRPr lang="en-US" sz="8500" dirty="0"/>
          </a:p>
          <a:p>
            <a:pPr lvl="1">
              <a:spcAft>
                <a:spcPts val="1200"/>
              </a:spcAft>
            </a:pPr>
            <a:r>
              <a:rPr lang="en-US" sz="8000" dirty="0">
                <a:solidFill>
                  <a:srgbClr val="FF3300"/>
                </a:solidFill>
                <a:hlinkClick r:id="rId2"/>
              </a:rPr>
              <a:t>k</a:t>
            </a:r>
            <a:r>
              <a:rPr lang="en-US" sz="8000" dirty="0" smtClean="0">
                <a:solidFill>
                  <a:srgbClr val="FF3300"/>
                </a:solidFill>
                <a:hlinkClick r:id="rId2"/>
              </a:rPr>
              <a:t>im.bolin@psc.mo.gov</a:t>
            </a:r>
            <a:endParaRPr lang="en-US" sz="8000" dirty="0">
              <a:solidFill>
                <a:srgbClr val="FF3300"/>
              </a:solidFill>
            </a:endParaRPr>
          </a:p>
          <a:p>
            <a:r>
              <a:rPr lang="en-US" sz="8500" dirty="0"/>
              <a:t>Questions </a:t>
            </a:r>
            <a:r>
              <a:rPr lang="en-US" sz="8500" dirty="0" smtClean="0"/>
              <a:t>concerning the Excel </a:t>
            </a:r>
            <a:r>
              <a:rPr lang="en-US" sz="8500" dirty="0"/>
              <a:t>form:  Sandra Reinhart - (573)-751-7523</a:t>
            </a:r>
          </a:p>
          <a:p>
            <a:pPr lvl="1">
              <a:spcAft>
                <a:spcPts val="1200"/>
              </a:spcAft>
            </a:pPr>
            <a:r>
              <a:rPr lang="en-US" sz="8000" u="sng" dirty="0">
                <a:solidFill>
                  <a:srgbClr val="CC3300"/>
                </a:solidFill>
              </a:rPr>
              <a:t>sandra.reinhart@psc.mo.gov</a:t>
            </a:r>
          </a:p>
          <a:p>
            <a:r>
              <a:rPr lang="en-US" sz="8500" dirty="0" smtClean="0"/>
              <a:t>To access the Annual Report form, go to:  </a:t>
            </a:r>
            <a:r>
              <a:rPr lang="en-US" sz="8500" u="sng" dirty="0" smtClean="0">
                <a:solidFill>
                  <a:srgbClr val="CC0000"/>
                </a:solidFill>
              </a:rPr>
              <a:t>www.psc.mo.gov</a:t>
            </a:r>
            <a:endParaRPr lang="en-US" sz="8500" dirty="0"/>
          </a:p>
          <a:p>
            <a:pPr lvl="1">
              <a:spcAft>
                <a:spcPts val="1200"/>
              </a:spcAft>
            </a:pPr>
            <a:r>
              <a:rPr lang="en-US" sz="8000" dirty="0"/>
              <a:t>Click on the link for </a:t>
            </a:r>
            <a:r>
              <a:rPr lang="en-US" sz="8000" dirty="0" smtClean="0"/>
              <a:t>“Forms”; left side of screen.</a:t>
            </a:r>
            <a:endParaRPr lang="en-US" sz="8000" dirty="0"/>
          </a:p>
          <a:p>
            <a:pPr lvl="1">
              <a:spcAft>
                <a:spcPts val="1200"/>
              </a:spcAft>
            </a:pPr>
            <a:r>
              <a:rPr lang="en-US" sz="8000" dirty="0" smtClean="0"/>
              <a:t>Scroll towards </a:t>
            </a:r>
            <a:r>
              <a:rPr lang="en-US" sz="8000" dirty="0"/>
              <a:t>the bottom of </a:t>
            </a:r>
            <a:r>
              <a:rPr lang="en-US" sz="8000" dirty="0" smtClean="0"/>
              <a:t>the page and click on “Annual Report </a:t>
            </a:r>
            <a:r>
              <a:rPr lang="en-US" sz="8000" dirty="0"/>
              <a:t>F</a:t>
            </a:r>
            <a:r>
              <a:rPr lang="en-US" sz="8000" dirty="0" smtClean="0"/>
              <a:t>orms”. From the next screen, you </a:t>
            </a:r>
            <a:r>
              <a:rPr lang="en-US" sz="8000" dirty="0"/>
              <a:t>can </a:t>
            </a:r>
            <a:r>
              <a:rPr lang="en-US" sz="8000" dirty="0" smtClean="0"/>
              <a:t>access </a:t>
            </a:r>
            <a:r>
              <a:rPr lang="en-US" sz="8000" dirty="0"/>
              <a:t>the </a:t>
            </a:r>
            <a:r>
              <a:rPr lang="en-US" sz="8000" dirty="0" smtClean="0"/>
              <a:t>utility type </a:t>
            </a:r>
            <a:r>
              <a:rPr lang="en-US" sz="8000" dirty="0"/>
              <a:t>of annual report </a:t>
            </a:r>
            <a:r>
              <a:rPr lang="en-US" sz="8000" dirty="0" smtClean="0"/>
              <a:t>form you </a:t>
            </a:r>
            <a:r>
              <a:rPr lang="en-US" sz="8000" dirty="0"/>
              <a:t>are </a:t>
            </a:r>
            <a:r>
              <a:rPr lang="en-US" sz="8000" dirty="0" smtClean="0"/>
              <a:t>seeking</a:t>
            </a:r>
            <a:r>
              <a:rPr lang="en-US" sz="8000" dirty="0"/>
              <a:t> </a:t>
            </a:r>
            <a:r>
              <a:rPr lang="en-US" sz="8000" dirty="0" smtClean="0"/>
              <a:t>as well as the version you wish to use.</a:t>
            </a:r>
          </a:p>
          <a:p>
            <a:pPr lvl="2"/>
            <a:r>
              <a:rPr lang="en-US" sz="8100" b="1" u="sng" dirty="0"/>
              <a:t>The preferred annual report form is the Excel </a:t>
            </a:r>
            <a:r>
              <a:rPr lang="en-US" sz="8100" b="1" u="sng" dirty="0" smtClean="0"/>
              <a:t>version. </a:t>
            </a:r>
            <a:r>
              <a:rPr lang="en-US" sz="8100" dirty="0" smtClean="0"/>
              <a:t> </a:t>
            </a:r>
            <a:endParaRPr lang="en-US" sz="8100" dirty="0"/>
          </a:p>
          <a:p>
            <a:pPr lvl="3">
              <a:spcAft>
                <a:spcPts val="1200"/>
              </a:spcAft>
            </a:pPr>
            <a:r>
              <a:rPr lang="en-US" sz="7000" dirty="0"/>
              <a:t>This form performs many of the calculations and carries all values to the appropriate pages within the report.  </a:t>
            </a:r>
          </a:p>
          <a:p>
            <a:pPr lvl="1">
              <a:spcAft>
                <a:spcPts val="600"/>
              </a:spcAft>
            </a:pPr>
            <a:r>
              <a:rPr lang="en-US" sz="8500" dirty="0" smtClean="0"/>
              <a:t>Annual Report Instructions are now included on the webpage.</a:t>
            </a:r>
            <a:endParaRPr lang="en-US" sz="8000" dirty="0"/>
          </a:p>
          <a:p>
            <a:pPr marL="434976" lvl="1" indent="0">
              <a:buNone/>
            </a:pPr>
            <a:endParaRPr lang="en-US" sz="8000" dirty="0"/>
          </a:p>
          <a:p>
            <a:pPr marL="434976" lvl="1" indent="0">
              <a:buNone/>
            </a:pPr>
            <a:endParaRPr lang="en-US" sz="8000" dirty="0"/>
          </a:p>
          <a:p>
            <a:endParaRPr lang="en-US" dirty="0" smtClean="0"/>
          </a:p>
        </p:txBody>
      </p:sp>
      <p:sp>
        <p:nvSpPr>
          <p:cNvPr id="4" name="Slide Number Placeholder 3"/>
          <p:cNvSpPr>
            <a:spLocks noGrp="1"/>
          </p:cNvSpPr>
          <p:nvPr>
            <p:ph type="sldNum" sz="quarter" idx="12"/>
          </p:nvPr>
        </p:nvSpPr>
        <p:spPr/>
        <p:txBody>
          <a:bodyPr/>
          <a:lstStyle/>
          <a:p>
            <a:fld id="{6AF98FAD-0B99-4BAC-85F4-9AE5EAD4915D}" type="slidenum">
              <a:rPr lang="en-US" smtClean="0"/>
              <a:t>33</a:t>
            </a:fld>
            <a:endParaRPr lang="en-US"/>
          </a:p>
        </p:txBody>
      </p:sp>
    </p:spTree>
    <p:extLst>
      <p:ext uri="{BB962C8B-B14F-4D97-AF65-F5344CB8AC3E}">
        <p14:creationId xmlns:p14="http://schemas.microsoft.com/office/powerpoint/2010/main" val="31738054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 y="0"/>
            <a:ext cx="8934450" cy="914400"/>
          </a:xfrm>
        </p:spPr>
        <p:txBody>
          <a:bodyPr/>
          <a:lstStyle/>
          <a:p>
            <a:pPr marL="91440"/>
            <a:r>
              <a:rPr lang="en-US" u="sng" dirty="0" smtClean="0"/>
              <a:t>Annual Report Timeline</a:t>
            </a:r>
            <a:endParaRPr lang="en-US" u="sng" dirty="0"/>
          </a:p>
        </p:txBody>
      </p:sp>
      <p:sp>
        <p:nvSpPr>
          <p:cNvPr id="6" name="Content Placeholder 5"/>
          <p:cNvSpPr>
            <a:spLocks noGrp="1"/>
          </p:cNvSpPr>
          <p:nvPr>
            <p:ph idx="1"/>
          </p:nvPr>
        </p:nvSpPr>
        <p:spPr>
          <a:xfrm>
            <a:off x="0" y="1143000"/>
            <a:ext cx="8915400" cy="5334000"/>
          </a:xfrm>
        </p:spPr>
        <p:txBody>
          <a:bodyPr>
            <a:normAutofit/>
          </a:bodyPr>
          <a:lstStyle/>
          <a:p>
            <a:pPr algn="just"/>
            <a:r>
              <a:rPr lang="en-US" sz="2100" dirty="0"/>
              <a:t>Annual report </a:t>
            </a:r>
            <a:r>
              <a:rPr lang="en-US" sz="2100" dirty="0" smtClean="0"/>
              <a:t>forms are available mid-January on the PSC webpage.</a:t>
            </a:r>
            <a:endParaRPr lang="en-US" sz="2100" dirty="0"/>
          </a:p>
          <a:p>
            <a:pPr algn="just"/>
            <a:r>
              <a:rPr lang="en-US" sz="2100" dirty="0" smtClean="0"/>
              <a:t>Reports </a:t>
            </a:r>
            <a:r>
              <a:rPr lang="en-US" sz="2100" b="1" u="sng" dirty="0" smtClean="0"/>
              <a:t>must</a:t>
            </a:r>
            <a:r>
              <a:rPr lang="en-US" sz="2100" dirty="0" smtClean="0"/>
              <a:t> </a:t>
            </a:r>
            <a:r>
              <a:rPr lang="en-US" sz="2100" dirty="0"/>
              <a:t>be submitted </a:t>
            </a:r>
            <a:r>
              <a:rPr lang="en-US" sz="2100" dirty="0" smtClean="0"/>
              <a:t>or an extension </a:t>
            </a:r>
            <a:r>
              <a:rPr lang="en-US" sz="2100" b="1" u="sng" dirty="0" smtClean="0"/>
              <a:t>filed</a:t>
            </a:r>
            <a:r>
              <a:rPr lang="en-US" sz="2100" dirty="0" smtClean="0"/>
              <a:t> </a:t>
            </a:r>
            <a:r>
              <a:rPr lang="en-US" sz="2100" dirty="0"/>
              <a:t>by </a:t>
            </a:r>
            <a:r>
              <a:rPr lang="en-US" sz="2100" b="1" u="sng" dirty="0"/>
              <a:t>April 15, </a:t>
            </a:r>
            <a:r>
              <a:rPr lang="en-US" sz="2100" b="1" u="sng" dirty="0" smtClean="0"/>
              <a:t>2015</a:t>
            </a:r>
            <a:r>
              <a:rPr lang="en-US" sz="2100" dirty="0"/>
              <a:t>.</a:t>
            </a:r>
            <a:endParaRPr lang="en-US" sz="2100" b="1" u="sng" dirty="0"/>
          </a:p>
          <a:p>
            <a:pPr algn="just"/>
            <a:r>
              <a:rPr lang="en-US" sz="2100" dirty="0" smtClean="0"/>
              <a:t>If a report is deficient, 20 days is given to the Company to submit a </a:t>
            </a:r>
            <a:r>
              <a:rPr lang="en-US" sz="2100" dirty="0"/>
              <a:t>revised </a:t>
            </a:r>
            <a:r>
              <a:rPr lang="en-US" sz="2100" dirty="0" smtClean="0"/>
              <a:t>report.</a:t>
            </a:r>
            <a:endParaRPr lang="en-US" sz="2100" dirty="0"/>
          </a:p>
          <a:p>
            <a:pPr algn="just"/>
            <a:r>
              <a:rPr lang="en-US" sz="2100" dirty="0"/>
              <a:t>If </a:t>
            </a:r>
            <a:r>
              <a:rPr lang="en-US" sz="2100" dirty="0" smtClean="0"/>
              <a:t>a </a:t>
            </a:r>
            <a:r>
              <a:rPr lang="en-US" sz="2100" dirty="0"/>
              <a:t>revised report is still deficient, the original deficiency due date is still </a:t>
            </a:r>
            <a:r>
              <a:rPr lang="en-US" sz="2100" dirty="0" smtClean="0"/>
              <a:t>applicable.</a:t>
            </a:r>
            <a:endParaRPr lang="en-US" sz="2100" dirty="0"/>
          </a:p>
          <a:p>
            <a:pPr algn="just"/>
            <a:r>
              <a:rPr lang="en-US" sz="2100" dirty="0"/>
              <a:t>The </a:t>
            </a:r>
            <a:r>
              <a:rPr lang="en-US" sz="2100" dirty="0" smtClean="0"/>
              <a:t>Annual Report Representative for the Company will </a:t>
            </a:r>
            <a:r>
              <a:rPr lang="en-US" sz="2100" dirty="0"/>
              <a:t>be sent an email after each review of the </a:t>
            </a:r>
            <a:r>
              <a:rPr lang="en-US" sz="2100" dirty="0" smtClean="0"/>
              <a:t>report, </a:t>
            </a:r>
            <a:r>
              <a:rPr lang="en-US" sz="2100" dirty="0"/>
              <a:t>even if there are no </a:t>
            </a:r>
            <a:r>
              <a:rPr lang="en-US" sz="2100" dirty="0" smtClean="0"/>
              <a:t>deficiencies.</a:t>
            </a:r>
            <a:endParaRPr lang="en-US" sz="2100" dirty="0"/>
          </a:p>
          <a:p>
            <a:pPr marL="120827" indent="0">
              <a:buNone/>
            </a:pPr>
            <a:endParaRPr lang="en-US" dirty="0"/>
          </a:p>
        </p:txBody>
      </p:sp>
      <p:sp>
        <p:nvSpPr>
          <p:cNvPr id="3" name="Slide Number Placeholder 2"/>
          <p:cNvSpPr>
            <a:spLocks noGrp="1"/>
          </p:cNvSpPr>
          <p:nvPr>
            <p:ph type="sldNum" sz="quarter" idx="12"/>
          </p:nvPr>
        </p:nvSpPr>
        <p:spPr/>
        <p:txBody>
          <a:bodyPr/>
          <a:lstStyle/>
          <a:p>
            <a:fld id="{6AF98FAD-0B99-4BAC-85F4-9AE5EAD4915D}" type="slidenum">
              <a:rPr lang="en-US" smtClean="0"/>
              <a:t>34</a:t>
            </a:fld>
            <a:endParaRPr lang="en-US"/>
          </a:p>
        </p:txBody>
      </p:sp>
    </p:spTree>
    <p:extLst>
      <p:ext uri="{BB962C8B-B14F-4D97-AF65-F5344CB8AC3E}">
        <p14:creationId xmlns:p14="http://schemas.microsoft.com/office/powerpoint/2010/main" val="17447481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762000"/>
          </a:xfrm>
        </p:spPr>
        <p:txBody>
          <a:bodyPr/>
          <a:lstStyle/>
          <a:p>
            <a:r>
              <a:rPr lang="en-US" u="sng" dirty="0" smtClean="0"/>
              <a:t>How to File a 30 Day Extension</a:t>
            </a:r>
            <a:endParaRPr lang="en-US" u="sng" dirty="0"/>
          </a:p>
        </p:txBody>
      </p:sp>
      <p:sp>
        <p:nvSpPr>
          <p:cNvPr id="6" name="Content Placeholder 5"/>
          <p:cNvSpPr>
            <a:spLocks noGrp="1"/>
          </p:cNvSpPr>
          <p:nvPr>
            <p:ph idx="1"/>
          </p:nvPr>
        </p:nvSpPr>
        <p:spPr>
          <a:xfrm>
            <a:off x="0" y="838200"/>
            <a:ext cx="8915400" cy="5867400"/>
          </a:xfrm>
        </p:spPr>
        <p:txBody>
          <a:bodyPr>
            <a:normAutofit fontScale="47500" lnSpcReduction="20000"/>
          </a:bodyPr>
          <a:lstStyle/>
          <a:p>
            <a:pPr marL="120827" indent="0">
              <a:spcAft>
                <a:spcPts val="1200"/>
              </a:spcAft>
              <a:buNone/>
            </a:pPr>
            <a:r>
              <a:rPr lang="en-US" sz="3200" u="sng" dirty="0"/>
              <a:t>Need More Time to File Your Annual Report?</a:t>
            </a:r>
            <a:endParaRPr lang="en-US" sz="3200" dirty="0" smtClean="0"/>
          </a:p>
          <a:p>
            <a:pPr marL="120827" indent="0">
              <a:buNone/>
            </a:pPr>
            <a:r>
              <a:rPr lang="en-US" sz="2600" dirty="0" smtClean="0"/>
              <a:t>There </a:t>
            </a:r>
            <a:r>
              <a:rPr lang="en-US" sz="2600" dirty="0"/>
              <a:t>are two types of Annual Report Extension Requests:  </a:t>
            </a:r>
          </a:p>
          <a:p>
            <a:pPr lvl="0"/>
            <a:endParaRPr lang="en-US" sz="2600" b="1" dirty="0"/>
          </a:p>
          <a:p>
            <a:pPr lvl="0"/>
            <a:r>
              <a:rPr lang="en-US" sz="2600" b="1" dirty="0"/>
              <a:t>30-Day Extension Requests</a:t>
            </a:r>
            <a:endParaRPr lang="en-US" sz="2600" dirty="0"/>
          </a:p>
          <a:p>
            <a:pPr lvl="1"/>
            <a:r>
              <a:rPr lang="en-US" sz="2600" dirty="0"/>
              <a:t>Per 4 CSR 240-3.165 (Electric), 4 CSR 240-3.245 (Gas), 4 CSR 240-3.335 (Sewer), 4 CSR 240-3.435 (Steam/Heat), 4 CSR </a:t>
            </a:r>
            <a:r>
              <a:rPr lang="en-US" sz="2600" dirty="0" smtClean="0"/>
              <a:t>240-28.040 </a:t>
            </a:r>
            <a:r>
              <a:rPr lang="en-US" sz="2600" dirty="0"/>
              <a:t>(Telecommunications), and 4 CSR 240-3.640 (Water): </a:t>
            </a:r>
          </a:p>
          <a:p>
            <a:pPr lvl="2"/>
            <a:r>
              <a:rPr lang="en-US" sz="2400" dirty="0"/>
              <a:t>(6) A(n) _____________ utility that is unable to meet the submission date established in section (1) of this rule may obtain an extension of up to thirty (30) days for submitting its annual report by:</a:t>
            </a:r>
          </a:p>
          <a:p>
            <a:pPr lvl="3"/>
            <a:r>
              <a:rPr lang="en-US" sz="2400" dirty="0"/>
              <a:t>(A) Submitting a written request, which states the reason for the extension, to the attention of the Secretary of the Commission prior to April 15; and</a:t>
            </a:r>
          </a:p>
          <a:p>
            <a:pPr lvl="3"/>
            <a:r>
              <a:rPr lang="en-US" sz="2400" dirty="0"/>
              <a:t>(B) Certifying that a copy of the written request was sent to all parties of record in pending cases before the Commission where the utility’s activities are the primary focus of the proceedings.</a:t>
            </a:r>
          </a:p>
          <a:p>
            <a:pPr marL="1111604" lvl="3" indent="0">
              <a:buNone/>
            </a:pPr>
            <a:r>
              <a:rPr lang="en-US" sz="2600" dirty="0"/>
              <a:t> </a:t>
            </a:r>
          </a:p>
          <a:p>
            <a:r>
              <a:rPr lang="en-US" sz="2600" b="1" u="sng" dirty="0"/>
              <a:t>To request a 30-day </a:t>
            </a:r>
            <a:r>
              <a:rPr lang="en-US" sz="2600" b="1" u="sng" dirty="0" smtClean="0"/>
              <a:t>extension, </a:t>
            </a:r>
            <a:r>
              <a:rPr lang="en-US" sz="2600" b="1" u="sng" dirty="0"/>
              <a:t>companies may either </a:t>
            </a:r>
            <a:r>
              <a:rPr lang="en-US" sz="2600" b="1" u="sng" dirty="0" smtClean="0"/>
              <a:t>submit</a:t>
            </a:r>
            <a:r>
              <a:rPr lang="en-US" sz="2600" dirty="0" smtClean="0"/>
              <a:t>:</a:t>
            </a:r>
            <a:endParaRPr lang="en-US" sz="2200" dirty="0"/>
          </a:p>
          <a:p>
            <a:pPr lvl="1"/>
            <a:r>
              <a:rPr lang="en-US" sz="2400" dirty="0"/>
              <a:t>1.  A completed Annual Report Extension Request – Fillable Form on the PSC Website (</a:t>
            </a:r>
            <a:r>
              <a:rPr lang="en-US" sz="2400" u="sng" dirty="0">
                <a:hlinkClick r:id="rId2"/>
              </a:rPr>
              <a:t>http://</a:t>
            </a:r>
            <a:r>
              <a:rPr lang="en-US" sz="2400" u="sng" dirty="0" smtClean="0">
                <a:hlinkClick r:id="rId2"/>
              </a:rPr>
              <a:t>psc.mo.gov/forms/forms</a:t>
            </a:r>
            <a:r>
              <a:rPr lang="en-US" sz="2400" dirty="0" smtClean="0"/>
              <a:t>) </a:t>
            </a:r>
            <a:r>
              <a:rPr lang="en-US" sz="2400" dirty="0"/>
              <a:t>including (electronic) signature, </a:t>
            </a:r>
          </a:p>
          <a:p>
            <a:r>
              <a:rPr lang="en-US" sz="2600" b="1" dirty="0"/>
              <a:t>OR</a:t>
            </a:r>
            <a:endParaRPr lang="en-US" sz="2600" dirty="0"/>
          </a:p>
          <a:p>
            <a:pPr lvl="1"/>
            <a:r>
              <a:rPr lang="en-US" sz="2400" dirty="0"/>
              <a:t>2.  A letter including a) the reason for the request, and b) naming all pending cases before the Commission with a statement certifying that the </a:t>
            </a:r>
            <a:r>
              <a:rPr lang="en-US" sz="2400" dirty="0" smtClean="0"/>
              <a:t>Company </a:t>
            </a:r>
            <a:r>
              <a:rPr lang="en-US" sz="2400" dirty="0"/>
              <a:t>has sent copies of this request to </a:t>
            </a:r>
            <a:r>
              <a:rPr lang="en-US" sz="2400" dirty="0" smtClean="0"/>
              <a:t> </a:t>
            </a:r>
            <a:r>
              <a:rPr lang="en-US" sz="2400" dirty="0"/>
              <a:t>all parties in these cases.  The letter should have contact information and be signed by the requestor.   </a:t>
            </a:r>
          </a:p>
          <a:p>
            <a:pPr marL="120827" indent="0">
              <a:buNone/>
            </a:pPr>
            <a:r>
              <a:rPr lang="en-US" sz="2600" dirty="0"/>
              <a:t> </a:t>
            </a:r>
          </a:p>
          <a:p>
            <a:pPr lvl="0"/>
            <a:r>
              <a:rPr lang="en-US" sz="2600" b="1" dirty="0"/>
              <a:t>Over 30-day Extension Requests</a:t>
            </a:r>
            <a:endParaRPr lang="en-US" sz="2600" dirty="0"/>
          </a:p>
          <a:p>
            <a:pPr lvl="1"/>
            <a:r>
              <a:rPr lang="en-US" sz="2600" dirty="0"/>
              <a:t>This is a formal request (in pleading form) </a:t>
            </a:r>
            <a:r>
              <a:rPr lang="en-US" sz="2600" dirty="0" smtClean="0"/>
              <a:t>that must be submitted no later than April 15 and submitted in </a:t>
            </a:r>
            <a:r>
              <a:rPr lang="en-US" sz="2600" dirty="0"/>
              <a:t>a case requesting an extension date past May 15</a:t>
            </a:r>
            <a:r>
              <a:rPr lang="en-US" sz="2600" baseline="30000" dirty="0"/>
              <a:t>th</a:t>
            </a:r>
            <a:r>
              <a:rPr lang="en-US" sz="2600" dirty="0"/>
              <a:t>. </a:t>
            </a:r>
          </a:p>
          <a:p>
            <a:pPr lvl="1"/>
            <a:r>
              <a:rPr lang="en-US" sz="2600" dirty="0"/>
              <a:t>Per 4 CSR 240-3.165 (Electric), 4 CSR 240-3.245 (Gas), 4 CSR 240-3.335 (Sewer), 4 CSR 240-3.435 (Steam/Heat), 4 CSR </a:t>
            </a:r>
            <a:r>
              <a:rPr lang="en-US" sz="2600" dirty="0" smtClean="0"/>
              <a:t>240-28.040 (Telecommunications</a:t>
            </a:r>
            <a:r>
              <a:rPr lang="en-US" sz="2600" dirty="0"/>
              <a:t>), and 4 CSR 240-3.640 (Water): </a:t>
            </a:r>
          </a:p>
          <a:p>
            <a:pPr lvl="2"/>
            <a:r>
              <a:rPr lang="en-US" sz="2400" dirty="0"/>
              <a:t>(7) A(n) __________ utility that is unable to meet the submission date established in section (1) of this rule may request an extension of greater than thirty (30) days for submitting its annual report by:</a:t>
            </a:r>
          </a:p>
          <a:p>
            <a:pPr lvl="3"/>
            <a:r>
              <a:rPr lang="en-US" sz="2200" dirty="0"/>
              <a:t>(</a:t>
            </a:r>
            <a:r>
              <a:rPr lang="en-US" sz="2400" dirty="0"/>
              <a:t>A) Filing a pleading, incompliance with the requirements of Chapter 2 of 4 CSR 240, which states the reason for and the length of the extension being requested, with the Commission prior to April 15; and</a:t>
            </a:r>
          </a:p>
          <a:p>
            <a:pPr lvl="3"/>
            <a:r>
              <a:rPr lang="en-US" sz="2400" dirty="0"/>
              <a:t>(B) Certifying that a copy of the pleading was sent to all parties of record in pending cases before the Commission where the Utility’s activities are the primary focus of the proceedings.</a:t>
            </a:r>
          </a:p>
          <a:p>
            <a:endParaRPr lang="en-US" dirty="0" smtClean="0"/>
          </a:p>
        </p:txBody>
      </p:sp>
      <p:sp>
        <p:nvSpPr>
          <p:cNvPr id="3" name="Slide Number Placeholder 2"/>
          <p:cNvSpPr>
            <a:spLocks noGrp="1"/>
          </p:cNvSpPr>
          <p:nvPr>
            <p:ph type="sldNum" sz="quarter" idx="12"/>
          </p:nvPr>
        </p:nvSpPr>
        <p:spPr/>
        <p:txBody>
          <a:bodyPr/>
          <a:lstStyle/>
          <a:p>
            <a:fld id="{6AF98FAD-0B99-4BAC-85F4-9AE5EAD4915D}" type="slidenum">
              <a:rPr lang="en-US" smtClean="0"/>
              <a:t>35</a:t>
            </a:fld>
            <a:endParaRPr lang="en-US"/>
          </a:p>
        </p:txBody>
      </p:sp>
    </p:spTree>
    <p:extLst>
      <p:ext uri="{BB962C8B-B14F-4D97-AF65-F5344CB8AC3E}">
        <p14:creationId xmlns:p14="http://schemas.microsoft.com/office/powerpoint/2010/main" val="3705988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292946"/>
            <a:ext cx="8001000" cy="1078654"/>
          </a:xfrm>
        </p:spPr>
        <p:txBody>
          <a:bodyPr/>
          <a:lstStyle/>
          <a:p>
            <a:r>
              <a:rPr lang="en-US" u="sng" dirty="0" smtClean="0"/>
              <a:t>Important To Remember</a:t>
            </a:r>
            <a:r>
              <a:rPr lang="en-US" dirty="0" smtClean="0"/>
              <a:t>	</a:t>
            </a:r>
            <a:br>
              <a:rPr lang="en-US" dirty="0" smtClean="0"/>
            </a:br>
            <a:endParaRPr lang="en-US" sz="1600" dirty="0"/>
          </a:p>
        </p:txBody>
      </p:sp>
      <p:sp>
        <p:nvSpPr>
          <p:cNvPr id="3" name="Content Placeholder 2"/>
          <p:cNvSpPr>
            <a:spLocks noGrp="1"/>
          </p:cNvSpPr>
          <p:nvPr>
            <p:ph idx="1"/>
          </p:nvPr>
        </p:nvSpPr>
        <p:spPr>
          <a:xfrm>
            <a:off x="609600" y="1371600"/>
            <a:ext cx="8001000" cy="5029200"/>
          </a:xfrm>
        </p:spPr>
        <p:txBody>
          <a:bodyPr>
            <a:normAutofit fontScale="92500" lnSpcReduction="10000"/>
          </a:bodyPr>
          <a:lstStyle/>
          <a:p>
            <a:pPr marL="120827" indent="0">
              <a:spcAft>
                <a:spcPts val="600"/>
              </a:spcAft>
              <a:buNone/>
            </a:pPr>
            <a:r>
              <a:rPr lang="en-US" sz="2400" dirty="0" smtClean="0"/>
              <a:t>When </a:t>
            </a:r>
            <a:r>
              <a:rPr lang="en-US" sz="2400" dirty="0"/>
              <a:t>completing your </a:t>
            </a:r>
            <a:r>
              <a:rPr lang="en-US" sz="2400" dirty="0" smtClean="0"/>
              <a:t>report:</a:t>
            </a:r>
            <a:endParaRPr lang="en-US" dirty="0"/>
          </a:p>
          <a:p>
            <a:pPr>
              <a:spcAft>
                <a:spcPts val="600"/>
              </a:spcAft>
            </a:pPr>
            <a:r>
              <a:rPr lang="en-US" dirty="0" smtClean="0"/>
              <a:t>Ensure your name and calendar year appear on each page.</a:t>
            </a:r>
          </a:p>
          <a:p>
            <a:pPr>
              <a:spcAft>
                <a:spcPts val="600"/>
              </a:spcAft>
            </a:pPr>
            <a:r>
              <a:rPr lang="en-US" dirty="0" smtClean="0"/>
              <a:t>Make sure all information is accurate on each page.</a:t>
            </a:r>
          </a:p>
          <a:p>
            <a:pPr marL="362480" lvl="1">
              <a:spcAft>
                <a:spcPts val="600"/>
              </a:spcAft>
              <a:buClr>
                <a:schemeClr val="accent1"/>
              </a:buClr>
            </a:pPr>
            <a:r>
              <a:rPr lang="en-US" sz="2300" dirty="0"/>
              <a:t>All yellow boxes within the Excel Version contain formulas. You </a:t>
            </a:r>
            <a:r>
              <a:rPr lang="en-US" sz="2300" b="1" u="sng" dirty="0"/>
              <a:t>will not </a:t>
            </a:r>
            <a:r>
              <a:rPr lang="en-US" sz="2300" dirty="0"/>
              <a:t>be able to enter information into those areas.</a:t>
            </a:r>
          </a:p>
          <a:p>
            <a:r>
              <a:rPr lang="en-US" dirty="0" smtClean="0"/>
              <a:t>After completing </a:t>
            </a:r>
            <a:r>
              <a:rPr lang="en-US" dirty="0"/>
              <a:t>the entire </a:t>
            </a:r>
            <a:r>
              <a:rPr lang="en-US" dirty="0" smtClean="0"/>
              <a:t>report, ensure pages 4 and 5 balance.  </a:t>
            </a:r>
          </a:p>
          <a:p>
            <a:pPr lvl="1">
              <a:spcAft>
                <a:spcPts val="600"/>
              </a:spcAft>
            </a:pPr>
            <a:r>
              <a:rPr lang="en-US" dirty="0" smtClean="0"/>
              <a:t>If these values do not match, line 21 column “b” on both pages, the cell will turn red indicating an error.</a:t>
            </a:r>
          </a:p>
          <a:p>
            <a:pPr>
              <a:spcAft>
                <a:spcPts val="600"/>
              </a:spcAft>
            </a:pPr>
            <a:r>
              <a:rPr lang="en-US" dirty="0" smtClean="0"/>
              <a:t>Ensure all columns requiring a label are labeled.</a:t>
            </a:r>
          </a:p>
          <a:p>
            <a:pPr>
              <a:spcAft>
                <a:spcPts val="600"/>
              </a:spcAft>
            </a:pPr>
            <a:r>
              <a:rPr lang="en-US" dirty="0" smtClean="0"/>
              <a:t>If there are metered customers on the system, be sure to include the gallons sold.</a:t>
            </a:r>
          </a:p>
          <a:p>
            <a:r>
              <a:rPr lang="en-US" dirty="0" smtClean="0"/>
              <a:t>Each line on the Verification page </a:t>
            </a:r>
            <a:r>
              <a:rPr lang="en-US" b="1" u="sng" dirty="0" smtClean="0"/>
              <a:t>must</a:t>
            </a:r>
            <a:r>
              <a:rPr lang="en-US" dirty="0" smtClean="0"/>
              <a:t> be filled in completely, including all signatures.</a:t>
            </a:r>
          </a:p>
          <a:p>
            <a:endParaRPr lang="en-US" dirty="0" smtClean="0"/>
          </a:p>
          <a:p>
            <a:endParaRPr lang="en-US" dirty="0" smtClean="0"/>
          </a:p>
          <a:p>
            <a:endParaRPr lang="en-US" dirty="0" smtClean="0"/>
          </a:p>
          <a:p>
            <a:endParaRPr lang="en-US" dirty="0"/>
          </a:p>
        </p:txBody>
      </p:sp>
      <p:sp>
        <p:nvSpPr>
          <p:cNvPr id="5" name="Slide Number Placeholder 4"/>
          <p:cNvSpPr>
            <a:spLocks noGrp="1"/>
          </p:cNvSpPr>
          <p:nvPr>
            <p:ph type="sldNum" sz="quarter" idx="12"/>
          </p:nvPr>
        </p:nvSpPr>
        <p:spPr/>
        <p:txBody>
          <a:bodyPr/>
          <a:lstStyle/>
          <a:p>
            <a:fld id="{6AF98FAD-0B99-4BAC-85F4-9AE5EAD4915D}" type="slidenum">
              <a:rPr lang="en-US" smtClean="0"/>
              <a:t>4</a:t>
            </a:fld>
            <a:endParaRPr lang="en-US" dirty="0"/>
          </a:p>
        </p:txBody>
      </p:sp>
    </p:spTree>
    <p:extLst>
      <p:ext uri="{BB962C8B-B14F-4D97-AF65-F5344CB8AC3E}">
        <p14:creationId xmlns:p14="http://schemas.microsoft.com/office/powerpoint/2010/main" val="2364230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8915400" cy="609600"/>
          </a:xfrm>
        </p:spPr>
        <p:txBody>
          <a:bodyPr/>
          <a:lstStyle/>
          <a:p>
            <a:pPr marL="91440"/>
            <a:r>
              <a:rPr lang="en-US" sz="2000" dirty="0"/>
              <a:t>Cover Page </a:t>
            </a:r>
            <a:r>
              <a:rPr lang="en-US" sz="2000" dirty="0" smtClean="0"/>
              <a:t>–Refer </a:t>
            </a:r>
            <a:r>
              <a:rPr lang="en-US" sz="2000" dirty="0"/>
              <a:t>to </a:t>
            </a:r>
            <a:r>
              <a:rPr lang="en-US" sz="2000" dirty="0" smtClean="0"/>
              <a:t>the Annual </a:t>
            </a:r>
            <a:r>
              <a:rPr lang="en-US" sz="2000" dirty="0"/>
              <a:t>Report </a:t>
            </a:r>
            <a:r>
              <a:rPr lang="en-US" sz="2000" dirty="0" smtClean="0"/>
              <a:t>Instructions for this page.</a:t>
            </a:r>
            <a:endParaRPr lang="en-US" sz="2000" dirty="0"/>
          </a:p>
        </p:txBody>
      </p:sp>
      <p:sp>
        <p:nvSpPr>
          <p:cNvPr id="12" name="Content Placeholder 11"/>
          <p:cNvSpPr>
            <a:spLocks noGrp="1"/>
          </p:cNvSpPr>
          <p:nvPr>
            <p:ph idx="1"/>
          </p:nvPr>
        </p:nvSpPr>
        <p:spPr>
          <a:xfrm>
            <a:off x="4572000" y="609600"/>
            <a:ext cx="4343400" cy="6400800"/>
          </a:xfrm>
        </p:spPr>
        <p:txBody>
          <a:bodyPr>
            <a:normAutofit/>
          </a:bodyPr>
          <a:lstStyle/>
          <a:p>
            <a:endParaRPr lang="en-US" sz="1500" dirty="0" smtClean="0">
              <a:solidFill>
                <a:srgbClr val="00B0F0"/>
              </a:solidFill>
            </a:endParaRPr>
          </a:p>
          <a:p>
            <a:pPr algn="just"/>
            <a:r>
              <a:rPr lang="en-US" sz="1500" dirty="0" smtClean="0">
                <a:solidFill>
                  <a:srgbClr val="00B0F0"/>
                </a:solidFill>
              </a:rPr>
              <a:t>The </a:t>
            </a:r>
            <a:r>
              <a:rPr lang="en-US" sz="1500" dirty="0">
                <a:solidFill>
                  <a:srgbClr val="00B0F0"/>
                </a:solidFill>
              </a:rPr>
              <a:t>Company’s </a:t>
            </a:r>
            <a:r>
              <a:rPr lang="en-US" sz="1500" u="sng" dirty="0">
                <a:solidFill>
                  <a:srgbClr val="00B0F0"/>
                </a:solidFill>
              </a:rPr>
              <a:t>certificated</a:t>
            </a:r>
            <a:r>
              <a:rPr lang="en-US" sz="1500" dirty="0">
                <a:solidFill>
                  <a:srgbClr val="00B0F0"/>
                </a:solidFill>
              </a:rPr>
              <a:t> name </a:t>
            </a:r>
            <a:r>
              <a:rPr lang="en-US" sz="1500" dirty="0" smtClean="0">
                <a:solidFill>
                  <a:srgbClr val="00B0F0"/>
                </a:solidFill>
              </a:rPr>
              <a:t>which </a:t>
            </a:r>
            <a:r>
              <a:rPr lang="en-US" sz="1500" dirty="0">
                <a:solidFill>
                  <a:srgbClr val="00B0F0"/>
                </a:solidFill>
              </a:rPr>
              <a:t>appears on the Company’s Certificate of Convenience and Necessity, </a:t>
            </a:r>
            <a:r>
              <a:rPr lang="en-US" sz="1500" b="1" u="sng" dirty="0" smtClean="0">
                <a:solidFill>
                  <a:srgbClr val="00B0F0"/>
                </a:solidFill>
              </a:rPr>
              <a:t>must</a:t>
            </a:r>
            <a:r>
              <a:rPr lang="en-US" sz="1500" dirty="0" smtClean="0">
                <a:solidFill>
                  <a:srgbClr val="00B0F0"/>
                </a:solidFill>
              </a:rPr>
              <a:t> be used. Include “</a:t>
            </a:r>
            <a:r>
              <a:rPr lang="en-US" sz="1500" dirty="0">
                <a:solidFill>
                  <a:srgbClr val="00B0F0"/>
                </a:solidFill>
              </a:rPr>
              <a:t>Inc., LLC’s</a:t>
            </a:r>
            <a:r>
              <a:rPr lang="en-US" sz="1500" dirty="0" smtClean="0">
                <a:solidFill>
                  <a:srgbClr val="00B0F0"/>
                </a:solidFill>
              </a:rPr>
              <a:t>,” </a:t>
            </a:r>
            <a:r>
              <a:rPr lang="en-US" sz="1500" dirty="0">
                <a:solidFill>
                  <a:srgbClr val="00B0F0"/>
                </a:solidFill>
              </a:rPr>
              <a:t>etc., if applicable.  If your company name is not complete, your report will be considered deficient</a:t>
            </a:r>
            <a:r>
              <a:rPr lang="en-US" sz="1500" dirty="0" smtClean="0">
                <a:solidFill>
                  <a:srgbClr val="00B0F0"/>
                </a:solidFill>
              </a:rPr>
              <a:t>.</a:t>
            </a:r>
          </a:p>
          <a:p>
            <a:pPr lvl="1" algn="just"/>
            <a:r>
              <a:rPr lang="en-US" sz="1300" dirty="0">
                <a:solidFill>
                  <a:srgbClr val="00B0F0"/>
                </a:solidFill>
              </a:rPr>
              <a:t>Notice in this example, the Company name includes “Inc.”  Without it, this report will be considered deficient.</a:t>
            </a:r>
          </a:p>
          <a:p>
            <a:pPr lvl="1" algn="just"/>
            <a:r>
              <a:rPr lang="en-US" sz="1300" dirty="0" smtClean="0">
                <a:solidFill>
                  <a:srgbClr val="00B0F0"/>
                </a:solidFill>
              </a:rPr>
              <a:t>The </a:t>
            </a:r>
            <a:r>
              <a:rPr lang="en-US" sz="1300" dirty="0">
                <a:solidFill>
                  <a:srgbClr val="00B0F0"/>
                </a:solidFill>
              </a:rPr>
              <a:t>Company name will </a:t>
            </a:r>
            <a:r>
              <a:rPr lang="en-US" sz="1300" dirty="0" smtClean="0">
                <a:solidFill>
                  <a:srgbClr val="00B0F0"/>
                </a:solidFill>
              </a:rPr>
              <a:t>auto-populate from this Cover Page to all subsequent pages if </a:t>
            </a:r>
            <a:r>
              <a:rPr lang="en-US" sz="1300" dirty="0">
                <a:solidFill>
                  <a:srgbClr val="00B0F0"/>
                </a:solidFill>
              </a:rPr>
              <a:t>it is </a:t>
            </a:r>
            <a:r>
              <a:rPr lang="en-US" sz="1300" dirty="0" smtClean="0">
                <a:solidFill>
                  <a:srgbClr val="00B0F0"/>
                </a:solidFill>
              </a:rPr>
              <a:t>completed correctly.</a:t>
            </a:r>
          </a:p>
          <a:p>
            <a:pPr algn="just"/>
            <a:r>
              <a:rPr lang="en-US" sz="1500" dirty="0" smtClean="0">
                <a:solidFill>
                  <a:srgbClr val="00B0F0"/>
                </a:solidFill>
              </a:rPr>
              <a:t>Fill </a:t>
            </a:r>
            <a:r>
              <a:rPr lang="en-US" sz="1500" dirty="0">
                <a:solidFill>
                  <a:srgbClr val="00B0F0"/>
                </a:solidFill>
              </a:rPr>
              <a:t>in the year </a:t>
            </a:r>
            <a:r>
              <a:rPr lang="en-US" sz="1500" dirty="0" smtClean="0">
                <a:solidFill>
                  <a:srgbClr val="00B0F0"/>
                </a:solidFill>
              </a:rPr>
              <a:t>for </a:t>
            </a:r>
            <a:r>
              <a:rPr lang="en-US" sz="1500" dirty="0">
                <a:solidFill>
                  <a:srgbClr val="00B0F0"/>
                </a:solidFill>
              </a:rPr>
              <a:t>the </a:t>
            </a:r>
            <a:r>
              <a:rPr lang="en-US" sz="1500" dirty="0" smtClean="0">
                <a:solidFill>
                  <a:srgbClr val="00B0F0"/>
                </a:solidFill>
              </a:rPr>
              <a:t>Annual Report being completed.</a:t>
            </a:r>
          </a:p>
          <a:p>
            <a:pPr lvl="1" algn="just"/>
            <a:r>
              <a:rPr lang="en-US" sz="1300" dirty="0" smtClean="0">
                <a:solidFill>
                  <a:srgbClr val="00B0F0"/>
                </a:solidFill>
              </a:rPr>
              <a:t>This cell will auto-populate from this page to all subsequent pages within the report if using the Excel version.</a:t>
            </a:r>
            <a:endParaRPr lang="en-US" sz="1300" dirty="0">
              <a:solidFill>
                <a:srgbClr val="00B0F0"/>
              </a:solidFill>
            </a:endParaRPr>
          </a:p>
          <a:p>
            <a:pPr algn="just"/>
            <a:r>
              <a:rPr lang="en-US" sz="1500" dirty="0">
                <a:solidFill>
                  <a:srgbClr val="00B0F0"/>
                </a:solidFill>
              </a:rPr>
              <a:t>Choose the appropriate utility provider </a:t>
            </a:r>
            <a:r>
              <a:rPr lang="en-US" sz="1500" dirty="0" smtClean="0">
                <a:solidFill>
                  <a:srgbClr val="00B0F0"/>
                </a:solidFill>
              </a:rPr>
              <a:t>type.</a:t>
            </a:r>
            <a:endParaRPr lang="en-US" sz="1500" dirty="0">
              <a:solidFill>
                <a:srgbClr val="00B0F0"/>
              </a:solidFill>
            </a:endParaRPr>
          </a:p>
          <a:p>
            <a:pPr algn="just"/>
            <a:r>
              <a:rPr lang="en-US" sz="1500" dirty="0">
                <a:solidFill>
                  <a:srgbClr val="00B0F0"/>
                </a:solidFill>
              </a:rPr>
              <a:t>Determine if the report will be “Public” or “Non-Public”</a:t>
            </a:r>
          </a:p>
          <a:p>
            <a:pPr lvl="1" algn="just"/>
            <a:r>
              <a:rPr lang="en-US" sz="1300" dirty="0">
                <a:solidFill>
                  <a:srgbClr val="00B0F0"/>
                </a:solidFill>
              </a:rPr>
              <a:t>If filing a Non-Public annual report, please refer to the </a:t>
            </a:r>
            <a:r>
              <a:rPr lang="en-US" sz="1300" dirty="0" smtClean="0">
                <a:solidFill>
                  <a:srgbClr val="00B0F0"/>
                </a:solidFill>
              </a:rPr>
              <a:t>Annual Report Instructions.</a:t>
            </a:r>
            <a:endParaRPr lang="en-US" sz="1300" dirty="0">
              <a:solidFill>
                <a:srgbClr val="00B0F0"/>
              </a:solidFill>
            </a:endParaRPr>
          </a:p>
          <a:p>
            <a:endParaRPr lang="en-US" dirty="0"/>
          </a:p>
        </p:txBody>
      </p:sp>
      <p:graphicFrame>
        <p:nvGraphicFramePr>
          <p:cNvPr id="17" name="Object 16"/>
          <p:cNvGraphicFramePr>
            <a:graphicFrameLocks noChangeAspect="1"/>
          </p:cNvGraphicFramePr>
          <p:nvPr>
            <p:extLst>
              <p:ext uri="{D42A27DB-BD31-4B8C-83A1-F6EECF244321}">
                <p14:modId xmlns:p14="http://schemas.microsoft.com/office/powerpoint/2010/main" val="2544762905"/>
              </p:ext>
            </p:extLst>
          </p:nvPr>
        </p:nvGraphicFramePr>
        <p:xfrm>
          <a:off x="152400" y="609600"/>
          <a:ext cx="4343400" cy="6505575"/>
        </p:xfrm>
        <a:graphic>
          <a:graphicData uri="http://schemas.openxmlformats.org/presentationml/2006/ole">
            <mc:AlternateContent xmlns:mc="http://schemas.openxmlformats.org/markup-compatibility/2006">
              <mc:Choice xmlns:v="urn:schemas-microsoft-com:vml" Requires="v">
                <p:oleObj spid="_x0000_s2350" name="Worksheet" r:id="rId3" imgW="5324511" imgH="8734439" progId="Excel.Sheet.12">
                  <p:embed/>
                </p:oleObj>
              </mc:Choice>
              <mc:Fallback>
                <p:oleObj name="Worksheet" r:id="rId3" imgW="5324511" imgH="8734439" progId="Excel.Sheet.12">
                  <p:embed/>
                  <p:pic>
                    <p:nvPicPr>
                      <p:cNvPr id="0" name=""/>
                      <p:cNvPicPr/>
                      <p:nvPr/>
                    </p:nvPicPr>
                    <p:blipFill>
                      <a:blip r:embed="rId4"/>
                      <a:stretch>
                        <a:fillRect/>
                      </a:stretch>
                    </p:blipFill>
                    <p:spPr>
                      <a:xfrm>
                        <a:off x="152400" y="609600"/>
                        <a:ext cx="4343400" cy="6505575"/>
                      </a:xfrm>
                      <a:prstGeom prst="rect">
                        <a:avLst/>
                      </a:prstGeom>
                      <a:ln>
                        <a:solidFill>
                          <a:schemeClr val="tx1"/>
                        </a:solidFill>
                        <a:prstDash val="solid"/>
                      </a:ln>
                    </p:spPr>
                  </p:pic>
                </p:oleObj>
              </mc:Fallback>
            </mc:AlternateContent>
          </a:graphicData>
        </a:graphic>
      </p:graphicFrame>
      <p:sp>
        <p:nvSpPr>
          <p:cNvPr id="2" name="Slide Number Placeholder 1"/>
          <p:cNvSpPr>
            <a:spLocks noGrp="1"/>
          </p:cNvSpPr>
          <p:nvPr>
            <p:ph type="sldNum" sz="quarter" idx="12"/>
          </p:nvPr>
        </p:nvSpPr>
        <p:spPr/>
        <p:txBody>
          <a:bodyPr/>
          <a:lstStyle/>
          <a:p>
            <a:fld id="{6AF98FAD-0B99-4BAC-85F4-9AE5EAD4915D}" type="slidenum">
              <a:rPr lang="en-US" smtClean="0"/>
              <a:t>5</a:t>
            </a:fld>
            <a:endParaRPr lang="en-US" dirty="0"/>
          </a:p>
        </p:txBody>
      </p:sp>
    </p:spTree>
    <p:extLst>
      <p:ext uri="{BB962C8B-B14F-4D97-AF65-F5344CB8AC3E}">
        <p14:creationId xmlns:p14="http://schemas.microsoft.com/office/powerpoint/2010/main" val="1381530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609600"/>
          </a:xfrm>
        </p:spPr>
        <p:txBody>
          <a:bodyPr/>
          <a:lstStyle/>
          <a:p>
            <a:pPr marL="91440"/>
            <a:r>
              <a:rPr lang="en-US" sz="2100" dirty="0"/>
              <a:t>Page 1 - </a:t>
            </a:r>
            <a:r>
              <a:rPr lang="en-US" sz="2100" dirty="0" smtClean="0"/>
              <a:t>Refer  to the </a:t>
            </a:r>
            <a:r>
              <a:rPr lang="en-US" sz="2100" dirty="0"/>
              <a:t>Annual Report </a:t>
            </a:r>
            <a:r>
              <a:rPr lang="en-US" sz="2100" dirty="0" smtClean="0"/>
              <a:t>Instructions for this page.</a:t>
            </a:r>
            <a:endParaRPr lang="en-US" sz="2100" dirty="0"/>
          </a:p>
        </p:txBody>
      </p:sp>
      <p:sp>
        <p:nvSpPr>
          <p:cNvPr id="4" name="Content Placeholder 3"/>
          <p:cNvSpPr>
            <a:spLocks noGrp="1"/>
          </p:cNvSpPr>
          <p:nvPr>
            <p:ph sz="half" idx="2"/>
          </p:nvPr>
        </p:nvSpPr>
        <p:spPr>
          <a:xfrm>
            <a:off x="4960620" y="609600"/>
            <a:ext cx="3920490" cy="6380480"/>
          </a:xfrm>
        </p:spPr>
        <p:txBody>
          <a:bodyPr>
            <a:normAutofit fontScale="92500" lnSpcReduction="20000"/>
          </a:bodyPr>
          <a:lstStyle/>
          <a:p>
            <a:pPr algn="just"/>
            <a:r>
              <a:rPr lang="en-US" sz="1600" dirty="0">
                <a:solidFill>
                  <a:srgbClr val="00B0F0"/>
                </a:solidFill>
              </a:rPr>
              <a:t>Lines 1 and 2 </a:t>
            </a:r>
            <a:r>
              <a:rPr lang="en-US" sz="1600" dirty="0" smtClean="0">
                <a:solidFill>
                  <a:srgbClr val="00B0F0"/>
                </a:solidFill>
              </a:rPr>
              <a:t>will auto-populate this information to all subsequent pages from </a:t>
            </a:r>
            <a:r>
              <a:rPr lang="en-US" sz="1600" dirty="0">
                <a:solidFill>
                  <a:srgbClr val="00B0F0"/>
                </a:solidFill>
              </a:rPr>
              <a:t>the Cover </a:t>
            </a:r>
            <a:r>
              <a:rPr lang="en-US" sz="1600" dirty="0" smtClean="0">
                <a:solidFill>
                  <a:srgbClr val="00B0F0"/>
                </a:solidFill>
              </a:rPr>
              <a:t>Page. (If the information is wrong, go back to the Cover Page and correct this information.)</a:t>
            </a:r>
            <a:endParaRPr lang="en-US" sz="1600" dirty="0">
              <a:solidFill>
                <a:srgbClr val="00B0F0"/>
              </a:solidFill>
            </a:endParaRPr>
          </a:p>
          <a:p>
            <a:pPr algn="just"/>
            <a:r>
              <a:rPr lang="en-US" sz="1600" dirty="0">
                <a:solidFill>
                  <a:srgbClr val="00B0F0"/>
                </a:solidFill>
              </a:rPr>
              <a:t>Complete line 2a with the </a:t>
            </a:r>
            <a:r>
              <a:rPr lang="en-US" sz="1600" dirty="0" smtClean="0">
                <a:solidFill>
                  <a:srgbClr val="00B0F0"/>
                </a:solidFill>
              </a:rPr>
              <a:t>Parent Name, if </a:t>
            </a:r>
            <a:r>
              <a:rPr lang="en-US" sz="1600" dirty="0">
                <a:solidFill>
                  <a:srgbClr val="00B0F0"/>
                </a:solidFill>
              </a:rPr>
              <a:t>applicable.  </a:t>
            </a:r>
          </a:p>
          <a:p>
            <a:pPr algn="just"/>
            <a:r>
              <a:rPr lang="en-US" sz="1600" dirty="0" smtClean="0">
                <a:solidFill>
                  <a:srgbClr val="00B0F0"/>
                </a:solidFill>
              </a:rPr>
              <a:t>Lines 7a-7f</a:t>
            </a:r>
            <a:r>
              <a:rPr lang="en-US" sz="1600" dirty="0">
                <a:solidFill>
                  <a:srgbClr val="00B0F0"/>
                </a:solidFill>
              </a:rPr>
              <a:t>, </a:t>
            </a:r>
            <a:r>
              <a:rPr lang="en-US" sz="1600" dirty="0" smtClean="0">
                <a:solidFill>
                  <a:srgbClr val="00B0F0"/>
                </a:solidFill>
              </a:rPr>
              <a:t>list </a:t>
            </a:r>
            <a:r>
              <a:rPr lang="en-US" sz="1600" dirty="0">
                <a:solidFill>
                  <a:srgbClr val="00B0F0"/>
                </a:solidFill>
              </a:rPr>
              <a:t>the information of the individual(s) that </a:t>
            </a:r>
            <a:r>
              <a:rPr lang="en-US" sz="1600" dirty="0" smtClean="0">
                <a:solidFill>
                  <a:srgbClr val="00B0F0"/>
                </a:solidFill>
              </a:rPr>
              <a:t>are </a:t>
            </a:r>
            <a:r>
              <a:rPr lang="en-US" sz="1600" dirty="0">
                <a:solidFill>
                  <a:srgbClr val="00B0F0"/>
                </a:solidFill>
              </a:rPr>
              <a:t>responsible for the </a:t>
            </a:r>
            <a:r>
              <a:rPr lang="en-US" sz="1600" dirty="0" smtClean="0">
                <a:solidFill>
                  <a:srgbClr val="00B0F0"/>
                </a:solidFill>
              </a:rPr>
              <a:t>Annual Report</a:t>
            </a:r>
            <a:r>
              <a:rPr lang="en-US" sz="1600" dirty="0">
                <a:solidFill>
                  <a:srgbClr val="00B0F0"/>
                </a:solidFill>
              </a:rPr>
              <a:t>.</a:t>
            </a:r>
          </a:p>
          <a:p>
            <a:pPr algn="just"/>
            <a:r>
              <a:rPr lang="en-US" sz="1600" dirty="0">
                <a:solidFill>
                  <a:srgbClr val="00B0F0"/>
                </a:solidFill>
              </a:rPr>
              <a:t>Line 8 should </a:t>
            </a:r>
            <a:r>
              <a:rPr lang="en-US" sz="1600" dirty="0" smtClean="0">
                <a:solidFill>
                  <a:srgbClr val="00B0F0"/>
                </a:solidFill>
              </a:rPr>
              <a:t>auto-populate from the Cover Page.  </a:t>
            </a:r>
          </a:p>
          <a:p>
            <a:pPr algn="just"/>
            <a:r>
              <a:rPr lang="en-US" sz="1600" dirty="0" smtClean="0">
                <a:solidFill>
                  <a:srgbClr val="00B0F0"/>
                </a:solidFill>
              </a:rPr>
              <a:t>Lines 9-14 </a:t>
            </a:r>
            <a:r>
              <a:rPr lang="en-US" sz="1600" dirty="0">
                <a:solidFill>
                  <a:srgbClr val="00B0F0"/>
                </a:solidFill>
              </a:rPr>
              <a:t>pertains to the revenues for the current a</a:t>
            </a:r>
            <a:r>
              <a:rPr lang="en-US" sz="1600" dirty="0" smtClean="0">
                <a:solidFill>
                  <a:srgbClr val="00B0F0"/>
                </a:solidFill>
              </a:rPr>
              <a:t>nnual report </a:t>
            </a:r>
            <a:r>
              <a:rPr lang="en-US" sz="1600" dirty="0">
                <a:solidFill>
                  <a:srgbClr val="00B0F0"/>
                </a:solidFill>
              </a:rPr>
              <a:t>year.</a:t>
            </a:r>
          </a:p>
          <a:p>
            <a:pPr lvl="1" algn="just"/>
            <a:r>
              <a:rPr lang="en-US" sz="1400" dirty="0">
                <a:solidFill>
                  <a:srgbClr val="00B0F0"/>
                </a:solidFill>
              </a:rPr>
              <a:t>Missouri Jurisdictional will pull from various pages within the report when </a:t>
            </a:r>
            <a:r>
              <a:rPr lang="en-US" sz="1400" dirty="0" smtClean="0">
                <a:solidFill>
                  <a:srgbClr val="00B0F0"/>
                </a:solidFill>
              </a:rPr>
              <a:t>completed using </a:t>
            </a:r>
            <a:r>
              <a:rPr lang="en-US" sz="1400" dirty="0">
                <a:solidFill>
                  <a:srgbClr val="00B0F0"/>
                </a:solidFill>
              </a:rPr>
              <a:t>the Excel version of the </a:t>
            </a:r>
            <a:r>
              <a:rPr lang="en-US" sz="1400" dirty="0" smtClean="0">
                <a:solidFill>
                  <a:srgbClr val="00B0F0"/>
                </a:solidFill>
              </a:rPr>
              <a:t>Annual Report</a:t>
            </a:r>
            <a:r>
              <a:rPr lang="en-US" sz="1400" dirty="0">
                <a:solidFill>
                  <a:srgbClr val="00B0F0"/>
                </a:solidFill>
              </a:rPr>
              <a:t>.</a:t>
            </a:r>
          </a:p>
          <a:p>
            <a:pPr lvl="1" algn="just"/>
            <a:r>
              <a:rPr lang="en-US" sz="1400" dirty="0">
                <a:solidFill>
                  <a:srgbClr val="00B0F0"/>
                </a:solidFill>
              </a:rPr>
              <a:t>Figures for the Total Company column for lines 9, 10, 12 and 13 need to be entered manually.</a:t>
            </a:r>
          </a:p>
          <a:p>
            <a:pPr algn="just"/>
            <a:r>
              <a:rPr lang="en-US" sz="1600" dirty="0">
                <a:solidFill>
                  <a:srgbClr val="00B0F0"/>
                </a:solidFill>
              </a:rPr>
              <a:t>The Total Company revenue </a:t>
            </a:r>
            <a:r>
              <a:rPr lang="en-US" sz="1600" b="1" u="sng" dirty="0" smtClean="0">
                <a:solidFill>
                  <a:srgbClr val="00B0F0"/>
                </a:solidFill>
              </a:rPr>
              <a:t>must</a:t>
            </a:r>
            <a:r>
              <a:rPr lang="en-US" sz="1600" dirty="0" smtClean="0">
                <a:solidFill>
                  <a:srgbClr val="00B0F0"/>
                </a:solidFill>
              </a:rPr>
              <a:t> be manually entered as shown in this example. </a:t>
            </a:r>
            <a:endParaRPr lang="en-US" sz="1600" dirty="0">
              <a:solidFill>
                <a:srgbClr val="00B0F0"/>
              </a:solidFill>
            </a:endParaRPr>
          </a:p>
          <a:p>
            <a:pPr lvl="1" algn="just"/>
            <a:r>
              <a:rPr lang="en-US" sz="1400" dirty="0">
                <a:solidFill>
                  <a:srgbClr val="00B0F0"/>
                </a:solidFill>
              </a:rPr>
              <a:t>Total Company revenues can be the same or higher than the Missouri Jurisdictional revenues, but </a:t>
            </a:r>
            <a:r>
              <a:rPr lang="en-US" sz="1400" dirty="0" smtClean="0">
                <a:solidFill>
                  <a:srgbClr val="00B0F0"/>
                </a:solidFill>
              </a:rPr>
              <a:t>never </a:t>
            </a:r>
            <a:r>
              <a:rPr lang="en-US" sz="1400" dirty="0">
                <a:solidFill>
                  <a:srgbClr val="00B0F0"/>
                </a:solidFill>
              </a:rPr>
              <a:t>lower.</a:t>
            </a:r>
          </a:p>
          <a:p>
            <a:pPr lvl="1" algn="just"/>
            <a:r>
              <a:rPr lang="en-US" sz="1400" dirty="0">
                <a:solidFill>
                  <a:srgbClr val="00B0F0"/>
                </a:solidFill>
              </a:rPr>
              <a:t>If Total Company revenues are left blank or are lower than the Missouri Jurisdictional revenues, the box will turn red.  This is to indicate that an error has been made for this item.</a:t>
            </a:r>
          </a:p>
          <a:p>
            <a:pPr lvl="1"/>
            <a:endParaRPr lang="en-US" sz="1500" dirty="0"/>
          </a:p>
          <a:p>
            <a:pPr lvl="1"/>
            <a:endParaRPr lang="en-US" sz="15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58618130"/>
              </p:ext>
            </p:extLst>
          </p:nvPr>
        </p:nvGraphicFramePr>
        <p:xfrm>
          <a:off x="240031" y="609611"/>
          <a:ext cx="4676364" cy="6388174"/>
        </p:xfrm>
        <a:graphic>
          <a:graphicData uri="http://schemas.openxmlformats.org/drawingml/2006/table">
            <a:tbl>
              <a:tblPr/>
              <a:tblGrid>
                <a:gridCol w="128587"/>
                <a:gridCol w="1255186"/>
                <a:gridCol w="92189"/>
                <a:gridCol w="167033"/>
                <a:gridCol w="153007"/>
                <a:gridCol w="420014"/>
                <a:gridCol w="184186"/>
                <a:gridCol w="115968"/>
                <a:gridCol w="955033"/>
                <a:gridCol w="163719"/>
                <a:gridCol w="150077"/>
                <a:gridCol w="773122"/>
                <a:gridCol w="118243"/>
              </a:tblGrid>
              <a:tr h="76189">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gridSpan="10">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24459">
                <a:tc>
                  <a:txBody>
                    <a:bodyPr/>
                    <a:lstStyle/>
                    <a:p>
                      <a:pPr algn="ctr" fontAlgn="b"/>
                      <a:r>
                        <a:rPr lang="en-US" sz="7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1" i="0" u="none" strike="noStrike" dirty="0">
                          <a:solidFill>
                            <a:srgbClr val="000000"/>
                          </a:solidFill>
                          <a:effectLst/>
                          <a:latin typeface="Arial"/>
                        </a:rPr>
                        <a:t>Company Name:</a:t>
                      </a:r>
                    </a:p>
                  </a:txBody>
                  <a:tcPr marL="0" marR="0" marT="0" marB="0" anchor="b">
                    <a:lnL>
                      <a:noFill/>
                    </a:lnL>
                    <a:lnR>
                      <a:noFill/>
                    </a:lnR>
                    <a:lnT>
                      <a:noFill/>
                    </a:lnT>
                    <a:lnB>
                      <a:noFill/>
                    </a:lnB>
                  </a:tcPr>
                </a:tc>
                <a:tc gridSpan="10">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38588">
                <a:tc>
                  <a:txBody>
                    <a:bodyPr/>
                    <a:lstStyle/>
                    <a:p>
                      <a:pPr algn="ctr" fontAlgn="t"/>
                      <a:r>
                        <a:rPr lang="en-US" sz="700" b="1" i="0" u="none" strike="noStrike" dirty="0">
                          <a:solidFill>
                            <a:srgbClr val="000000"/>
                          </a:solidFill>
                          <a:effectLst/>
                          <a:latin typeface="Arial"/>
                        </a:rPr>
                        <a:t>2a</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t"/>
                      <a:r>
                        <a:rPr lang="en-US" sz="700" b="1" i="0" u="none" strike="noStrike" dirty="0">
                          <a:solidFill>
                            <a:srgbClr val="000000"/>
                          </a:solidFill>
                          <a:effectLst/>
                          <a:latin typeface="Arial"/>
                        </a:rPr>
                        <a:t>Parent Company Name: </a:t>
                      </a:r>
                      <a:br>
                        <a:rPr lang="en-US" sz="700" b="1" i="0" u="none" strike="noStrike" dirty="0">
                          <a:solidFill>
                            <a:srgbClr val="000000"/>
                          </a:solidFill>
                          <a:effectLst/>
                          <a:latin typeface="Arial"/>
                        </a:rPr>
                      </a:br>
                      <a:r>
                        <a:rPr lang="en-US" sz="700" b="0" i="1" u="none" strike="noStrike" dirty="0">
                          <a:solidFill>
                            <a:srgbClr val="000000"/>
                          </a:solidFill>
                          <a:effectLst/>
                          <a:latin typeface="Arial"/>
                        </a:rPr>
                        <a:t>(if applicable)</a:t>
                      </a:r>
                      <a:endParaRPr lang="en-US" sz="700" b="1" i="0" u="none" strike="noStrike" dirty="0">
                        <a:solidFill>
                          <a:srgbClr val="000000"/>
                        </a:solidFill>
                        <a:effectLst/>
                        <a:latin typeface="Arial"/>
                      </a:endParaRPr>
                    </a:p>
                  </a:txBody>
                  <a:tcPr marL="0" marR="0" marT="0" marB="0">
                    <a:lnL>
                      <a:noFill/>
                    </a:lnL>
                    <a:lnR>
                      <a:noFill/>
                    </a:lnR>
                    <a:lnT>
                      <a:noFill/>
                    </a:lnT>
                    <a:lnB>
                      <a:noFill/>
                    </a:lnB>
                  </a:tcPr>
                </a:tc>
                <a:tc gridSpan="10">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4459">
                <a:tc>
                  <a:txBody>
                    <a:bodyPr/>
                    <a:lstStyle/>
                    <a:p>
                      <a:pPr algn="ctr" fontAlgn="b"/>
                      <a:r>
                        <a:rPr lang="en-US" sz="7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1" i="0" u="none" strike="noStrike" dirty="0">
                          <a:solidFill>
                            <a:srgbClr val="000000"/>
                          </a:solidFill>
                          <a:effectLst/>
                          <a:latin typeface="Arial"/>
                        </a:rPr>
                        <a:t>Company </a:t>
                      </a:r>
                      <a:r>
                        <a:rPr lang="en-US" sz="700" b="1" i="0" u="none" strike="noStrike" dirty="0" smtClean="0">
                          <a:solidFill>
                            <a:srgbClr val="000000"/>
                          </a:solidFill>
                          <a:effectLst/>
                          <a:latin typeface="Arial"/>
                        </a:rPr>
                        <a:t>Mailing Address</a:t>
                      </a:r>
                      <a:r>
                        <a:rPr lang="en-US" sz="700" b="1" i="0" u="none" strike="noStrike" dirty="0">
                          <a:solidFill>
                            <a:srgbClr val="000000"/>
                          </a:solidFill>
                          <a:effectLst/>
                          <a:latin typeface="Arial"/>
                        </a:rPr>
                        <a:t>:</a:t>
                      </a:r>
                    </a:p>
                  </a:txBody>
                  <a:tcPr marL="0" marR="0" marT="0" marB="0" anchor="b">
                    <a:lnL>
                      <a:noFill/>
                    </a:lnL>
                    <a:lnR>
                      <a:noFill/>
                    </a:lnR>
                    <a:lnT>
                      <a:noFill/>
                    </a:lnT>
                    <a:lnB>
                      <a:noFill/>
                    </a:lnB>
                  </a:tcPr>
                </a:tc>
                <a:tc gridSpan="10">
                  <a:txBody>
                    <a:bodyPr/>
                    <a:lstStyle/>
                    <a:p>
                      <a:pPr algn="l" fontAlgn="b"/>
                      <a:r>
                        <a:rPr lang="en-US" sz="700" b="0" i="0" u="none" strike="noStrike" dirty="0">
                          <a:solidFill>
                            <a:srgbClr val="00B0F0"/>
                          </a:solidFill>
                          <a:effectLst/>
                          <a:latin typeface="Arial"/>
                        </a:rPr>
                        <a:t>123 Water and Sewer Company Lane, Evergreen Forest, Mo 12345</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4459">
                <a:tc>
                  <a:txBody>
                    <a:bodyPr/>
                    <a:lstStyle/>
                    <a:p>
                      <a:pPr algn="ctr" fontAlgn="b"/>
                      <a:r>
                        <a:rPr lang="en-US" sz="7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1" i="0" u="none" strike="noStrike" dirty="0">
                          <a:solidFill>
                            <a:srgbClr val="000000"/>
                          </a:solidFill>
                          <a:effectLst/>
                          <a:latin typeface="Arial"/>
                        </a:rPr>
                        <a:t>Company </a:t>
                      </a:r>
                      <a:r>
                        <a:rPr lang="en-US" sz="700" b="1" i="0" u="none" strike="noStrike" dirty="0" smtClean="0">
                          <a:solidFill>
                            <a:srgbClr val="000000"/>
                          </a:solidFill>
                          <a:effectLst/>
                          <a:latin typeface="Arial"/>
                        </a:rPr>
                        <a:t>Street </a:t>
                      </a:r>
                      <a:r>
                        <a:rPr lang="en-US" sz="700" b="1" i="0" u="none" strike="noStrike" dirty="0">
                          <a:solidFill>
                            <a:srgbClr val="000000"/>
                          </a:solidFill>
                          <a:effectLst/>
                          <a:latin typeface="Arial"/>
                        </a:rPr>
                        <a:t>Address: </a:t>
                      </a:r>
                    </a:p>
                  </a:txBody>
                  <a:tcPr marL="0" marR="0" marT="0" marB="0" anchor="b">
                    <a:lnL>
                      <a:noFill/>
                    </a:lnL>
                    <a:lnR>
                      <a:noFill/>
                    </a:lnR>
                    <a:lnT>
                      <a:noFill/>
                    </a:lnT>
                    <a:lnB>
                      <a:noFill/>
                    </a:lnB>
                  </a:tcPr>
                </a:tc>
                <a:tc gridSpan="10">
                  <a:txBody>
                    <a:bodyPr/>
                    <a:lstStyle/>
                    <a:p>
                      <a:pPr algn="l" fontAlgn="b"/>
                      <a:r>
                        <a:rPr lang="en-US" sz="700" b="0" i="0" u="none" strike="noStrike" dirty="0">
                          <a:solidFill>
                            <a:srgbClr val="00B0F0"/>
                          </a:solidFill>
                          <a:effectLst/>
                          <a:latin typeface="Arial"/>
                        </a:rPr>
                        <a:t>123 Water and Sewer Company Lane, Evergreen Forest, Mo 12345</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4459">
                <a:tc>
                  <a:txBody>
                    <a:bodyPr/>
                    <a:lstStyle/>
                    <a:p>
                      <a:pPr algn="ctr" fontAlgn="b"/>
                      <a:r>
                        <a:rPr lang="en-US" sz="7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1" i="0" u="none" strike="noStrike" dirty="0">
                          <a:solidFill>
                            <a:srgbClr val="000000"/>
                          </a:solidFill>
                          <a:effectLst/>
                          <a:latin typeface="Arial"/>
                        </a:rPr>
                        <a:t>Company Phone Number:</a:t>
                      </a:r>
                    </a:p>
                  </a:txBody>
                  <a:tcPr marL="0" marR="0" marT="0" marB="0" anchor="b">
                    <a:lnL>
                      <a:noFill/>
                    </a:lnL>
                    <a:lnR>
                      <a:noFill/>
                    </a:lnR>
                    <a:lnT>
                      <a:noFill/>
                    </a:lnT>
                    <a:lnB>
                      <a:noFill/>
                    </a:lnB>
                  </a:tcPr>
                </a:tc>
                <a:tc gridSpan="7">
                  <a:txBody>
                    <a:bodyPr/>
                    <a:lstStyle/>
                    <a:p>
                      <a:pPr algn="l" fontAlgn="b"/>
                      <a:r>
                        <a:rPr lang="en-US" sz="700" b="0" i="0" u="none" strike="noStrike" dirty="0">
                          <a:solidFill>
                            <a:srgbClr val="00B0F0"/>
                          </a:solidFill>
                          <a:effectLst/>
                          <a:latin typeface="Arial"/>
                        </a:rPr>
                        <a:t>314-123-4567</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134832">
                <a:tc>
                  <a:txBody>
                    <a:bodyPr/>
                    <a:lstStyle/>
                    <a:p>
                      <a:pPr algn="ct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1" i="0" u="none" strike="noStrike" dirty="0">
                          <a:solidFill>
                            <a:srgbClr val="000000"/>
                          </a:solidFill>
                          <a:effectLst/>
                          <a:latin typeface="Arial"/>
                        </a:rPr>
                        <a:t>Company Email Address:</a:t>
                      </a:r>
                    </a:p>
                  </a:txBody>
                  <a:tcPr marL="0" marR="0" marT="0" marB="0" anchor="b">
                    <a:lnL>
                      <a:noFill/>
                    </a:lnL>
                    <a:lnR>
                      <a:noFill/>
                    </a:lnR>
                    <a:lnT>
                      <a:noFill/>
                    </a:lnT>
                    <a:lnB>
                      <a:noFill/>
                    </a:lnB>
                  </a:tcPr>
                </a:tc>
                <a:tc gridSpan="10">
                  <a:txBody>
                    <a:bodyPr/>
                    <a:lstStyle/>
                    <a:p>
                      <a:pPr algn="l" fontAlgn="b"/>
                      <a:r>
                        <a:rPr lang="en-US" sz="700" b="0" i="0" u="none" strike="noStrike" dirty="0">
                          <a:solidFill>
                            <a:srgbClr val="00B0F0"/>
                          </a:solidFill>
                          <a:effectLst/>
                          <a:latin typeface="Arial"/>
                        </a:rPr>
                        <a:t>abcwands@utility.com</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38588">
                <a:tc>
                  <a:txBody>
                    <a:bodyPr/>
                    <a:lstStyle/>
                    <a:p>
                      <a:pPr algn="ctr" fontAlgn="b"/>
                      <a:endParaRPr lang="en-US" sz="700" b="0"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1">
                  <a:txBody>
                    <a:bodyPr/>
                    <a:lstStyle/>
                    <a:p>
                      <a:pPr algn="l" fontAlgn="b"/>
                      <a:r>
                        <a:rPr lang="en-US" sz="700" b="1" i="0" u="none" strike="noStrike" dirty="0">
                          <a:solidFill>
                            <a:srgbClr val="000000"/>
                          </a:solidFill>
                          <a:effectLst/>
                          <a:latin typeface="Arial"/>
                        </a:rPr>
                        <a:t>Name, title, address, phone number, and e-mail of person(s) to contact concerning information contained in this report: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6320">
                <a:tc>
                  <a:txBody>
                    <a:bodyPr/>
                    <a:lstStyle/>
                    <a:p>
                      <a:pPr algn="ctr" fontAlgn="b"/>
                      <a:r>
                        <a:rPr lang="en-US" sz="700" b="1" i="0" u="none" strike="noStrike" dirty="0" smtClean="0">
                          <a:solidFill>
                            <a:srgbClr val="000000"/>
                          </a:solidFill>
                          <a:effectLst/>
                          <a:latin typeface="Arial"/>
                        </a:rPr>
                        <a:t>7a</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B0F0"/>
                          </a:solidFill>
                          <a:effectLst/>
                          <a:latin typeface="Arial"/>
                        </a:rPr>
                        <a:t>Jane Doe - Secretary/Treasurer</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0000"/>
                          </a:solidFill>
                          <a:effectLst/>
                          <a:latin typeface="Arial"/>
                        </a:rPr>
                        <a:t>Name</a:t>
                      </a:r>
                      <a:r>
                        <a:rPr lang="en-US" sz="700" b="1" i="0" u="none" strike="noStrike" dirty="0">
                          <a:solidFill>
                            <a:srgbClr val="000000"/>
                          </a:solidFill>
                          <a:effectLst/>
                          <a:latin typeface="Arial"/>
                        </a:rPr>
                        <a:t>/Title</a:t>
                      </a:r>
                      <a:endParaRPr lang="en-US" sz="7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Name</a:t>
                      </a:r>
                      <a:r>
                        <a:rPr lang="en-US" sz="700" b="1" i="0" u="none" strike="noStrike" dirty="0">
                          <a:solidFill>
                            <a:srgbClr val="000000"/>
                          </a:solidFill>
                          <a:effectLst/>
                          <a:latin typeface="Arial"/>
                        </a:rPr>
                        <a:t>/Title</a:t>
                      </a:r>
                      <a:endParaRPr lang="en-US" sz="7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r>
                        <a:rPr lang="en-US" sz="700" b="1" i="0" u="none" strike="noStrike" dirty="0" smtClean="0">
                          <a:solidFill>
                            <a:srgbClr val="000000"/>
                          </a:solidFill>
                          <a:effectLst/>
                          <a:latin typeface="Arial"/>
                        </a:rPr>
                        <a:t>7b</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B0F0"/>
                          </a:solidFill>
                          <a:effectLst/>
                          <a:latin typeface="Arial"/>
                        </a:rPr>
                        <a:t>123 Water and Sewer Company Lane</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0000"/>
                          </a:solidFill>
                          <a:effectLst/>
                          <a:latin typeface="Arial"/>
                        </a:rPr>
                        <a:t>Mailing Address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Mailing Address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r>
                        <a:rPr lang="en-US" sz="700" b="1" i="0" u="none" strike="noStrike" dirty="0" smtClean="0">
                          <a:solidFill>
                            <a:srgbClr val="000000"/>
                          </a:solidFill>
                          <a:effectLst/>
                          <a:latin typeface="Arial"/>
                        </a:rPr>
                        <a:t>7c</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0000"/>
                          </a:solidFill>
                          <a:effectLst/>
                          <a:latin typeface="Arial"/>
                        </a:rPr>
                        <a:t>Same as Above</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t"/>
                      <a:r>
                        <a:rPr lang="en-US" sz="700" b="0" i="0" u="none" strike="noStrike" dirty="0">
                          <a:solidFill>
                            <a:srgbClr val="000000"/>
                          </a:solidFill>
                          <a:effectLst/>
                          <a:latin typeface="Arial"/>
                        </a:rPr>
                        <a:t>Street Address</a:t>
                      </a:r>
                    </a:p>
                  </a:txBody>
                  <a:tcPr marL="0" marR="0" marT="0" marB="0">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t"/>
                      <a:r>
                        <a:rPr lang="en-US" sz="700" b="0" i="0" u="none" strike="noStrike" dirty="0">
                          <a:solidFill>
                            <a:srgbClr val="000000"/>
                          </a:solidFill>
                          <a:effectLst/>
                          <a:latin typeface="Arial"/>
                        </a:rPr>
                        <a:t>Street Address</a:t>
                      </a:r>
                    </a:p>
                  </a:txBody>
                  <a:tcPr marL="0" marR="0" marT="0" marB="0">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endParaRPr lang="en-US" sz="500" b="0" i="0" u="none" strike="noStrike" dirty="0">
                        <a:solidFill>
                          <a:srgbClr val="000000"/>
                        </a:solidFill>
                        <a:effectLst/>
                        <a:latin typeface="Arial"/>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r>
                        <a:rPr lang="en-US" sz="700" b="1" i="0" u="none" strike="noStrike" dirty="0" smtClean="0">
                          <a:solidFill>
                            <a:srgbClr val="000000"/>
                          </a:solidFill>
                          <a:effectLst/>
                          <a:latin typeface="Arial"/>
                        </a:rPr>
                        <a:t>7d</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0" i="0" u="none" strike="noStrike" dirty="0">
                          <a:solidFill>
                            <a:srgbClr val="00B0F0"/>
                          </a:solidFill>
                          <a:effectLst/>
                          <a:latin typeface="Arial"/>
                        </a:rPr>
                        <a:t>Evergreen Forest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ctr" fontAlgn="b"/>
                      <a:r>
                        <a:rPr lang="en-US" sz="700" b="0" i="0" u="none" strike="noStrike" dirty="0">
                          <a:solidFill>
                            <a:srgbClr val="00B0F0"/>
                          </a:solidFill>
                          <a:effectLst/>
                          <a:latin typeface="Calibri"/>
                        </a:rPr>
                        <a:t>Mo</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0" i="0" u="none" strike="noStrike" dirty="0">
                          <a:solidFill>
                            <a:srgbClr val="00B0F0"/>
                          </a:solidFill>
                          <a:effectLst/>
                          <a:latin typeface="Calibri"/>
                        </a:rPr>
                        <a:t>12345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2">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Calibri"/>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700" b="0" i="0" u="none" strike="noStrike" dirty="0">
                          <a:solidFill>
                            <a:srgbClr val="000000"/>
                          </a:solidFill>
                          <a:effectLst/>
                          <a:latin typeface="Calibri"/>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en-US" sz="700" b="0" i="0" u="none" strike="noStrike" dirty="0">
                          <a:solidFill>
                            <a:srgbClr val="000000"/>
                          </a:solidFill>
                          <a:effectLst/>
                          <a:latin typeface="Arial"/>
                        </a:rPr>
                        <a:t>City</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fontAlgn="b"/>
                      <a:r>
                        <a:rPr lang="en-US" sz="700" b="0" i="0" u="none" strike="noStrike" dirty="0">
                          <a:solidFill>
                            <a:srgbClr val="000000"/>
                          </a:solidFill>
                          <a:effectLst/>
                          <a:latin typeface="Arial"/>
                        </a:rPr>
                        <a:t>State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Zip</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2">
                  <a:txBody>
                    <a:bodyPr/>
                    <a:lstStyle/>
                    <a:p>
                      <a:pPr algn="ctr" fontAlgn="b"/>
                      <a:r>
                        <a:rPr lang="en-US" sz="700" b="0" i="0" u="none" strike="noStrike" dirty="0">
                          <a:solidFill>
                            <a:srgbClr val="000000"/>
                          </a:solidFill>
                          <a:effectLst/>
                          <a:latin typeface="Arial"/>
                        </a:rPr>
                        <a:t>City</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b"/>
                      <a:r>
                        <a:rPr lang="en-US" sz="700" b="0" i="0" u="none" strike="noStrike" dirty="0">
                          <a:solidFill>
                            <a:srgbClr val="000000"/>
                          </a:solidFill>
                          <a:effectLst/>
                          <a:latin typeface="Arial"/>
                        </a:rPr>
                        <a:t>State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Zip</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r>
                        <a:rPr lang="en-US" sz="700" b="1" i="0" u="none" strike="noStrike" dirty="0" smtClean="0">
                          <a:solidFill>
                            <a:srgbClr val="000000"/>
                          </a:solidFill>
                          <a:effectLst/>
                          <a:latin typeface="Arial"/>
                        </a:rPr>
                        <a:t>7e</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B0F0"/>
                          </a:solidFill>
                          <a:effectLst/>
                          <a:latin typeface="Arial"/>
                        </a:rPr>
                        <a:t>314-123-4567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0000"/>
                          </a:solidFill>
                          <a:effectLst/>
                          <a:latin typeface="Arial"/>
                        </a:rPr>
                        <a:t>Telephone Number</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Telephone Number</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r>
                        <a:rPr lang="en-US" sz="700" b="1" i="0" u="none" strike="noStrike" dirty="0" smtClean="0">
                          <a:solidFill>
                            <a:srgbClr val="000000"/>
                          </a:solidFill>
                          <a:effectLst/>
                          <a:latin typeface="Arial"/>
                        </a:rPr>
                        <a:t>7f</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B0F0"/>
                          </a:solidFill>
                          <a:effectLst/>
                          <a:latin typeface="Arial"/>
                        </a:rPr>
                        <a:t>abcwands@utility.com</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ctr" fontAlgn="b"/>
                      <a:r>
                        <a:rPr lang="en-US" sz="700" b="0" i="0" u="none" strike="noStrike" dirty="0">
                          <a:solidFill>
                            <a:srgbClr val="000000"/>
                          </a:solidFill>
                          <a:effectLst/>
                          <a:latin typeface="Arial"/>
                        </a:rPr>
                        <a:t>E-mail Address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0" i="0" u="none" strike="noStrike" dirty="0">
                          <a:solidFill>
                            <a:srgbClr val="000000"/>
                          </a:solidFill>
                          <a:effectLst/>
                          <a:latin typeface="Arial"/>
                        </a:rPr>
                        <a:t>E-mail Address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357881">
                <a:tc>
                  <a:txBody>
                    <a:bodyPr/>
                    <a:lstStyle/>
                    <a:p>
                      <a:pPr algn="ctr" fontAlgn="t"/>
                      <a:r>
                        <a:rPr lang="en-US" sz="700" b="1" i="0" u="none" strike="noStrike" dirty="0" smtClean="0">
                          <a:solidFill>
                            <a:srgbClr val="000000"/>
                          </a:solidFill>
                          <a:effectLst/>
                          <a:latin typeface="Arial"/>
                        </a:rPr>
                        <a:t>8</a:t>
                      </a:r>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12">
                  <a:txBody>
                    <a:bodyPr/>
                    <a:lstStyle/>
                    <a:p>
                      <a:pPr algn="l" fontAlgn="t"/>
                      <a:r>
                        <a:rPr lang="en-US" sz="700" b="0" i="0" u="none" strike="noStrike" dirty="0">
                          <a:solidFill>
                            <a:srgbClr val="000000"/>
                          </a:solidFill>
                          <a:effectLst/>
                          <a:latin typeface="Arial"/>
                        </a:rPr>
                        <a:t>Provide the</a:t>
                      </a:r>
                      <a:r>
                        <a:rPr lang="en-US" sz="700" b="1" i="0" u="none" strike="noStrike" dirty="0">
                          <a:solidFill>
                            <a:srgbClr val="000000"/>
                          </a:solidFill>
                          <a:effectLst/>
                          <a:latin typeface="Arial"/>
                        </a:rPr>
                        <a:t> Total Company</a:t>
                      </a:r>
                      <a:r>
                        <a:rPr lang="en-US" sz="700" b="0" i="0" u="none" strike="noStrike" dirty="0">
                          <a:solidFill>
                            <a:srgbClr val="000000"/>
                          </a:solidFill>
                          <a:effectLst/>
                          <a:latin typeface="Arial"/>
                        </a:rPr>
                        <a:t> </a:t>
                      </a:r>
                      <a:r>
                        <a:rPr lang="en-US" sz="700" b="1" i="0" u="none" strike="noStrike" dirty="0">
                          <a:solidFill>
                            <a:srgbClr val="000000"/>
                          </a:solidFill>
                          <a:effectLst/>
                          <a:latin typeface="Arial"/>
                        </a:rPr>
                        <a:t>and</a:t>
                      </a:r>
                      <a:r>
                        <a:rPr lang="en-US" sz="700" b="0" i="0" u="none" strike="noStrike" dirty="0">
                          <a:solidFill>
                            <a:srgbClr val="000000"/>
                          </a:solidFill>
                          <a:effectLst/>
                          <a:latin typeface="Arial"/>
                        </a:rPr>
                        <a:t> gross intrastate </a:t>
                      </a:r>
                      <a:r>
                        <a:rPr lang="en-US" sz="700" b="1" i="0" u="none" strike="noStrike" dirty="0">
                          <a:solidFill>
                            <a:srgbClr val="000000"/>
                          </a:solidFill>
                          <a:effectLst/>
                          <a:latin typeface="Arial"/>
                        </a:rPr>
                        <a:t>Operating Revenues</a:t>
                      </a:r>
                      <a:r>
                        <a:rPr lang="en-US" sz="700" b="0" i="0" u="none" strike="noStrike" dirty="0">
                          <a:solidFill>
                            <a:srgbClr val="000000"/>
                          </a:solidFill>
                          <a:effectLst/>
                          <a:latin typeface="Arial"/>
                        </a:rPr>
                        <a:t> (i.e</a:t>
                      </a:r>
                      <a:r>
                        <a:rPr lang="en-US" sz="700" b="0" i="0" u="none" strike="noStrike" dirty="0" smtClean="0">
                          <a:solidFill>
                            <a:srgbClr val="000000"/>
                          </a:solidFill>
                          <a:effectLst/>
                          <a:latin typeface="Arial"/>
                        </a:rPr>
                        <a:t>., Missouri </a:t>
                      </a:r>
                      <a:r>
                        <a:rPr lang="en-US" sz="700" b="0" i="0" u="none" strike="noStrike" dirty="0">
                          <a:solidFill>
                            <a:srgbClr val="000000"/>
                          </a:solidFill>
                          <a:effectLst/>
                          <a:latin typeface="Arial"/>
                        </a:rPr>
                        <a:t>Jurisdictional)</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for </a:t>
                      </a:r>
                      <a:r>
                        <a:rPr lang="en-US" sz="700" b="0" i="0" u="none" strike="noStrike" dirty="0" smtClean="0">
                          <a:solidFill>
                            <a:srgbClr val="000000"/>
                          </a:solidFill>
                          <a:effectLst/>
                          <a:latin typeface="Arial"/>
                        </a:rPr>
                        <a:t>Calendar Year </a:t>
                      </a:r>
                      <a:r>
                        <a:rPr lang="en-US" sz="700" b="0" i="0" u="none" strike="noStrike" baseline="0" dirty="0" smtClean="0">
                          <a:solidFill>
                            <a:srgbClr val="000000"/>
                          </a:solidFill>
                          <a:effectLst/>
                          <a:latin typeface="Arial"/>
                        </a:rPr>
                        <a:t> </a:t>
                      </a:r>
                      <a:r>
                        <a:rPr lang="en-US" sz="700" b="1" i="0" u="none" strike="noStrike" baseline="0" dirty="0" smtClean="0">
                          <a:solidFill>
                            <a:schemeClr val="tx1"/>
                          </a:solidFill>
                          <a:effectLst/>
                          <a:latin typeface="Arial"/>
                        </a:rPr>
                        <a:t>_</a:t>
                      </a:r>
                      <a:r>
                        <a:rPr lang="en-US" sz="700" b="1" i="0" u="sng" strike="noStrike" kern="1200" dirty="0" smtClean="0">
                          <a:solidFill>
                            <a:schemeClr val="tx1"/>
                          </a:solidFill>
                          <a:effectLst/>
                          <a:latin typeface="Arial"/>
                          <a:ea typeface="+mn-ea"/>
                          <a:cs typeface="+mn-cs"/>
                        </a:rPr>
                        <a:t>2016_</a:t>
                      </a:r>
                      <a:r>
                        <a:rPr lang="en-US" sz="700" b="1" i="0" u="none" strike="noStrike" baseline="0" dirty="0" smtClean="0">
                          <a:solidFill>
                            <a:schemeClr val="tx1"/>
                          </a:solidFill>
                          <a:effectLst/>
                          <a:latin typeface="Arial"/>
                        </a:rPr>
                        <a:t>_______</a:t>
                      </a:r>
                      <a:r>
                        <a:rPr lang="en-US" sz="700" b="1" i="0" u="none" strike="noStrike" dirty="0" smtClean="0">
                          <a:solidFill>
                            <a:schemeClr val="tx1"/>
                          </a:solidFill>
                          <a:effectLst/>
                          <a:latin typeface="Arial"/>
                        </a:rPr>
                        <a:t> </a:t>
                      </a:r>
                      <a:r>
                        <a:rPr lang="en-US" sz="700" b="0" i="0" u="none" strike="noStrike" dirty="0" smtClean="0">
                          <a:solidFill>
                            <a:srgbClr val="000000"/>
                          </a:solidFill>
                          <a:effectLst/>
                          <a:latin typeface="Arial"/>
                        </a:rPr>
                        <a:t>.</a:t>
                      </a:r>
                      <a:r>
                        <a:rPr lang="en-US" sz="700" b="0" i="0" u="none" strike="noStrike" dirty="0">
                          <a:solidFill>
                            <a:srgbClr val="000000"/>
                          </a:solidFill>
                          <a:effectLst/>
                          <a:latin typeface="Arial"/>
                        </a:rPr>
                        <a:t/>
                      </a:r>
                      <a:br>
                        <a:rPr lang="en-US" sz="700" b="0" i="0" u="none" strike="noStrike" dirty="0">
                          <a:solidFill>
                            <a:srgbClr val="000000"/>
                          </a:solidFill>
                          <a:effectLst/>
                          <a:latin typeface="Arial"/>
                        </a:rPr>
                      </a:br>
                      <a:endParaRPr lang="en-US" sz="700" b="0" i="0" u="none" strike="noStrike" dirty="0">
                        <a:solidFill>
                          <a:srgbClr val="000000"/>
                        </a:solidFill>
                        <a:effectLst/>
                        <a:latin typeface="Arial"/>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294">
                <a:tc>
                  <a:txBody>
                    <a:bodyPr/>
                    <a:lstStyle/>
                    <a:p>
                      <a:pPr algn="ctr" fontAlgn="t"/>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r" fontAlgn="b"/>
                      <a:endParaRPr lang="en-US" sz="700" b="0" i="0" u="none" strike="noStrike" baseline="0" dirty="0">
                        <a:solidFill>
                          <a:schemeClr val="bg1"/>
                        </a:solidFill>
                        <a:effectLst/>
                        <a:latin typeface="Arial"/>
                      </a:endParaRPr>
                    </a:p>
                  </a:txBody>
                  <a:tcPr marL="0" marR="0" marT="0" marB="0" anchor="b">
                    <a:lnL>
                      <a:noFill/>
                    </a:lnL>
                    <a:lnR>
                      <a:noFill/>
                    </a:lnR>
                    <a:lnT>
                      <a:noFill/>
                    </a:lnT>
                    <a:lnB>
                      <a:noFill/>
                    </a:lnB>
                  </a:tcPr>
                </a:tc>
                <a:tc hMerge="1">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l" fontAlgn="b"/>
                      <a:endParaRPr lang="en-US" sz="700" b="0" i="0" u="none" strike="noStrike" baseline="0" dirty="0">
                        <a:solidFill>
                          <a:schemeClr val="bg1"/>
                        </a:solidFill>
                        <a:effectLst/>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baseline="0" dirty="0">
                        <a:solidFill>
                          <a:schemeClr val="bg1"/>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30675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endParaRPr lang="en-US" sz="1900" dirty="0"/>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en-US" sz="700" b="0" i="0" u="none" strike="noStrike">
                        <a:solidFill>
                          <a:srgbClr val="000000"/>
                        </a:solidFill>
                        <a:effectLst/>
                        <a:latin typeface="Arial"/>
                      </a:endParaRPr>
                    </a:p>
                  </a:txBody>
                  <a:tcPr marL="0" marR="0" marT="0" marB="0" anchor="b">
                    <a:lnL>
                      <a:noFill/>
                    </a:lnL>
                    <a:lnR>
                      <a:noFill/>
                    </a:lnR>
                    <a:lnT>
                      <a:noFill/>
                    </a:lnT>
                    <a:lnB>
                      <a:noFill/>
                    </a:lnB>
                  </a:tcPr>
                </a:tc>
                <a:tc>
                  <a:txBody>
                    <a:bodyPr/>
                    <a:lstStyle/>
                    <a:p>
                      <a:endParaRPr lang="en-US" sz="1900" dirty="0"/>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5">
                  <a:txBody>
                    <a:bodyPr/>
                    <a:lstStyle/>
                    <a:p>
                      <a:pPr algn="ctr" fontAlgn="b"/>
                      <a:r>
                        <a:rPr lang="en-US" sz="700" b="1" i="0" u="none" strike="noStrike" dirty="0">
                          <a:solidFill>
                            <a:srgbClr val="000000"/>
                          </a:solidFill>
                          <a:effectLst/>
                          <a:latin typeface="Arial"/>
                        </a:rPr>
                        <a:t>          ( BOTH COLUMNS MUST BE COMPLETED)</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76320">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700" b="1" i="0" u="none" strike="noStrike" dirty="0">
                          <a:solidFill>
                            <a:srgbClr val="000000"/>
                          </a:solidFill>
                          <a:effectLst/>
                          <a:latin typeface="Arial"/>
                        </a:rPr>
                        <a:t>Water Revenues</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700" b="1" i="0" u="none" strike="noStrike" dirty="0">
                          <a:solidFill>
                            <a:srgbClr val="000000"/>
                          </a:solidFill>
                          <a:effectLst/>
                          <a:latin typeface="Arial"/>
                        </a:rPr>
                        <a:t>MO Jurisdictional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700" b="1"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700" b="1" i="0" u="none" strike="noStrike" dirty="0">
                          <a:solidFill>
                            <a:srgbClr val="000000"/>
                          </a:solidFill>
                          <a:effectLst/>
                          <a:latin typeface="Arial"/>
                        </a:rPr>
                        <a:t>Total Company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1"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38588">
                <a:tc>
                  <a:txBody>
                    <a:bodyPr/>
                    <a:lstStyle/>
                    <a:p>
                      <a:pPr algn="ctr" fontAlgn="t"/>
                      <a:r>
                        <a:rPr lang="en-US" sz="700" b="1" i="0" u="none" strike="noStrike" dirty="0" smtClean="0">
                          <a:solidFill>
                            <a:srgbClr val="000000"/>
                          </a:solidFill>
                          <a:effectLst/>
                          <a:latin typeface="Arial"/>
                        </a:rPr>
                        <a:t>9</a:t>
                      </a:r>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t"/>
                      <a:r>
                        <a:rPr lang="en-US" sz="700" b="0" i="0" u="none" strike="noStrike" dirty="0">
                          <a:solidFill>
                            <a:srgbClr val="000000"/>
                          </a:solidFill>
                          <a:effectLst/>
                          <a:latin typeface="Arial"/>
                        </a:rPr>
                        <a:t>Total Operating Revenues </a:t>
                      </a:r>
                      <a:r>
                        <a:rPr lang="en-US" sz="700" b="0" i="0" u="none" strike="sngStrike" dirty="0">
                          <a:solidFill>
                            <a:srgbClr val="000000"/>
                          </a:solidFill>
                          <a:effectLst/>
                          <a:latin typeface="Arial"/>
                        </a:rPr>
                        <a:t/>
                      </a:r>
                      <a:br>
                        <a:rPr lang="en-US" sz="700" b="0" i="0" u="none" strike="sngStrike" dirty="0">
                          <a:solidFill>
                            <a:srgbClr val="000000"/>
                          </a:solidFill>
                          <a:effectLst/>
                          <a:latin typeface="Arial"/>
                        </a:rPr>
                      </a:br>
                      <a:r>
                        <a:rPr lang="en-US" sz="700" b="0" i="1" u="none" strike="noStrike" dirty="0">
                          <a:solidFill>
                            <a:srgbClr val="000000"/>
                          </a:solidFill>
                          <a:effectLst/>
                          <a:latin typeface="Arial"/>
                        </a:rPr>
                        <a:t>(From Pg. W-2, Line 22)</a:t>
                      </a:r>
                      <a:endParaRPr lang="en-US" sz="700" b="0" i="0" u="none" strike="noStrike" dirty="0">
                        <a:solidFill>
                          <a:srgbClr val="000000"/>
                        </a:solidFill>
                        <a:effectLst/>
                        <a:latin typeface="Arial"/>
                      </a:endParaRPr>
                    </a:p>
                  </a:txBody>
                  <a:tcPr marL="0" marR="0" marT="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              183,748.00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       </a:t>
                      </a:r>
                      <a:r>
                        <a:rPr lang="en-US" sz="700" b="0" i="0" u="none" strike="noStrike" dirty="0">
                          <a:solidFill>
                            <a:srgbClr val="00B0F0"/>
                          </a:solidFill>
                          <a:effectLst/>
                          <a:latin typeface="Arial"/>
                        </a:rPr>
                        <a:t>183,748.00</a:t>
                      </a:r>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181504">
                <a:tc>
                  <a:txBody>
                    <a:bodyPr/>
                    <a:lstStyle/>
                    <a:p>
                      <a:pPr algn="ctr" fontAlgn="b"/>
                      <a:r>
                        <a:rPr lang="en-US" sz="700" b="1" i="0" u="none" strike="noStrike" dirty="0" smtClean="0">
                          <a:solidFill>
                            <a:srgbClr val="000000"/>
                          </a:solidFill>
                          <a:effectLst/>
                          <a:latin typeface="Arial"/>
                        </a:rPr>
                        <a:t>10</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700" b="0" i="0" u="none" strike="noStrike" dirty="0">
                          <a:solidFill>
                            <a:srgbClr val="000000"/>
                          </a:solidFill>
                          <a:effectLst/>
                          <a:latin typeface="Arial"/>
                        </a:rPr>
                        <a:t>Total Non-Tariffed Revenues </a:t>
                      </a:r>
                      <a:r>
                        <a:rPr lang="en-US" sz="700" b="0" i="1" u="none" strike="noStrike" dirty="0">
                          <a:solidFill>
                            <a:srgbClr val="000000"/>
                          </a:solidFill>
                          <a:effectLst/>
                          <a:latin typeface="Arial"/>
                        </a:rPr>
                        <a:t>(Pg. W-2, Line 25</a:t>
                      </a:r>
                      <a:r>
                        <a:rPr lang="en-US" sz="700" b="0" i="0" u="none" strike="noStrike" dirty="0">
                          <a:solidFill>
                            <a:srgbClr val="000000"/>
                          </a:solidFill>
                          <a:effectLst/>
                          <a:latin typeface="Arial"/>
                        </a:rPr>
                        <a:t>)</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186690">
                <a:tc>
                  <a:txBody>
                    <a:bodyPr/>
                    <a:lstStyle/>
                    <a:p>
                      <a:pPr algn="ctr" fontAlgn="b"/>
                      <a:r>
                        <a:rPr lang="en-US" sz="700" b="1" i="0" u="none" strike="noStrike" dirty="0" smtClean="0">
                          <a:solidFill>
                            <a:srgbClr val="000000"/>
                          </a:solidFill>
                          <a:effectLst/>
                          <a:latin typeface="Arial"/>
                        </a:rPr>
                        <a:t>11</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700" b="1" i="0" u="none" strike="noStrike" dirty="0">
                          <a:solidFill>
                            <a:srgbClr val="000000"/>
                          </a:solidFill>
                          <a:effectLst/>
                          <a:latin typeface="Arial"/>
                        </a:rPr>
                        <a:t>TOTAL REVENUES </a:t>
                      </a:r>
                      <a:r>
                        <a:rPr lang="en-US" sz="700" b="0" i="1" u="none" strike="noStrike" dirty="0">
                          <a:solidFill>
                            <a:srgbClr val="000000"/>
                          </a:solidFill>
                          <a:effectLst/>
                          <a:latin typeface="Arial"/>
                        </a:rPr>
                        <a:t>(From Pg. W-2, line 26)</a:t>
                      </a:r>
                      <a:endParaRPr lang="en-US" sz="700" b="1"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700" b="0" i="0" u="none" strike="noStrike" dirty="0">
                          <a:solidFill>
                            <a:srgbClr val="000000"/>
                          </a:solidFill>
                          <a:effectLst/>
                          <a:latin typeface="Arial"/>
                        </a:rPr>
                        <a:t> $              183,748.00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700" b="0" i="0" u="none" strike="noStrike" dirty="0">
                          <a:solidFill>
                            <a:srgbClr val="000000"/>
                          </a:solidFill>
                          <a:effectLst/>
                          <a:latin typeface="Arial"/>
                        </a:rPr>
                        <a:t> $       183,748.00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238588">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1">
                  <a:txBody>
                    <a:bodyPr/>
                    <a:lstStyle/>
                    <a:p>
                      <a:pPr algn="l" fontAlgn="b"/>
                      <a:r>
                        <a:rPr lang="en-US" sz="700" b="1" i="0" u="none" strike="noStrike" dirty="0">
                          <a:solidFill>
                            <a:srgbClr val="000000"/>
                          </a:solidFill>
                          <a:effectLst/>
                          <a:latin typeface="Arial"/>
                        </a:rPr>
                        <a:t>(Total MO Jurisdictional Revenue (Line </a:t>
                      </a:r>
                      <a:r>
                        <a:rPr lang="en-US" sz="700" b="1" i="0" u="none" strike="noStrike" dirty="0" smtClean="0">
                          <a:solidFill>
                            <a:srgbClr val="000000"/>
                          </a:solidFill>
                          <a:effectLst/>
                          <a:latin typeface="Arial"/>
                        </a:rPr>
                        <a:t>11 </a:t>
                      </a:r>
                      <a:r>
                        <a:rPr lang="en-US" sz="700" b="1" i="0" u="none" strike="noStrike" dirty="0">
                          <a:solidFill>
                            <a:srgbClr val="000000"/>
                          </a:solidFill>
                          <a:effectLst/>
                          <a:latin typeface="Arial"/>
                        </a:rPr>
                        <a:t>above) should match Statement of Revenue (MoPSC Assessment).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a:noFill/>
                    </a:lnB>
                  </a:tcPr>
                </a:tc>
                <a:tc gridSpan="2">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a:noFill/>
                    </a:lnB>
                  </a:tcPr>
                </a:tc>
                <a:tc hMerge="1">
                  <a:txBody>
                    <a:bodyPr/>
                    <a:lstStyle/>
                    <a:p>
                      <a:endParaRPr lang="en-US"/>
                    </a:p>
                  </a:txBody>
                  <a:tcPr/>
                </a:tc>
                <a:tc gridSpan="2">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a:noFill/>
                    </a:lnB>
                  </a:tcPr>
                </a:tc>
                <a:tc hMerge="1">
                  <a:txBody>
                    <a:bodyPr/>
                    <a:lstStyle/>
                    <a:p>
                      <a:endParaRPr lang="en-US"/>
                    </a:p>
                  </a:txBody>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n-US" sz="700" b="1" i="0" u="none" strike="noStrike" dirty="0">
                        <a:solidFill>
                          <a:srgbClr val="000000"/>
                        </a:solidFill>
                        <a:effectLst/>
                        <a:latin typeface="Calibri"/>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76320">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700" b="1" i="0" u="none" strike="noStrike" dirty="0">
                          <a:solidFill>
                            <a:srgbClr val="000000"/>
                          </a:solidFill>
                          <a:effectLst/>
                          <a:latin typeface="Arial"/>
                        </a:rPr>
                        <a:t>Sewer Revenues</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l" fontAlgn="b"/>
                      <a:r>
                        <a:rPr lang="en-US" sz="700" b="1"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l" fontAlgn="b"/>
                      <a:r>
                        <a:rPr lang="en-US" sz="700" b="1" i="0" u="none" strike="noStrike" dirty="0">
                          <a:solidFill>
                            <a:srgbClr val="000000"/>
                          </a:solidFill>
                          <a:effectLst/>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700" b="1" i="0" u="none" strike="noStrike" dirty="0">
                          <a:solidFill>
                            <a:srgbClr val="000000"/>
                          </a:solidFill>
                          <a:effectLst/>
                          <a:latin typeface="Symbol"/>
                        </a:rPr>
                        <a:t>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1" i="0" u="none" strike="noStrike" dirty="0">
                          <a:solidFill>
                            <a:srgbClr val="000000"/>
                          </a:solidFill>
                          <a:effectLst/>
                          <a:latin typeface="Arial"/>
                        </a:rPr>
                        <a:t>MO Jurisdictional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1" i="0" u="none" strike="noStrike" dirty="0">
                          <a:solidFill>
                            <a:srgbClr val="000000"/>
                          </a:solidFill>
                          <a:effectLst/>
                          <a:latin typeface="Arial"/>
                        </a:rPr>
                        <a:t>Total Company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dirty="0">
                          <a:solidFill>
                            <a:srgbClr val="000000"/>
                          </a:solidFill>
                          <a:effectLst/>
                          <a:latin typeface="Arial"/>
                        </a:rPr>
                        <a:t>**</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238588">
                <a:tc>
                  <a:txBody>
                    <a:bodyPr/>
                    <a:lstStyle/>
                    <a:p>
                      <a:pPr algn="ctr" fontAlgn="t"/>
                      <a:r>
                        <a:rPr lang="en-US" sz="700" b="1" i="0" u="none" strike="noStrike" dirty="0" smtClean="0">
                          <a:solidFill>
                            <a:srgbClr val="000000"/>
                          </a:solidFill>
                          <a:effectLst/>
                          <a:latin typeface="Arial"/>
                        </a:rPr>
                        <a:t>12</a:t>
                      </a:r>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t"/>
                      <a:r>
                        <a:rPr lang="en-US" sz="700" b="0" i="0" u="none" strike="noStrike" dirty="0">
                          <a:solidFill>
                            <a:srgbClr val="000000"/>
                          </a:solidFill>
                          <a:effectLst/>
                          <a:latin typeface="Arial"/>
                        </a:rPr>
                        <a:t>Total Operating Revenues </a:t>
                      </a:r>
                      <a:r>
                        <a:rPr lang="en-US" sz="700" b="0" i="1" u="none" strike="sngStrike" dirty="0">
                          <a:solidFill>
                            <a:srgbClr val="000000"/>
                          </a:solidFill>
                          <a:effectLst/>
                          <a:latin typeface="Arial"/>
                        </a:rPr>
                        <a:t/>
                      </a:r>
                      <a:br>
                        <a:rPr lang="en-US" sz="700" b="0" i="1" u="none" strike="sngStrike" dirty="0">
                          <a:solidFill>
                            <a:srgbClr val="000000"/>
                          </a:solidFill>
                          <a:effectLst/>
                          <a:latin typeface="Arial"/>
                        </a:rPr>
                      </a:br>
                      <a:r>
                        <a:rPr lang="en-US" sz="700" b="0" i="1" u="none" strike="noStrike" dirty="0">
                          <a:solidFill>
                            <a:srgbClr val="000000"/>
                          </a:solidFill>
                          <a:effectLst/>
                          <a:latin typeface="Arial"/>
                        </a:rPr>
                        <a:t>(From Pg. S-2, Line </a:t>
                      </a:r>
                      <a:r>
                        <a:rPr lang="en-US" sz="700" b="0" i="1" u="none" strike="noStrike" dirty="0" smtClean="0">
                          <a:solidFill>
                            <a:srgbClr val="000000"/>
                          </a:solidFill>
                          <a:effectLst/>
                          <a:latin typeface="Arial"/>
                        </a:rPr>
                        <a:t>22)</a:t>
                      </a:r>
                      <a:endParaRPr lang="en-US" sz="700" b="0" i="0" u="none" strike="noStrike" dirty="0">
                        <a:solidFill>
                          <a:srgbClr val="000000"/>
                        </a:solidFill>
                        <a:effectLst/>
                        <a:latin typeface="Arial"/>
                      </a:endParaRPr>
                    </a:p>
                  </a:txBody>
                  <a:tcPr marL="0" marR="0" marT="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              112,421.00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       </a:t>
                      </a:r>
                      <a:r>
                        <a:rPr lang="en-US" sz="700" b="0" i="0" u="none" strike="noStrike" dirty="0">
                          <a:solidFill>
                            <a:srgbClr val="00B0F0"/>
                          </a:solidFill>
                          <a:effectLst/>
                          <a:latin typeface="Arial"/>
                        </a:rPr>
                        <a:t>112,421.00</a:t>
                      </a:r>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176320">
                <a:tc>
                  <a:txBody>
                    <a:bodyPr/>
                    <a:lstStyle/>
                    <a:p>
                      <a:pPr algn="ctr" fontAlgn="b"/>
                      <a:r>
                        <a:rPr lang="en-US" sz="700" b="1" i="0" u="none" strike="noStrike" dirty="0" smtClean="0">
                          <a:solidFill>
                            <a:srgbClr val="000000"/>
                          </a:solidFill>
                          <a:effectLst/>
                          <a:latin typeface="Arial"/>
                        </a:rPr>
                        <a:t>13</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700" b="0" i="0" u="none" strike="noStrike" dirty="0">
                          <a:solidFill>
                            <a:srgbClr val="000000"/>
                          </a:solidFill>
                          <a:effectLst/>
                          <a:latin typeface="Arial"/>
                        </a:rPr>
                        <a:t>Total Non-Tariffed Revenues </a:t>
                      </a:r>
                      <a:r>
                        <a:rPr lang="en-US" sz="700" b="0" i="1" u="none" strike="noStrike" dirty="0">
                          <a:solidFill>
                            <a:srgbClr val="000000"/>
                          </a:solidFill>
                          <a:effectLst/>
                          <a:latin typeface="Arial"/>
                        </a:rPr>
                        <a:t>(From Pg. S-2 , Line </a:t>
                      </a:r>
                      <a:r>
                        <a:rPr lang="en-US" sz="700" b="0" i="1" u="none" strike="noStrike" dirty="0" smtClean="0">
                          <a:solidFill>
                            <a:srgbClr val="000000"/>
                          </a:solidFill>
                          <a:effectLst/>
                          <a:latin typeface="Arial"/>
                        </a:rPr>
                        <a:t>25 </a:t>
                      </a:r>
                      <a:r>
                        <a:rPr lang="en-US" sz="700" b="0" i="1" u="none" strike="noStrike" dirty="0">
                          <a:solidFill>
                            <a:srgbClr val="000000"/>
                          </a:solidFill>
                          <a:effectLst/>
                          <a:latin typeface="Arial"/>
                        </a:rPr>
                        <a:t>)</a:t>
                      </a:r>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l" fontAlgn="b"/>
                      <a:r>
                        <a:rPr lang="en-US" sz="7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176320">
                <a:tc>
                  <a:txBody>
                    <a:bodyPr/>
                    <a:lstStyle/>
                    <a:p>
                      <a:pPr algn="ctr" fontAlgn="b"/>
                      <a:r>
                        <a:rPr lang="en-US" sz="700" b="1" i="0" u="none" strike="noStrike" dirty="0" smtClean="0">
                          <a:solidFill>
                            <a:srgbClr val="000000"/>
                          </a:solidFill>
                          <a:effectLst/>
                          <a:latin typeface="Arial"/>
                        </a:rPr>
                        <a:t>14</a:t>
                      </a:r>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700" b="1" i="0" u="none" strike="noStrike" dirty="0">
                          <a:solidFill>
                            <a:srgbClr val="000000"/>
                          </a:solidFill>
                          <a:effectLst/>
                          <a:latin typeface="Arial"/>
                        </a:rPr>
                        <a:t>TOTAL REVENUES</a:t>
                      </a:r>
                      <a:r>
                        <a:rPr lang="en-US" sz="700" b="1" i="1" u="none" strike="noStrike" dirty="0">
                          <a:solidFill>
                            <a:srgbClr val="000000"/>
                          </a:solidFill>
                          <a:effectLst/>
                          <a:latin typeface="Arial"/>
                        </a:rPr>
                        <a:t> </a:t>
                      </a:r>
                      <a:r>
                        <a:rPr lang="en-US" sz="700" b="0" i="1" u="none" strike="noStrike" dirty="0" smtClean="0">
                          <a:solidFill>
                            <a:srgbClr val="000000"/>
                          </a:solidFill>
                          <a:effectLst/>
                          <a:latin typeface="Arial"/>
                        </a:rPr>
                        <a:t>(From Pg. S-2, Line 26)</a:t>
                      </a:r>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7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700" b="0" i="0" u="none" strike="noStrike" dirty="0">
                          <a:solidFill>
                            <a:srgbClr val="000000"/>
                          </a:solidFill>
                          <a:effectLst/>
                          <a:latin typeface="Arial"/>
                        </a:rPr>
                        <a:t> $              112,421.00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700" b="0" i="0" u="none" strike="noStrike" dirty="0">
                          <a:solidFill>
                            <a:srgbClr val="000000"/>
                          </a:solidFill>
                          <a:effectLst/>
                          <a:latin typeface="Arial"/>
                        </a:rPr>
                        <a:t> $       112,421.00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66"/>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238588">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1">
                  <a:txBody>
                    <a:bodyPr/>
                    <a:lstStyle/>
                    <a:p>
                      <a:pPr algn="l" fontAlgn="ctr"/>
                      <a:r>
                        <a:rPr lang="en-US" sz="700" b="1" i="0" u="none" strike="noStrike" dirty="0">
                          <a:solidFill>
                            <a:srgbClr val="000000"/>
                          </a:solidFill>
                          <a:effectLst/>
                          <a:latin typeface="Arial"/>
                        </a:rPr>
                        <a:t>(Total MO Jurisdictional Revenue (Line </a:t>
                      </a:r>
                      <a:r>
                        <a:rPr lang="en-US" sz="700" b="1" i="0" u="none" strike="noStrike" dirty="0" smtClean="0">
                          <a:solidFill>
                            <a:srgbClr val="000000"/>
                          </a:solidFill>
                          <a:effectLst/>
                          <a:latin typeface="Arial"/>
                        </a:rPr>
                        <a:t>14 </a:t>
                      </a:r>
                      <a:r>
                        <a:rPr lang="en-US" sz="700" b="1" i="0" u="none" strike="noStrike" dirty="0">
                          <a:solidFill>
                            <a:srgbClr val="000000"/>
                          </a:solidFill>
                          <a:effectLst/>
                          <a:latin typeface="Arial"/>
                        </a:rPr>
                        <a:t>above) should match Statement of Revenue (MoPSC Assessment).</a:t>
                      </a: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5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19294">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en-US" sz="700" b="1" i="0" u="none" strike="noStrike" dirty="0">
                        <a:solidFill>
                          <a:srgbClr val="000000"/>
                        </a:solidFill>
                        <a:effectLst/>
                        <a:latin typeface="Arial"/>
                      </a:endParaRPr>
                    </a:p>
                  </a:txBody>
                  <a:tcPr marL="0" marR="0" marT="0" marB="0" anchor="ctr">
                    <a:lnL>
                      <a:noFill/>
                    </a:lnL>
                    <a:lnR>
                      <a:noFill/>
                    </a:lnR>
                    <a:lnT>
                      <a:noFill/>
                    </a:lnT>
                    <a:lnB>
                      <a:noFill/>
                    </a:lnB>
                  </a:tcPr>
                </a:tc>
                <a:tc gridSpan="2">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hMerge="1">
                  <a:txBody>
                    <a:bodyPr/>
                    <a:lstStyle/>
                    <a:p>
                      <a:endParaRPr lang="en-US"/>
                    </a:p>
                  </a:txBody>
                  <a:tcPr/>
                </a:tc>
                <a:tc gridSpan="2">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hMerge="1">
                  <a:txBody>
                    <a:bodyPr/>
                    <a:lstStyle/>
                    <a:p>
                      <a:endParaRPr lang="en-US"/>
                    </a:p>
                  </a:txBody>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ctr"/>
                      <a:endParaRPr lang="en-US" sz="700" b="0"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19294">
                <a:tc>
                  <a:txBody>
                    <a:bodyPr/>
                    <a:lstStyle/>
                    <a:p>
                      <a:pPr algn="l" fontAlgn="b"/>
                      <a:endParaRPr lang="en-US" sz="700" b="0"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38588">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5">
                  <a:txBody>
                    <a:bodyPr/>
                    <a:lstStyle/>
                    <a:p>
                      <a:pPr algn="l" fontAlgn="ctr"/>
                      <a:r>
                        <a:rPr lang="en-US" sz="700" b="0" i="0" u="none" strike="noStrike" dirty="0">
                          <a:solidFill>
                            <a:srgbClr val="000000"/>
                          </a:solidFill>
                          <a:effectLst/>
                          <a:latin typeface="Arial"/>
                        </a:rPr>
                        <a:t>Indicates a link to or from another worksheet within workbook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55575">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pPr algn="l" fontAlgn="ctr"/>
                      <a:r>
                        <a:rPr lang="en-US" sz="7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4">
                  <a:txBody>
                    <a:bodyPr/>
                    <a:lstStyle/>
                    <a:p>
                      <a:pPr algn="ctr" fontAlgn="b"/>
                      <a:r>
                        <a:rPr lang="en-US" sz="700" b="0" i="1" u="none" strike="noStrike" dirty="0">
                          <a:solidFill>
                            <a:srgbClr val="000000"/>
                          </a:solidFill>
                          <a:effectLst/>
                          <a:latin typeface="Arial"/>
                        </a:rPr>
                        <a:t>(To be used when filing under seal.)</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Slide Number Placeholder 5"/>
          <p:cNvSpPr>
            <a:spLocks noGrp="1"/>
          </p:cNvSpPr>
          <p:nvPr>
            <p:ph type="sldNum" sz="quarter" idx="12"/>
          </p:nvPr>
        </p:nvSpPr>
        <p:spPr/>
        <p:txBody>
          <a:bodyPr/>
          <a:lstStyle/>
          <a:p>
            <a:fld id="{6AF98FAD-0B99-4BAC-85F4-9AE5EAD4915D}" type="slidenum">
              <a:rPr lang="en-US" smtClean="0"/>
              <a:t>6</a:t>
            </a:fld>
            <a:endParaRPr lang="en-US" dirty="0"/>
          </a:p>
        </p:txBody>
      </p:sp>
    </p:spTree>
    <p:extLst>
      <p:ext uri="{BB962C8B-B14F-4D97-AF65-F5344CB8AC3E}">
        <p14:creationId xmlns:p14="http://schemas.microsoft.com/office/powerpoint/2010/main" val="19940917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685800"/>
          </a:xfrm>
        </p:spPr>
        <p:txBody>
          <a:bodyPr/>
          <a:lstStyle/>
          <a:p>
            <a:pPr marL="91440"/>
            <a:r>
              <a:rPr lang="en-US" sz="2100" dirty="0"/>
              <a:t>Page 2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sp>
        <p:nvSpPr>
          <p:cNvPr id="4" name="Content Placeholder 3"/>
          <p:cNvSpPr>
            <a:spLocks noGrp="1"/>
          </p:cNvSpPr>
          <p:nvPr>
            <p:ph sz="half" idx="2"/>
          </p:nvPr>
        </p:nvSpPr>
        <p:spPr>
          <a:xfrm>
            <a:off x="4880610" y="762000"/>
            <a:ext cx="4000500" cy="6146800"/>
          </a:xfrm>
        </p:spPr>
        <p:txBody>
          <a:bodyPr>
            <a:normAutofit/>
          </a:bodyPr>
          <a:lstStyle/>
          <a:p>
            <a:endParaRPr lang="en-US" sz="1500" dirty="0" smtClean="0">
              <a:solidFill>
                <a:srgbClr val="00B0F0"/>
              </a:solidFill>
            </a:endParaRPr>
          </a:p>
          <a:p>
            <a:pPr algn="just"/>
            <a:r>
              <a:rPr lang="en-US" sz="1500" dirty="0" smtClean="0">
                <a:solidFill>
                  <a:srgbClr val="00B0F0"/>
                </a:solidFill>
              </a:rPr>
              <a:t>Lines 3-7</a:t>
            </a:r>
            <a:r>
              <a:rPr lang="en-US" sz="1500" dirty="0">
                <a:solidFill>
                  <a:srgbClr val="00B0F0"/>
                </a:solidFill>
              </a:rPr>
              <a:t>, column (a) should </a:t>
            </a:r>
            <a:r>
              <a:rPr lang="en-US" sz="1500" dirty="0" smtClean="0">
                <a:solidFill>
                  <a:srgbClr val="00B0F0"/>
                </a:solidFill>
              </a:rPr>
              <a:t>list </a:t>
            </a:r>
            <a:r>
              <a:rPr lang="en-US" sz="1500" dirty="0">
                <a:solidFill>
                  <a:srgbClr val="00B0F0"/>
                </a:solidFill>
              </a:rPr>
              <a:t>the </a:t>
            </a:r>
            <a:r>
              <a:rPr lang="en-US" sz="1500" dirty="0" smtClean="0">
                <a:solidFill>
                  <a:srgbClr val="00B0F0"/>
                </a:solidFill>
              </a:rPr>
              <a:t>class </a:t>
            </a:r>
            <a:r>
              <a:rPr lang="en-US" sz="1500" dirty="0">
                <a:solidFill>
                  <a:srgbClr val="00B0F0"/>
                </a:solidFill>
              </a:rPr>
              <a:t>of each </a:t>
            </a:r>
            <a:r>
              <a:rPr lang="en-US" sz="1500" dirty="0" smtClean="0">
                <a:solidFill>
                  <a:srgbClr val="00B0F0"/>
                </a:solidFill>
              </a:rPr>
              <a:t>type </a:t>
            </a:r>
            <a:r>
              <a:rPr lang="en-US" sz="1500" dirty="0">
                <a:solidFill>
                  <a:srgbClr val="00B0F0"/>
                </a:solidFill>
              </a:rPr>
              <a:t>of </a:t>
            </a:r>
            <a:r>
              <a:rPr lang="en-US" sz="1500" dirty="0" smtClean="0">
                <a:solidFill>
                  <a:srgbClr val="00B0F0"/>
                </a:solidFill>
              </a:rPr>
              <a:t>stock issued </a:t>
            </a:r>
            <a:r>
              <a:rPr lang="en-US" sz="1500" dirty="0">
                <a:solidFill>
                  <a:srgbClr val="00B0F0"/>
                </a:solidFill>
              </a:rPr>
              <a:t>by the </a:t>
            </a:r>
            <a:r>
              <a:rPr lang="en-US" sz="1500" dirty="0" smtClean="0">
                <a:solidFill>
                  <a:srgbClr val="00B0F0"/>
                </a:solidFill>
              </a:rPr>
              <a:t>Company, </a:t>
            </a:r>
            <a:r>
              <a:rPr lang="en-US" sz="1500" dirty="0">
                <a:solidFill>
                  <a:srgbClr val="00B0F0"/>
                </a:solidFill>
              </a:rPr>
              <a:t>(Preferred or Common</a:t>
            </a:r>
            <a:r>
              <a:rPr lang="en-US" sz="1500" dirty="0" smtClean="0">
                <a:solidFill>
                  <a:srgbClr val="00B0F0"/>
                </a:solidFill>
              </a:rPr>
              <a:t>).</a:t>
            </a:r>
          </a:p>
          <a:p>
            <a:pPr lvl="1" algn="just"/>
            <a:r>
              <a:rPr lang="en-US" sz="1300" dirty="0">
                <a:solidFill>
                  <a:srgbClr val="00B0F0"/>
                </a:solidFill>
              </a:rPr>
              <a:t>LLC’s usually do not issue stock.  If your Company does not issue shares of stock, simply put N/A on line 3, column (a).  </a:t>
            </a:r>
            <a:endParaRPr lang="en-US" sz="1300" dirty="0" smtClean="0">
              <a:solidFill>
                <a:srgbClr val="00B0F0"/>
              </a:solidFill>
            </a:endParaRPr>
          </a:p>
          <a:p>
            <a:pPr lvl="1" algn="just"/>
            <a:r>
              <a:rPr lang="en-US" sz="1300" dirty="0" smtClean="0">
                <a:solidFill>
                  <a:srgbClr val="00B0F0"/>
                </a:solidFill>
              </a:rPr>
              <a:t>You </a:t>
            </a:r>
            <a:r>
              <a:rPr lang="en-US" sz="1300" dirty="0">
                <a:solidFill>
                  <a:srgbClr val="00B0F0"/>
                </a:solidFill>
              </a:rPr>
              <a:t>will still need to complete lines 19-24.</a:t>
            </a:r>
          </a:p>
          <a:p>
            <a:pPr algn="just"/>
            <a:r>
              <a:rPr lang="en-US" sz="1500" dirty="0" smtClean="0">
                <a:solidFill>
                  <a:srgbClr val="00B0F0"/>
                </a:solidFill>
              </a:rPr>
              <a:t>Column </a:t>
            </a:r>
            <a:r>
              <a:rPr lang="en-US" sz="1500" dirty="0">
                <a:solidFill>
                  <a:srgbClr val="00B0F0"/>
                </a:solidFill>
              </a:rPr>
              <a:t>(d) is the number of shares that the Company </a:t>
            </a:r>
            <a:r>
              <a:rPr lang="en-US" sz="1500" dirty="0" smtClean="0">
                <a:solidFill>
                  <a:srgbClr val="00B0F0"/>
                </a:solidFill>
              </a:rPr>
              <a:t>issued </a:t>
            </a:r>
            <a:r>
              <a:rPr lang="en-US" sz="1500" dirty="0">
                <a:solidFill>
                  <a:srgbClr val="00B0F0"/>
                </a:solidFill>
              </a:rPr>
              <a:t>as of December 31 of the current reporting year.</a:t>
            </a:r>
          </a:p>
          <a:p>
            <a:pPr algn="just"/>
            <a:r>
              <a:rPr lang="en-US" sz="1500" dirty="0">
                <a:solidFill>
                  <a:srgbClr val="00B0F0"/>
                </a:solidFill>
              </a:rPr>
              <a:t>The sum of lines 17 and 18 should equal the number of shares issued by the Company as listed on lines </a:t>
            </a:r>
            <a:r>
              <a:rPr lang="en-US" sz="1500" dirty="0" smtClean="0">
                <a:solidFill>
                  <a:srgbClr val="00B0F0"/>
                </a:solidFill>
              </a:rPr>
              <a:t>3-7 in this example.</a:t>
            </a:r>
            <a:endParaRPr lang="en-US" sz="1500" dirty="0">
              <a:solidFill>
                <a:srgbClr val="00B0F0"/>
              </a:solidFill>
            </a:endParaRPr>
          </a:p>
          <a:p>
            <a:pPr algn="just"/>
            <a:r>
              <a:rPr lang="en-US" sz="1500" dirty="0" smtClean="0">
                <a:solidFill>
                  <a:srgbClr val="00B0F0"/>
                </a:solidFill>
              </a:rPr>
              <a:t>Lines 3-24 should be completed to show all data in </a:t>
            </a:r>
            <a:r>
              <a:rPr lang="en-US" sz="1500" dirty="0">
                <a:solidFill>
                  <a:srgbClr val="00B0F0"/>
                </a:solidFill>
              </a:rPr>
              <a:t>their </a:t>
            </a:r>
            <a:r>
              <a:rPr lang="en-US" sz="1500" dirty="0" smtClean="0">
                <a:solidFill>
                  <a:srgbClr val="00B0F0"/>
                </a:solidFill>
              </a:rPr>
              <a:t>entirety as shown in this example.</a:t>
            </a:r>
            <a:endParaRPr lang="en-US" sz="1500" dirty="0">
              <a:solidFill>
                <a:srgbClr val="00B0F0"/>
              </a:solidFill>
            </a:endParaRP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603980259"/>
              </p:ext>
            </p:extLst>
          </p:nvPr>
        </p:nvGraphicFramePr>
        <p:xfrm>
          <a:off x="228600" y="762000"/>
          <a:ext cx="4640581" cy="6172193"/>
        </p:xfrm>
        <a:graphic>
          <a:graphicData uri="http://schemas.openxmlformats.org/drawingml/2006/table">
            <a:tbl>
              <a:tblPr/>
              <a:tblGrid>
                <a:gridCol w="239030"/>
                <a:gridCol w="141926"/>
                <a:gridCol w="141926"/>
                <a:gridCol w="141926"/>
                <a:gridCol w="141926"/>
                <a:gridCol w="313404"/>
                <a:gridCol w="523208"/>
                <a:gridCol w="116872"/>
                <a:gridCol w="240030"/>
                <a:gridCol w="160020"/>
                <a:gridCol w="207644"/>
                <a:gridCol w="149394"/>
                <a:gridCol w="149394"/>
                <a:gridCol w="231563"/>
                <a:gridCol w="149394"/>
                <a:gridCol w="26670"/>
                <a:gridCol w="393503"/>
                <a:gridCol w="619989"/>
                <a:gridCol w="552762"/>
              </a:tblGrid>
              <a:tr h="425668">
                <a:tc>
                  <a:txBody>
                    <a:bodyPr/>
                    <a:lstStyle/>
                    <a:p>
                      <a:pPr algn="ctr" fontAlgn="b"/>
                      <a:r>
                        <a:rPr lang="en-US" sz="600" b="0"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endParaRPr lang="en-US" sz="1900" dirty="0"/>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endParaRPr lang="en-US" sz="1900" dirty="0"/>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endParaRPr lang="en-US" sz="1900" dirty="0"/>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endParaRPr lang="en-US" sz="600" dirty="0">
                        <a:latin typeface="Arial "/>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4">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l" fontAlgn="b"/>
                      <a:endParaRPr lang="en-US" sz="6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l" fontAlgn="b"/>
                      <a:endParaRPr lang="en-US" sz="6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l" fontAlgn="b"/>
                      <a:endParaRPr lang="en-US" sz="600" b="0" i="0" u="none" strike="noStrike">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6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r" fontAlgn="b"/>
                      <a:endParaRPr lang="en-US" sz="6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600" b="0" i="0" u="none" strike="noStrike" dirty="0" smtClean="0">
                          <a:solidFill>
                            <a:srgbClr val="00B0F0"/>
                          </a:solidFill>
                          <a:effectLst/>
                          <a:latin typeface="Arial"/>
                        </a:rPr>
                        <a:t>2017</a:t>
                      </a:r>
                      <a:endParaRPr lang="en-US" sz="6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2835">
                <a:tc>
                  <a:txBody>
                    <a:bodyPr/>
                    <a:lstStyle/>
                    <a:p>
                      <a:pPr algn="ctr" fontAlgn="b"/>
                      <a:r>
                        <a:rPr lang="en-US" sz="6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5">
                  <a:txBody>
                    <a:bodyPr/>
                    <a:lstStyle/>
                    <a:p>
                      <a:pPr algn="r" fontAlgn="b"/>
                      <a:r>
                        <a:rPr lang="en-US" sz="600" b="0" i="0" u="none" strike="noStrike" dirty="0">
                          <a:solidFill>
                            <a:srgbClr val="000000"/>
                          </a:solidFill>
                          <a:effectLst/>
                          <a:latin typeface="Arial"/>
                        </a:rPr>
                        <a:t>Company Name: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6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13">
                  <a:txBody>
                    <a:bodyPr/>
                    <a:lstStyle/>
                    <a:p>
                      <a:pPr algn="l" fontAlgn="b"/>
                      <a:r>
                        <a:rPr lang="en-US" sz="6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8">
                  <a:txBody>
                    <a:bodyPr/>
                    <a:lstStyle/>
                    <a:p>
                      <a:pPr algn="l" fontAlgn="b"/>
                      <a:endParaRPr lang="en-US" sz="6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8">
                  <a:txBody>
                    <a:bodyPr/>
                    <a:lstStyle/>
                    <a:p>
                      <a:pPr algn="ctr" fontAlgn="ctr"/>
                      <a:r>
                        <a:rPr lang="en-US" sz="600" b="1" i="0" u="sng" strike="noStrike" dirty="0">
                          <a:solidFill>
                            <a:srgbClr val="000000"/>
                          </a:solidFill>
                          <a:effectLst/>
                          <a:latin typeface="Arial"/>
                        </a:rPr>
                        <a:t>CAPITAL STOCK (COMMON AND PREFERRED)</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8502">
                <a:tc>
                  <a:txBody>
                    <a:bodyPr/>
                    <a:lstStyle/>
                    <a:p>
                      <a:pPr algn="ctr" fontAlgn="ctr"/>
                      <a:endParaRPr lang="en-US" sz="600" b="1" i="0" u="none" strike="noStrike" dirty="0">
                        <a:solidFill>
                          <a:srgbClr val="000000"/>
                        </a:solidFill>
                        <a:effectLst/>
                        <a:latin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0">
                  <a:txBody>
                    <a:bodyPr/>
                    <a:lstStyle/>
                    <a:p>
                      <a:pPr algn="ctr" fontAlgn="ctr"/>
                      <a:r>
                        <a:rPr lang="en-US" sz="600" b="0" i="0" u="none" strike="noStrike" dirty="0">
                          <a:solidFill>
                            <a:srgbClr val="000000"/>
                          </a:solidFill>
                          <a:effectLst/>
                          <a:latin typeface="Arial"/>
                        </a:rPr>
                        <a:t>Class and Series of Stock</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ctr"/>
                      <a:r>
                        <a:rPr lang="en-US" sz="600" b="0" i="0" u="none" strike="noStrike" dirty="0">
                          <a:solidFill>
                            <a:srgbClr val="000000"/>
                          </a:solidFill>
                          <a:effectLst/>
                          <a:latin typeface="Arial"/>
                        </a:rPr>
                        <a:t>Total Number </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of Shares Authorized</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gridSpan="3">
                  <a:txBody>
                    <a:bodyPr/>
                    <a:lstStyle/>
                    <a:p>
                      <a:pPr algn="ctr" fontAlgn="ctr"/>
                      <a:r>
                        <a:rPr lang="en-US" sz="600" b="0" i="0" u="none" strike="noStrike" dirty="0">
                          <a:solidFill>
                            <a:srgbClr val="000000"/>
                          </a:solidFill>
                          <a:effectLst/>
                          <a:latin typeface="Arial"/>
                        </a:rPr>
                        <a:t>Par or Stated </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Value </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Per Share</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Total Number</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of</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Shares Issued</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600" b="0" i="0" u="none" strike="noStrike" dirty="0">
                          <a:solidFill>
                            <a:srgbClr val="000000"/>
                          </a:solidFill>
                          <a:effectLst/>
                          <a:latin typeface="Arial"/>
                        </a:rPr>
                        <a:t>Current</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Value of </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Issued Shares</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 of Stock</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(e)</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12835">
                <a:tc>
                  <a:txBody>
                    <a:bodyPr/>
                    <a:lstStyle/>
                    <a:p>
                      <a:pPr algn="ctr" fontAlgn="b"/>
                      <a:r>
                        <a:rPr lang="en-US" sz="6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0">
                  <a:txBody>
                    <a:bodyPr/>
                    <a:lstStyle/>
                    <a:p>
                      <a:pPr algn="l" fontAlgn="b"/>
                      <a:r>
                        <a:rPr lang="en-US" sz="600" b="0" i="0" u="none" strike="noStrike" dirty="0">
                          <a:solidFill>
                            <a:srgbClr val="00B0F0"/>
                          </a:solidFill>
                          <a:effectLst/>
                          <a:latin typeface="Arial"/>
                        </a:rPr>
                        <a:t>Common Stock</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600" b="0" i="0" u="none" strike="noStrike" dirty="0" smtClean="0">
                          <a:solidFill>
                            <a:srgbClr val="00B0F0"/>
                          </a:solidFill>
                          <a:effectLst/>
                          <a:latin typeface="Arial"/>
                        </a:rPr>
                        <a:t>10,000</a:t>
                      </a:r>
                      <a:endParaRPr lang="en-US" sz="6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r" fontAlgn="b"/>
                      <a:r>
                        <a:rPr lang="en-US" sz="600" b="0" i="0" u="none" strike="noStrike" dirty="0">
                          <a:solidFill>
                            <a:srgbClr val="00B0F0"/>
                          </a:solidFill>
                          <a:effectLst/>
                          <a:latin typeface="Arial"/>
                        </a:rPr>
                        <a:t> $              1.00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B0F0"/>
                          </a:solidFill>
                          <a:effectLst/>
                          <a:latin typeface="Arial"/>
                        </a:rPr>
                        <a:t>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smtClean="0">
                          <a:solidFill>
                            <a:srgbClr val="00B0F0"/>
                          </a:solidFill>
                          <a:effectLst/>
                          <a:latin typeface="Arial"/>
                        </a:rPr>
                        <a:t>   </a:t>
                      </a:r>
                      <a:r>
                        <a:rPr lang="en-US" sz="600" b="0" i="0" u="none" strike="noStrike" dirty="0">
                          <a:solidFill>
                            <a:srgbClr val="00B0F0"/>
                          </a:solidFill>
                          <a:effectLst/>
                          <a:latin typeface="Arial"/>
                        </a:rPr>
                        <a:t>$         </a:t>
                      </a:r>
                      <a:r>
                        <a:rPr lang="en-US" sz="600" b="0" i="0" u="none" strike="noStrike" dirty="0" smtClean="0">
                          <a:solidFill>
                            <a:srgbClr val="00B0F0"/>
                          </a:solidFill>
                          <a:effectLst/>
                          <a:latin typeface="Arial"/>
                        </a:rPr>
                        <a:t>150. </a:t>
                      </a:r>
                      <a:endParaRPr lang="en-US" sz="6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6417">
                <a:tc>
                  <a:txBody>
                    <a:bodyPr/>
                    <a:lstStyle/>
                    <a:p>
                      <a:pPr algn="ctr" fontAlgn="b"/>
                      <a:r>
                        <a:rPr lang="en-US" sz="6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smtClean="0">
                          <a:solidFill>
                            <a:srgbClr val="000000"/>
                          </a:solidFill>
                          <a:effectLst/>
                          <a:latin typeface="Arial"/>
                        </a:rPr>
                        <a:t>$              </a:t>
                      </a:r>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6417">
                <a:tc>
                  <a:txBody>
                    <a:bodyPr/>
                    <a:lstStyle/>
                    <a:p>
                      <a:pPr algn="ctr" fontAlgn="b"/>
                      <a:r>
                        <a:rPr lang="en-US" sz="6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effectLst/>
                          <a:latin typeface="Arial"/>
                        </a:rPr>
                        <a:t> $     </a:t>
                      </a:r>
                      <a:r>
                        <a:rPr lang="en-US" sz="600" b="0" i="0" u="none" strike="noStrike" dirty="0" smtClean="0">
                          <a:solidFill>
                            <a:srgbClr val="000000"/>
                          </a:solidFill>
                          <a:effectLst/>
                          <a:latin typeface="Arial"/>
                        </a:rPr>
                        <a:t>         </a:t>
                      </a:r>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6417">
                <a:tc>
                  <a:txBody>
                    <a:bodyPr/>
                    <a:lstStyle/>
                    <a:p>
                      <a:pPr algn="ctr" fontAlgn="b"/>
                      <a:r>
                        <a:rPr lang="en-US" sz="6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effectLst/>
                          <a:latin typeface="Arial"/>
                        </a:rPr>
                        <a:t> $       </a:t>
                      </a:r>
                      <a:r>
                        <a:rPr lang="en-US" sz="600" b="0" i="0" u="none" strike="noStrike" dirty="0" smtClean="0">
                          <a:solidFill>
                            <a:srgbClr val="000000"/>
                          </a:solidFill>
                          <a:effectLst/>
                          <a:latin typeface="Arial"/>
                        </a:rPr>
                        <a:t>       </a:t>
                      </a:r>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6417">
                <a:tc>
                  <a:txBody>
                    <a:bodyPr/>
                    <a:lstStyle/>
                    <a:p>
                      <a:pPr algn="ctr" fontAlgn="b"/>
                      <a:r>
                        <a:rPr lang="en-US" sz="600" b="1" i="0" u="none" strike="noStrike" dirty="0">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effectLst/>
                          <a:latin typeface="Arial"/>
                        </a:rPr>
                        <a:t> $         </a:t>
                      </a:r>
                      <a:r>
                        <a:rPr lang="en-US" sz="600" b="0" i="0" u="none" strike="noStrike" dirty="0" smtClean="0">
                          <a:solidFill>
                            <a:srgbClr val="000000"/>
                          </a:solidFill>
                          <a:effectLst/>
                          <a:latin typeface="Arial"/>
                        </a:rPr>
                        <a:t>     </a:t>
                      </a:r>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12835">
                <a:tc>
                  <a:txBody>
                    <a:bodyPr/>
                    <a:lstStyle/>
                    <a:p>
                      <a:pPr algn="ctr" fontAlgn="b"/>
                      <a:r>
                        <a:rPr lang="en-US" sz="600" b="1" i="0" u="none" strike="noStrike" dirty="0" smtClean="0">
                          <a:solidFill>
                            <a:srgbClr val="000000"/>
                          </a:solidFill>
                          <a:effectLst/>
                          <a:latin typeface="Arial"/>
                        </a:rPr>
                        <a:t>8</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4">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b"/>
                      <a:endParaRPr lang="en-US" sz="600" b="0" i="0" u="none" strike="noStrike" dirty="0">
                        <a:solidFill>
                          <a:srgbClr val="000000"/>
                        </a:solidFill>
                        <a:effectLst/>
                        <a:latin typeface="Calibri"/>
                      </a:endParaRP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600" b="1" i="0" u="none" strike="noStrike" dirty="0">
                          <a:solidFill>
                            <a:srgbClr val="000000"/>
                          </a:solidFill>
                          <a:effectLst/>
                          <a:latin typeface="Arial"/>
                        </a:rPr>
                        <a:t>Total Value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effectLst/>
                          <a:latin typeface="Arial"/>
                        </a:rPr>
                        <a:t> $         </a:t>
                      </a:r>
                      <a:r>
                        <a:rPr lang="en-US" sz="600" b="0" i="0" u="none" strike="noStrike" dirty="0" smtClean="0">
                          <a:solidFill>
                            <a:srgbClr val="000000"/>
                          </a:solidFill>
                          <a:effectLst/>
                          <a:latin typeface="Arial"/>
                        </a:rPr>
                        <a:t>150. </a:t>
                      </a:r>
                      <a:endParaRPr lang="en-US" sz="6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6417">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8">
                  <a:txBody>
                    <a:bodyPr/>
                    <a:lstStyle/>
                    <a:p>
                      <a:pPr algn="ctr" fontAlgn="b"/>
                      <a:r>
                        <a:rPr lang="en-US" sz="600" b="1" i="0" u="sng" strike="noStrike" dirty="0">
                          <a:solidFill>
                            <a:srgbClr val="000000"/>
                          </a:solidFill>
                          <a:effectLst/>
                          <a:latin typeface="Arial"/>
                        </a:rPr>
                        <a:t>SECURITY HOLDERS AND VOTING POWERS</a:t>
                      </a: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5668">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8">
                  <a:txBody>
                    <a:bodyPr/>
                    <a:lstStyle/>
                    <a:p>
                      <a:pPr algn="l" fontAlgn="ctr"/>
                      <a:r>
                        <a:rPr lang="en-US" sz="600" b="0" i="0" u="none" strike="noStrike" dirty="0">
                          <a:solidFill>
                            <a:srgbClr val="000000"/>
                          </a:solidFill>
                          <a:effectLst/>
                          <a:latin typeface="Arial"/>
                        </a:rPr>
                        <a:t>Report below the </a:t>
                      </a:r>
                      <a:r>
                        <a:rPr lang="en-US" sz="600" b="1" i="0" u="none" strike="noStrike" dirty="0">
                          <a:solidFill>
                            <a:srgbClr val="000000"/>
                          </a:solidFill>
                          <a:effectLst/>
                          <a:latin typeface="Arial"/>
                        </a:rPr>
                        <a:t>NAMES</a:t>
                      </a:r>
                      <a:r>
                        <a:rPr lang="en-US" sz="600" b="0" i="0" u="none" strike="noStrike" dirty="0">
                          <a:solidFill>
                            <a:srgbClr val="000000"/>
                          </a:solidFill>
                          <a:effectLst/>
                          <a:latin typeface="Arial"/>
                        </a:rPr>
                        <a:t> and </a:t>
                      </a:r>
                      <a:r>
                        <a:rPr lang="en-US" sz="600" b="1" i="0" u="none" strike="noStrike" dirty="0">
                          <a:solidFill>
                            <a:srgbClr val="000000"/>
                          </a:solidFill>
                          <a:effectLst/>
                          <a:latin typeface="Arial"/>
                        </a:rPr>
                        <a:t>ADDRESSES </a:t>
                      </a:r>
                      <a:r>
                        <a:rPr lang="en-US" sz="600" b="0" i="0" u="none" strike="noStrike" dirty="0">
                          <a:solidFill>
                            <a:srgbClr val="000000"/>
                          </a:solidFill>
                          <a:effectLst/>
                          <a:latin typeface="Arial"/>
                        </a:rPr>
                        <a:t>of the 10 stockholders who, at the end of the year, had the greatest voting powers in the respondent, </a:t>
                      </a:r>
                      <a:r>
                        <a:rPr lang="en-US" sz="600" b="1" i="0" u="none" strike="noStrike" dirty="0">
                          <a:solidFill>
                            <a:srgbClr val="000000"/>
                          </a:solidFill>
                          <a:effectLst/>
                          <a:latin typeface="Arial"/>
                        </a:rPr>
                        <a:t>AND STATE THE NUMBER OF VOTES</a:t>
                      </a:r>
                      <a:r>
                        <a:rPr lang="en-US" sz="600" b="0" i="0" u="none" strike="noStrike" dirty="0">
                          <a:solidFill>
                            <a:srgbClr val="000000"/>
                          </a:solidFill>
                          <a:effectLst/>
                          <a:latin typeface="Arial"/>
                        </a:rPr>
                        <a:t> each would have had a right to cast on that date.  If any such holder held in trust, give the nature of the trust and the beneficial owner.  Show also total votes of </a:t>
                      </a:r>
                      <a:r>
                        <a:rPr lang="en-US" sz="600" b="1" i="0" u="none" strike="noStrike" dirty="0">
                          <a:solidFill>
                            <a:srgbClr val="000000"/>
                          </a:solidFill>
                          <a:effectLst/>
                          <a:latin typeface="Arial"/>
                        </a:rPr>
                        <a:t>ALL</a:t>
                      </a:r>
                      <a:r>
                        <a:rPr lang="en-US" sz="600" b="0" i="0" u="none" strike="noStrike" dirty="0">
                          <a:solidFill>
                            <a:srgbClr val="000000"/>
                          </a:solidFill>
                          <a:effectLst/>
                          <a:latin typeface="Arial"/>
                        </a:rPr>
                        <a:t> securities with voting powers.</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9251">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ctr" fontAlgn="ctr"/>
                      <a:r>
                        <a:rPr lang="en-US" sz="600" b="0" i="0" u="none" strike="noStrike" dirty="0">
                          <a:solidFill>
                            <a:srgbClr val="000000"/>
                          </a:solidFill>
                          <a:effectLst/>
                          <a:latin typeface="Arial"/>
                        </a:rPr>
                        <a:t>Names and Addresses</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Number of Votes </a:t>
                      </a:r>
                      <a:br>
                        <a:rPr lang="en-US" sz="600" b="0" i="0" u="none" strike="noStrike" dirty="0">
                          <a:solidFill>
                            <a:srgbClr val="000000"/>
                          </a:solidFill>
                          <a:effectLst/>
                          <a:latin typeface="Arial"/>
                        </a:rPr>
                      </a:br>
                      <a:r>
                        <a:rPr lang="en-US" sz="600" b="0" i="0" u="none" strike="noStrike" dirty="0">
                          <a:solidFill>
                            <a:srgbClr val="000000"/>
                          </a:solidFill>
                          <a:effectLst/>
                          <a:latin typeface="Arial"/>
                        </a:rPr>
                        <a:t>(b)</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12835">
                <a:tc>
                  <a:txBody>
                    <a:bodyPr/>
                    <a:lstStyle/>
                    <a:p>
                      <a:pPr algn="ctr" fontAlgn="b"/>
                      <a:r>
                        <a:rPr lang="en-US" sz="600" b="1" i="0" u="none" strike="noStrike" dirty="0">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B0F0"/>
                          </a:solidFill>
                          <a:effectLst/>
                          <a:latin typeface="Arial"/>
                        </a:rPr>
                        <a:t>Jane Doe  123 Water and Sewer Lane, Evergreen Forest, Mo 12345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B0F0"/>
                          </a:solidFill>
                          <a:effectLst/>
                          <a:latin typeface="Arial"/>
                        </a:rPr>
                        <a:t>                  50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2835">
                <a:tc>
                  <a:txBody>
                    <a:bodyPr/>
                    <a:lstStyle/>
                    <a:p>
                      <a:pPr algn="ctr" fontAlgn="b"/>
                      <a:r>
                        <a:rPr lang="en-US" sz="600" b="1" i="0" u="none" strike="noStrike" dirty="0" smtClean="0">
                          <a:solidFill>
                            <a:srgbClr val="000000"/>
                          </a:solidFill>
                          <a:effectLst/>
                          <a:latin typeface="Arial"/>
                        </a:rPr>
                        <a:t>10</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B0F0"/>
                          </a:solidFill>
                          <a:effectLst/>
                          <a:latin typeface="Arial"/>
                        </a:rPr>
                        <a:t>John Doe  123 Water and Sewer Lane, Evergreen Forest, Mo 12345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B0F0"/>
                          </a:solidFill>
                          <a:effectLst/>
                          <a:latin typeface="Arial"/>
                        </a:rPr>
                        <a:t>                 100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11</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12</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13</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14</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15</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16</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17">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417">
                <a:tc>
                  <a:txBody>
                    <a:bodyPr/>
                    <a:lstStyle/>
                    <a:p>
                      <a:pPr algn="ctr" fontAlgn="b"/>
                      <a:r>
                        <a:rPr lang="en-US" sz="600" b="1" i="0" u="none" strike="noStrike" dirty="0" smtClean="0">
                          <a:solidFill>
                            <a:srgbClr val="000000"/>
                          </a:solidFill>
                          <a:effectLst/>
                          <a:latin typeface="Arial"/>
                        </a:rPr>
                        <a:t>17</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600" b="1" i="0" u="none" strike="noStrike" dirty="0">
                          <a:solidFill>
                            <a:srgbClr val="000000"/>
                          </a:solidFill>
                          <a:effectLst/>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1">
                  <a:txBody>
                    <a:bodyPr/>
                    <a:lstStyle/>
                    <a:p>
                      <a:pPr algn="r" fontAlgn="b"/>
                      <a:r>
                        <a:rPr lang="en-US" sz="600" b="1" i="0" u="none" strike="noStrike" dirty="0">
                          <a:solidFill>
                            <a:srgbClr val="000000"/>
                          </a:solidFill>
                          <a:effectLst/>
                          <a:latin typeface="Arial"/>
                        </a:rPr>
                        <a:t>Total Number of Votes Held by Above</a:t>
                      </a:r>
                    </a:p>
                  </a:txBody>
                  <a:tcPr marL="0" marR="6985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600" b="0" i="0" u="none" strike="noStrike" dirty="0">
                          <a:solidFill>
                            <a:srgbClr val="000000"/>
                          </a:solidFill>
                          <a:effectLst/>
                          <a:latin typeface="Arial"/>
                        </a:rPr>
                        <a:t>150</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r>
              <a:tr h="212835">
                <a:tc>
                  <a:txBody>
                    <a:bodyPr/>
                    <a:lstStyle/>
                    <a:p>
                      <a:pPr algn="ctr" fontAlgn="b"/>
                      <a:r>
                        <a:rPr lang="en-US" sz="600" b="1" i="0" u="none" strike="noStrike" dirty="0" smtClean="0">
                          <a:solidFill>
                            <a:srgbClr val="000000"/>
                          </a:solidFill>
                          <a:effectLst/>
                          <a:latin typeface="Arial"/>
                        </a:rPr>
                        <a:t>18</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600" b="1"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1">
                  <a:txBody>
                    <a:bodyPr/>
                    <a:lstStyle/>
                    <a:p>
                      <a:pPr algn="r" fontAlgn="b"/>
                      <a:r>
                        <a:rPr lang="en-US" sz="600" b="1" i="0" u="none" strike="noStrike" dirty="0">
                          <a:solidFill>
                            <a:srgbClr val="000000"/>
                          </a:solidFill>
                          <a:effectLst/>
                          <a:latin typeface="Arial"/>
                        </a:rPr>
                        <a:t>Total Number of Votes of All Securities with Voting Rights</a:t>
                      </a:r>
                    </a:p>
                  </a:txBody>
                  <a:tcPr marL="0" marR="69851"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417">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8">
                  <a:txBody>
                    <a:bodyPr/>
                    <a:lstStyle/>
                    <a:p>
                      <a:pPr algn="l" fontAlgn="b"/>
                      <a:endParaRPr lang="en-US" sz="600" b="1"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9251">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8">
                  <a:txBody>
                    <a:bodyPr/>
                    <a:lstStyle/>
                    <a:p>
                      <a:pPr algn="l" fontAlgn="ctr"/>
                      <a:r>
                        <a:rPr lang="en-US" sz="600" b="1" i="0" u="none" strike="noStrike" dirty="0">
                          <a:solidFill>
                            <a:srgbClr val="000000"/>
                          </a:solidFill>
                          <a:effectLst/>
                          <a:latin typeface="Arial"/>
                        </a:rPr>
                        <a:t>Identify the principal or general officers of the company at the end of the year.  Please include an additional sheet, if enough space is not provided on this page, to completely provide the requested information.</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l" fontAlgn="b"/>
                      <a:r>
                        <a:rPr lang="en-US" sz="6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a:noFill/>
                    </a:lnR>
                    <a:lnT>
                      <a:noFill/>
                    </a:lnT>
                    <a:lnB>
                      <a:noFill/>
                    </a:lnB>
                    <a:solidFill>
                      <a:srgbClr val="FFFFFF"/>
                    </a:solidFill>
                  </a:tcPr>
                </a:tc>
                <a:tc gridSpan="10">
                  <a:txBody>
                    <a:bodyPr/>
                    <a:lstStyle/>
                    <a:p>
                      <a:pPr algn="ctr" fontAlgn="b"/>
                      <a:r>
                        <a:rPr lang="en-US" sz="600" b="1" i="0" u="none" strike="noStrike" dirty="0">
                          <a:solidFill>
                            <a:srgbClr val="000000"/>
                          </a:solidFill>
                          <a:effectLst/>
                          <a:latin typeface="Arial"/>
                        </a:rPr>
                        <a:t>Title of General Officer(s)</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a:noFill/>
                    </a:lnL>
                    <a:lnR>
                      <a:noFill/>
                    </a:lnR>
                    <a:lnT>
                      <a:noFill/>
                    </a:lnT>
                    <a:lnB>
                      <a:noFill/>
                    </a:lnB>
                    <a:solidFill>
                      <a:srgbClr val="FFFFFF"/>
                    </a:solidFill>
                  </a:tcPr>
                </a:tc>
                <a:tc gridSpan="7">
                  <a:txBody>
                    <a:bodyPr/>
                    <a:lstStyle/>
                    <a:p>
                      <a:pPr algn="ctr" fontAlgn="b"/>
                      <a:r>
                        <a:rPr lang="en-US" sz="600" b="1" i="0" u="none" strike="noStrike" dirty="0">
                          <a:solidFill>
                            <a:srgbClr val="000000"/>
                          </a:solidFill>
                          <a:effectLst/>
                          <a:latin typeface="Arial"/>
                        </a:rPr>
                        <a:t>Name of Person Holding Office</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r>
                        <a:rPr lang="en-US" sz="600" b="1" i="0" u="none" strike="noStrike" dirty="0" smtClean="0">
                          <a:solidFill>
                            <a:srgbClr val="000000"/>
                          </a:solidFill>
                          <a:effectLst/>
                          <a:latin typeface="Arial"/>
                        </a:rPr>
                        <a:t>19</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b"/>
                      <a:r>
                        <a:rPr lang="en-US" sz="600" b="0" i="0" u="none" strike="noStrike" dirty="0">
                          <a:solidFill>
                            <a:srgbClr val="00B0F0"/>
                          </a:solidFill>
                          <a:effectLst/>
                          <a:latin typeface="Arial"/>
                        </a:rPr>
                        <a:t>President</a:t>
                      </a:r>
                    </a:p>
                  </a:txBody>
                  <a:tcPr marL="0" marR="0" marT="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gridSpan="7">
                  <a:txBody>
                    <a:bodyPr/>
                    <a:lstStyle/>
                    <a:p>
                      <a:pPr algn="l" fontAlgn="b"/>
                      <a:r>
                        <a:rPr lang="en-US" sz="600" b="0" i="0" u="none" strike="noStrike" dirty="0">
                          <a:solidFill>
                            <a:srgbClr val="00B0F0"/>
                          </a:solidFill>
                          <a:effectLst/>
                          <a:latin typeface="Arial"/>
                        </a:rPr>
                        <a:t>John Doe</a:t>
                      </a: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r>
                        <a:rPr lang="en-US" sz="600" b="1" i="0" u="none" strike="noStrike" dirty="0" smtClean="0">
                          <a:solidFill>
                            <a:srgbClr val="000000"/>
                          </a:solidFill>
                          <a:effectLst/>
                          <a:latin typeface="Arial"/>
                        </a:rPr>
                        <a:t>20</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b"/>
                      <a:r>
                        <a:rPr lang="en-US" sz="600" b="0" i="0" u="none" strike="noStrike" dirty="0">
                          <a:solidFill>
                            <a:srgbClr val="00B0F0"/>
                          </a:solidFill>
                          <a:effectLst/>
                          <a:latin typeface="Arial"/>
                        </a:rPr>
                        <a:t>Secretary/Treasurer</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B0F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gridSpan="7">
                  <a:txBody>
                    <a:bodyPr/>
                    <a:lstStyle/>
                    <a:p>
                      <a:pPr algn="l" fontAlgn="b"/>
                      <a:r>
                        <a:rPr lang="en-US" sz="600" b="0" i="0" u="none" strike="noStrike" dirty="0">
                          <a:solidFill>
                            <a:srgbClr val="00B0F0"/>
                          </a:solidFill>
                          <a:effectLst/>
                          <a:latin typeface="Arial"/>
                        </a:rPr>
                        <a:t>Jane Doe</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r>
                        <a:rPr lang="en-US" sz="600" b="1" i="0" u="none" strike="noStrike" dirty="0" smtClean="0">
                          <a:solidFill>
                            <a:srgbClr val="000000"/>
                          </a:solidFill>
                          <a:effectLst/>
                          <a:latin typeface="Arial"/>
                        </a:rPr>
                        <a:t>21</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gridSpan="7">
                  <a:txBody>
                    <a:bodyPr/>
                    <a:lstStyle/>
                    <a:p>
                      <a:pPr algn="l" fontAlgn="b"/>
                      <a:r>
                        <a:rPr lang="en-US" sz="6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r>
                        <a:rPr lang="en-US" sz="600" b="1" i="0" u="none" strike="noStrike" dirty="0" smtClean="0">
                          <a:solidFill>
                            <a:srgbClr val="000000"/>
                          </a:solidFill>
                          <a:effectLst/>
                          <a:latin typeface="Arial"/>
                        </a:rPr>
                        <a:t>22</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gridSpan="7">
                  <a:txBody>
                    <a:bodyPr/>
                    <a:lstStyle/>
                    <a:p>
                      <a:pPr algn="l" fontAlgn="b"/>
                      <a:r>
                        <a:rPr lang="en-US" sz="6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r>
                        <a:rPr lang="en-US" sz="600" b="1" i="0" u="none" strike="noStrike" dirty="0" smtClean="0">
                          <a:solidFill>
                            <a:srgbClr val="000000"/>
                          </a:solidFill>
                          <a:effectLst/>
                          <a:latin typeface="Arial"/>
                        </a:rPr>
                        <a:t>23</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7">
                  <a:txBody>
                    <a:bodyPr/>
                    <a:lstStyle/>
                    <a:p>
                      <a:pPr algn="l" fontAlgn="b"/>
                      <a:r>
                        <a:rPr lang="en-US" sz="6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r>
                        <a:rPr lang="en-US" sz="600" b="1" i="0" u="none" strike="noStrike" dirty="0" smtClean="0">
                          <a:solidFill>
                            <a:srgbClr val="000000"/>
                          </a:solidFill>
                          <a:effectLst/>
                          <a:latin typeface="Arial"/>
                        </a:rPr>
                        <a:t>24</a:t>
                      </a:r>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10">
                  <a:txBody>
                    <a:bodyPr/>
                    <a:lstStyle/>
                    <a:p>
                      <a:pPr algn="l" fontAlgn="b"/>
                      <a:r>
                        <a:rPr lang="en-US" sz="600" b="0" i="0" u="none" strike="noStrike" dirty="0">
                          <a:solidFill>
                            <a:srgbClr val="000000"/>
                          </a:solidFill>
                          <a:effectLst/>
                          <a:latin typeface="Arial"/>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dirty="0">
                          <a:solidFill>
                            <a:srgbClr val="000000"/>
                          </a:solidFill>
                          <a:effectLst/>
                          <a:latin typeface="Arial"/>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gridSpan="7">
                  <a:txBody>
                    <a:bodyPr/>
                    <a:lstStyle/>
                    <a:p>
                      <a:pPr algn="l" fontAlgn="b"/>
                      <a:r>
                        <a:rPr lang="en-US" sz="6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417">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fontAlgn="b"/>
                      <a:endParaRPr lang="en-US" sz="600" b="0"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4">
                  <a:txBody>
                    <a:bodyPr/>
                    <a:lstStyle/>
                    <a:p>
                      <a:pPr algn="ctr"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06417">
                <a:tc>
                  <a:txBody>
                    <a:bodyPr/>
                    <a:lstStyle/>
                    <a:p>
                      <a:pPr algn="ctr" fontAlgn="b"/>
                      <a:r>
                        <a:rPr lang="en-US" sz="600" b="1"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6">
                  <a:txBody>
                    <a:bodyPr/>
                    <a:lstStyle/>
                    <a:p>
                      <a:pPr algn="l" fontAlgn="ctr"/>
                      <a:r>
                        <a:rPr lang="en-US" sz="600" b="0" i="0" u="none" strike="noStrike" dirty="0">
                          <a:solidFill>
                            <a:srgbClr val="000000"/>
                          </a:solidFill>
                          <a:effectLst/>
                          <a:latin typeface="Arial"/>
                        </a:rPr>
                        <a:t>Indicates formula cell(s)</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a:noFill/>
                    </a:lnB>
                  </a:tcPr>
                </a:tc>
                <a:tc gridSpan="4">
                  <a:txBody>
                    <a:bodyPr/>
                    <a:lstStyle/>
                    <a:p>
                      <a:pPr algn="ctr" fontAlgn="b"/>
                      <a:endParaRPr lang="en-US" sz="6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212835">
                <a:tc>
                  <a:txBody>
                    <a:bodyPr/>
                    <a:lstStyle/>
                    <a:p>
                      <a:pPr algn="ctr" fontAlgn="b"/>
                      <a:endParaRPr lang="en-US" sz="6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l" fontAlgn="b"/>
                      <a:endParaRPr lang="en-US" sz="6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600" b="0" i="1" u="none" strike="noStrike" dirty="0">
                          <a:solidFill>
                            <a:srgbClr val="000000"/>
                          </a:solidFill>
                          <a:effectLst/>
                          <a:latin typeface="Arial"/>
                        </a:rPr>
                        <a:t>(To be used when filing under seal.)</a:t>
                      </a: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r>
            </a:tbl>
          </a:graphicData>
        </a:graphic>
      </p:graphicFrame>
      <p:sp>
        <p:nvSpPr>
          <p:cNvPr id="3" name="Slide Number Placeholder 2"/>
          <p:cNvSpPr>
            <a:spLocks noGrp="1"/>
          </p:cNvSpPr>
          <p:nvPr>
            <p:ph type="sldNum" sz="quarter" idx="12"/>
          </p:nvPr>
        </p:nvSpPr>
        <p:spPr/>
        <p:txBody>
          <a:bodyPr/>
          <a:lstStyle/>
          <a:p>
            <a:fld id="{6AF98FAD-0B99-4BAC-85F4-9AE5EAD4915D}" type="slidenum">
              <a:rPr lang="en-US" smtClean="0"/>
              <a:t>7</a:t>
            </a:fld>
            <a:endParaRPr lang="en-US" dirty="0"/>
          </a:p>
        </p:txBody>
      </p:sp>
    </p:spTree>
    <p:extLst>
      <p:ext uri="{BB962C8B-B14F-4D97-AF65-F5344CB8AC3E}">
        <p14:creationId xmlns:p14="http://schemas.microsoft.com/office/powerpoint/2010/main" val="2180040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81110" cy="609600"/>
          </a:xfrm>
        </p:spPr>
        <p:txBody>
          <a:bodyPr/>
          <a:lstStyle/>
          <a:p>
            <a:pPr marL="91440"/>
            <a:r>
              <a:rPr lang="en-US" sz="2100" dirty="0"/>
              <a:t>Page 3 -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sp>
        <p:nvSpPr>
          <p:cNvPr id="4" name="Content Placeholder 3"/>
          <p:cNvSpPr>
            <a:spLocks noGrp="1"/>
          </p:cNvSpPr>
          <p:nvPr>
            <p:ph sz="half" idx="2"/>
          </p:nvPr>
        </p:nvSpPr>
        <p:spPr>
          <a:xfrm>
            <a:off x="4960620" y="685800"/>
            <a:ext cx="3920490" cy="6223000"/>
          </a:xfrm>
        </p:spPr>
        <p:txBody>
          <a:bodyPr>
            <a:normAutofit fontScale="92500" lnSpcReduction="10000"/>
          </a:bodyPr>
          <a:lstStyle/>
          <a:p>
            <a:pPr marL="120827" indent="0" algn="just">
              <a:spcAft>
                <a:spcPts val="300"/>
              </a:spcAft>
              <a:buNone/>
            </a:pPr>
            <a:r>
              <a:rPr lang="en-US" sz="1600" dirty="0">
                <a:solidFill>
                  <a:srgbClr val="00B0F0"/>
                </a:solidFill>
              </a:rPr>
              <a:t>Any major transaction(s) of $250 or more </a:t>
            </a:r>
            <a:r>
              <a:rPr lang="en-US" sz="1600" dirty="0" smtClean="0">
                <a:solidFill>
                  <a:srgbClr val="00B0F0"/>
                </a:solidFill>
              </a:rPr>
              <a:t>that </a:t>
            </a:r>
            <a:r>
              <a:rPr lang="en-US" sz="1600" dirty="0">
                <a:solidFill>
                  <a:srgbClr val="00B0F0"/>
                </a:solidFill>
              </a:rPr>
              <a:t>occurred during the year </a:t>
            </a:r>
            <a:r>
              <a:rPr lang="en-US" sz="1600" dirty="0" smtClean="0">
                <a:solidFill>
                  <a:srgbClr val="00B0F0"/>
                </a:solidFill>
              </a:rPr>
              <a:t>which </a:t>
            </a:r>
            <a:r>
              <a:rPr lang="en-US" sz="1600" dirty="0">
                <a:solidFill>
                  <a:srgbClr val="00B0F0"/>
                </a:solidFill>
              </a:rPr>
              <a:t>had an effect on operations must be </a:t>
            </a:r>
            <a:r>
              <a:rPr lang="en-US" sz="1600" dirty="0" smtClean="0">
                <a:solidFill>
                  <a:srgbClr val="00B0F0"/>
                </a:solidFill>
              </a:rPr>
              <a:t>listed on this page.  </a:t>
            </a:r>
          </a:p>
          <a:p>
            <a:pPr algn="just">
              <a:spcAft>
                <a:spcPts val="300"/>
              </a:spcAft>
            </a:pPr>
            <a:r>
              <a:rPr lang="en-US" sz="1600" dirty="0" smtClean="0">
                <a:solidFill>
                  <a:srgbClr val="00B0F0"/>
                </a:solidFill>
              </a:rPr>
              <a:t>A </a:t>
            </a:r>
            <a:r>
              <a:rPr lang="en-US" sz="1600" dirty="0">
                <a:solidFill>
                  <a:srgbClr val="00B0F0"/>
                </a:solidFill>
              </a:rPr>
              <a:t>description of each item, along with the dollar amount, must be shown.  </a:t>
            </a:r>
            <a:endParaRPr lang="en-US" sz="1600" dirty="0" smtClean="0">
              <a:solidFill>
                <a:srgbClr val="00B0F0"/>
              </a:solidFill>
            </a:endParaRPr>
          </a:p>
          <a:p>
            <a:pPr algn="just">
              <a:spcAft>
                <a:spcPts val="300"/>
              </a:spcAft>
            </a:pPr>
            <a:r>
              <a:rPr lang="en-US" sz="1600" dirty="0" smtClean="0">
                <a:solidFill>
                  <a:srgbClr val="00B0F0"/>
                </a:solidFill>
              </a:rPr>
              <a:t>If </a:t>
            </a:r>
            <a:r>
              <a:rPr lang="en-US" sz="1600" dirty="0">
                <a:solidFill>
                  <a:srgbClr val="00B0F0"/>
                </a:solidFill>
              </a:rPr>
              <a:t>the report covers both water and sewer, designate which system the expense is associated with</a:t>
            </a:r>
            <a:r>
              <a:rPr lang="en-US" sz="1600" dirty="0" smtClean="0">
                <a:solidFill>
                  <a:srgbClr val="00B0F0"/>
                </a:solidFill>
              </a:rPr>
              <a:t>.  This includes </a:t>
            </a:r>
            <a:r>
              <a:rPr lang="en-US" sz="1600" dirty="0">
                <a:solidFill>
                  <a:srgbClr val="00B0F0"/>
                </a:solidFill>
              </a:rPr>
              <a:t>but is not limited to:</a:t>
            </a:r>
          </a:p>
          <a:p>
            <a:pPr lvl="1" algn="just"/>
            <a:r>
              <a:rPr lang="en-US" sz="1600" dirty="0">
                <a:solidFill>
                  <a:srgbClr val="00B0F0"/>
                </a:solidFill>
              </a:rPr>
              <a:t>Plant replacements</a:t>
            </a:r>
          </a:p>
          <a:p>
            <a:pPr lvl="1" algn="just">
              <a:spcBef>
                <a:spcPts val="0"/>
              </a:spcBef>
            </a:pPr>
            <a:r>
              <a:rPr lang="en-US" sz="1600" dirty="0">
                <a:solidFill>
                  <a:srgbClr val="00B0F0"/>
                </a:solidFill>
              </a:rPr>
              <a:t>Large system repairs</a:t>
            </a:r>
          </a:p>
          <a:p>
            <a:pPr lvl="1" algn="just">
              <a:spcBef>
                <a:spcPts val="0"/>
              </a:spcBef>
            </a:pPr>
            <a:r>
              <a:rPr lang="en-US" sz="1600" dirty="0">
                <a:solidFill>
                  <a:srgbClr val="00B0F0"/>
                </a:solidFill>
              </a:rPr>
              <a:t>Large asset purchase</a:t>
            </a:r>
          </a:p>
          <a:p>
            <a:pPr lvl="1" algn="just"/>
            <a:r>
              <a:rPr lang="en-US" sz="1600" dirty="0">
                <a:solidFill>
                  <a:srgbClr val="00B0F0"/>
                </a:solidFill>
              </a:rPr>
              <a:t>Litigation settlements, etc.</a:t>
            </a:r>
            <a:endParaRPr lang="en-US" sz="1600" dirty="0"/>
          </a:p>
          <a:p>
            <a:pPr algn="just"/>
            <a:r>
              <a:rPr lang="en-US" sz="1600" dirty="0">
                <a:solidFill>
                  <a:srgbClr val="00B0F0"/>
                </a:solidFill>
              </a:rPr>
              <a:t>Each major transaction for the Company </a:t>
            </a:r>
            <a:r>
              <a:rPr lang="en-US" sz="1600" dirty="0" smtClean="0">
                <a:solidFill>
                  <a:srgbClr val="00B0F0"/>
                </a:solidFill>
              </a:rPr>
              <a:t>must be listed with the </a:t>
            </a:r>
            <a:r>
              <a:rPr lang="en-US" sz="1600" dirty="0">
                <a:solidFill>
                  <a:srgbClr val="00B0F0"/>
                </a:solidFill>
              </a:rPr>
              <a:t>corresponding dollar </a:t>
            </a:r>
            <a:r>
              <a:rPr lang="en-US" sz="1600" dirty="0" smtClean="0">
                <a:solidFill>
                  <a:srgbClr val="00B0F0"/>
                </a:solidFill>
              </a:rPr>
              <a:t>amount as shown in the example.</a:t>
            </a:r>
            <a:endParaRPr lang="en-US" sz="1600" dirty="0">
              <a:solidFill>
                <a:srgbClr val="00B0F0"/>
              </a:solidFill>
            </a:endParaRPr>
          </a:p>
          <a:p>
            <a:pPr algn="just"/>
            <a:r>
              <a:rPr lang="en-US" sz="1600" dirty="0">
                <a:solidFill>
                  <a:srgbClr val="00B0F0"/>
                </a:solidFill>
              </a:rPr>
              <a:t>Depending on the type of item, you may have to include the item on your plant schedules.</a:t>
            </a:r>
          </a:p>
          <a:p>
            <a:pPr lvl="1" algn="just"/>
            <a:r>
              <a:rPr lang="en-US" sz="1400" dirty="0">
                <a:solidFill>
                  <a:srgbClr val="00B0F0"/>
                </a:solidFill>
              </a:rPr>
              <a:t>The replaced pump at the well house will need to go on the plant schedule as an addition while the pump that was replaced will be shown as a retirement for the water system.</a:t>
            </a:r>
          </a:p>
          <a:p>
            <a:pPr lvl="1" algn="just"/>
            <a:r>
              <a:rPr lang="en-US" sz="1400" dirty="0">
                <a:solidFill>
                  <a:srgbClr val="00B0F0"/>
                </a:solidFill>
              </a:rPr>
              <a:t>The repaired main for the sewer system may or may not be on the plant schedule.  It would depend on the type of repair and if anything had to be replaced.</a:t>
            </a:r>
          </a:p>
          <a:p>
            <a:pPr marL="120827" indent="0">
              <a:buNone/>
            </a:pPr>
            <a:endParaRPr lang="en-US"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234052412"/>
              </p:ext>
            </p:extLst>
          </p:nvPr>
        </p:nvGraphicFramePr>
        <p:xfrm>
          <a:off x="228600" y="685800"/>
          <a:ext cx="4720590" cy="6248406"/>
        </p:xfrm>
        <a:graphic>
          <a:graphicData uri="http://schemas.openxmlformats.org/drawingml/2006/table">
            <a:tbl>
              <a:tblPr/>
              <a:tblGrid>
                <a:gridCol w="152796"/>
                <a:gridCol w="796147"/>
                <a:gridCol w="3256965"/>
                <a:gridCol w="514682"/>
              </a:tblGrid>
              <a:tr h="141997">
                <a:tc>
                  <a:txBody>
                    <a:bodyPr/>
                    <a:lstStyle/>
                    <a:p>
                      <a:pPr algn="ctr" fontAlgn="b"/>
                      <a:r>
                        <a:rPr lang="en-US" sz="700" b="1"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gridSpan="2">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99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rowSpan="2">
                  <a:txBody>
                    <a:bodyPr/>
                    <a:lstStyle/>
                    <a:p>
                      <a:pPr algn="l" fontAlgn="b"/>
                      <a:r>
                        <a:rPr lang="en-US" sz="700" b="0" i="0" u="none" strike="noStrike" dirty="0">
                          <a:solidFill>
                            <a:srgbClr val="000000"/>
                          </a:solidFill>
                          <a:effectLst/>
                          <a:latin typeface="Arial"/>
                        </a:rPr>
                        <a:t>Company Name:</a:t>
                      </a:r>
                    </a:p>
                  </a:txBody>
                  <a:tcPr marL="0" marR="0" marT="0" marB="0" anchor="b">
                    <a:lnL>
                      <a:noFill/>
                    </a:lnL>
                    <a:lnR>
                      <a:noFill/>
                    </a:lnR>
                    <a:lnT>
                      <a:noFill/>
                    </a:lnT>
                    <a:lnB>
                      <a:noFill/>
                    </a:lnB>
                  </a:tcPr>
                </a:tc>
                <a:tc rowSpan="2" gridSpan="2">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rowSpan="2" hMerge="1">
                  <a:txBody>
                    <a:bodyPr/>
                    <a:lstStyle/>
                    <a:p>
                      <a:endParaRPr lang="en-US"/>
                    </a:p>
                  </a:txBody>
                  <a:tcPr/>
                </a:tc>
              </a:tr>
              <a:tr h="141997">
                <a:tc>
                  <a:txBody>
                    <a:bodyPr/>
                    <a:lstStyle/>
                    <a:p>
                      <a:pPr algn="ctr" fontAlgn="b"/>
                      <a:r>
                        <a:rPr lang="en-US" sz="7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r>
              <a:tr h="501778">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ctr"/>
                      <a:r>
                        <a:rPr lang="en-US" sz="700" b="0" i="0" u="none" strike="noStrike" dirty="0">
                          <a:solidFill>
                            <a:srgbClr val="000000"/>
                          </a:solidFill>
                          <a:effectLst/>
                          <a:latin typeface="Arial"/>
                        </a:rPr>
                        <a:t>Describe </a:t>
                      </a:r>
                      <a:r>
                        <a:rPr lang="en-US" sz="700" b="1" i="0" u="none" strike="noStrike" dirty="0">
                          <a:solidFill>
                            <a:srgbClr val="000000"/>
                          </a:solidFill>
                          <a:effectLst/>
                          <a:latin typeface="Arial"/>
                        </a:rPr>
                        <a:t>MAJOR</a:t>
                      </a:r>
                      <a:r>
                        <a:rPr lang="en-US" sz="700" b="0" i="0" u="none" strike="noStrike" dirty="0">
                          <a:solidFill>
                            <a:srgbClr val="000000"/>
                          </a:solidFill>
                          <a:effectLst/>
                          <a:latin typeface="Arial"/>
                        </a:rPr>
                        <a:t> transactions occurring during the year which will have a effect on operations, such as rate changes, replacement of major equipment and other abnormal cash expenditures of $250 or more. </a:t>
                      </a:r>
                      <a:r>
                        <a:rPr lang="en-US" sz="700" b="0" i="1" u="none" strike="noStrike" dirty="0">
                          <a:solidFill>
                            <a:srgbClr val="000000"/>
                          </a:solidFill>
                          <a:effectLst/>
                          <a:latin typeface="Arial"/>
                        </a:rPr>
                        <a:t>(Dollar </a:t>
                      </a:r>
                      <a:endParaRPr lang="en-US" sz="700" b="0" i="1" u="none" strike="noStrike" dirty="0" smtClean="0">
                        <a:solidFill>
                          <a:srgbClr val="000000"/>
                        </a:solidFill>
                        <a:effectLst/>
                        <a:latin typeface="Arial"/>
                      </a:endParaRPr>
                    </a:p>
                    <a:p>
                      <a:pPr algn="l" fontAlgn="ctr"/>
                      <a:r>
                        <a:rPr lang="en-US" sz="700" b="0" i="1" u="none" strike="noStrike" dirty="0" smtClean="0">
                          <a:solidFill>
                            <a:srgbClr val="000000"/>
                          </a:solidFill>
                          <a:effectLst/>
                          <a:latin typeface="Arial"/>
                        </a:rPr>
                        <a:t>amounts </a:t>
                      </a:r>
                      <a:r>
                        <a:rPr lang="en-US" sz="700" b="0" i="1" u="none" strike="noStrike" dirty="0">
                          <a:solidFill>
                            <a:srgbClr val="000000"/>
                          </a:solidFill>
                          <a:effectLst/>
                          <a:latin typeface="Arial"/>
                        </a:rPr>
                        <a:t>to be recorded on Page W-5 and/or Page S-4 columns </a:t>
                      </a:r>
                      <a:r>
                        <a:rPr lang="en-US" sz="700" b="0" i="1" u="none" strike="noStrike" dirty="0" smtClean="0">
                          <a:solidFill>
                            <a:srgbClr val="000000"/>
                          </a:solidFill>
                          <a:effectLst/>
                          <a:latin typeface="Arial"/>
                        </a:rPr>
                        <a:t>e </a:t>
                      </a:r>
                      <a:r>
                        <a:rPr lang="en-US" sz="700" b="0" i="1" u="none" strike="noStrike" dirty="0">
                          <a:solidFill>
                            <a:srgbClr val="000000"/>
                          </a:solidFill>
                          <a:effectLst/>
                          <a:latin typeface="Arial"/>
                        </a:rPr>
                        <a:t>and/or </a:t>
                      </a:r>
                      <a:r>
                        <a:rPr lang="en-US" sz="700" b="0" i="1" u="none" strike="noStrike" dirty="0" smtClean="0">
                          <a:solidFill>
                            <a:srgbClr val="000000"/>
                          </a:solidFill>
                          <a:effectLst/>
                          <a:latin typeface="Arial"/>
                        </a:rPr>
                        <a:t>f.)</a:t>
                      </a:r>
                      <a:endParaRPr lang="en-US" sz="700" b="0" i="0" u="none" strike="noStrike" dirty="0">
                        <a:solidFill>
                          <a:srgbClr val="000000"/>
                        </a:solidFill>
                        <a:effectLst/>
                        <a:latin typeface="Arial"/>
                      </a:endParaRP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B0F0"/>
                          </a:solidFill>
                          <a:effectLst/>
                          <a:latin typeface="Arial"/>
                        </a:rPr>
                        <a:t>Water System - Replaced pump at well house. $3,000</a:t>
                      </a:r>
                    </a:p>
                  </a:txBody>
                  <a:tcPr marL="0" marR="0" marT="0" marB="0"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B0F0"/>
                          </a:solidFill>
                          <a:effectLst/>
                          <a:latin typeface="Arial"/>
                        </a:rPr>
                        <a:t>Sewer System - Repaired main, clogged with tree roots.  $7,000</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38024">
                <a:tc>
                  <a:txBody>
                    <a:bodyPr/>
                    <a:lstStyle/>
                    <a:p>
                      <a:pPr algn="ctr" fontAlgn="b"/>
                      <a:r>
                        <a:rPr lang="en-US" sz="700" b="1" i="0" u="none" strike="noStrike" dirty="0">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23</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24</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25</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r>
                        <a:rPr lang="en-US" sz="700" b="1" i="0" u="none" strike="noStrike" dirty="0">
                          <a:solidFill>
                            <a:srgbClr val="000000"/>
                          </a:solidFill>
                          <a:effectLst/>
                          <a:latin typeface="Arial"/>
                        </a:rPr>
                        <a:t>26</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3">
                  <a:txBody>
                    <a:bodyPr/>
                    <a:lstStyle/>
                    <a:p>
                      <a:pPr algn="l" fontAlgn="b"/>
                      <a:r>
                        <a:rPr lang="en-US" sz="700" b="0" i="0" u="none" strike="noStrike" dirty="0">
                          <a:solidFill>
                            <a:srgbClr val="000000"/>
                          </a:solidFill>
                          <a:effectLst/>
                          <a:latin typeface="Arial"/>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5859">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1"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199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b"/>
                      <a:r>
                        <a:rPr lang="en-US" sz="700" b="0" i="1" u="none" strike="noStrike" dirty="0">
                          <a:solidFill>
                            <a:srgbClr val="000000"/>
                          </a:solidFill>
                          <a:effectLst/>
                          <a:latin typeface="Arial"/>
                        </a:rPr>
                        <a:t>(To be used when filing under seal.)</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endParaRPr lang="en-US" sz="7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6AF98FAD-0B99-4BAC-85F4-9AE5EAD4915D}" type="slidenum">
              <a:rPr lang="en-US" smtClean="0"/>
              <a:t>8</a:t>
            </a:fld>
            <a:endParaRPr lang="en-US" dirty="0"/>
          </a:p>
        </p:txBody>
      </p:sp>
    </p:spTree>
    <p:extLst>
      <p:ext uri="{BB962C8B-B14F-4D97-AF65-F5344CB8AC3E}">
        <p14:creationId xmlns:p14="http://schemas.microsoft.com/office/powerpoint/2010/main" val="577213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09600"/>
          </a:xfrm>
        </p:spPr>
        <p:txBody>
          <a:bodyPr/>
          <a:lstStyle/>
          <a:p>
            <a:pPr marL="91440"/>
            <a:r>
              <a:rPr lang="en-US" sz="2100" dirty="0"/>
              <a:t>Page 4 - </a:t>
            </a:r>
            <a:r>
              <a:rPr lang="en-US" sz="2100" dirty="0" smtClean="0"/>
              <a:t>Refer </a:t>
            </a:r>
            <a:r>
              <a:rPr lang="en-US" sz="2100" dirty="0"/>
              <a:t>to </a:t>
            </a:r>
            <a:r>
              <a:rPr lang="en-US" sz="2100" dirty="0" smtClean="0"/>
              <a:t>the </a:t>
            </a:r>
            <a:r>
              <a:rPr lang="en-US" sz="2100" dirty="0"/>
              <a:t>Annual Report </a:t>
            </a:r>
            <a:r>
              <a:rPr lang="en-US" sz="2100" dirty="0" smtClean="0"/>
              <a:t>Instructions  for this page.</a:t>
            </a:r>
            <a:endParaRPr lang="en-US" sz="2100" dirty="0"/>
          </a:p>
        </p:txBody>
      </p:sp>
      <p:sp>
        <p:nvSpPr>
          <p:cNvPr id="4" name="Content Placeholder 3"/>
          <p:cNvSpPr>
            <a:spLocks noGrp="1"/>
          </p:cNvSpPr>
          <p:nvPr>
            <p:ph sz="half" idx="2"/>
          </p:nvPr>
        </p:nvSpPr>
        <p:spPr>
          <a:xfrm>
            <a:off x="4640580" y="762000"/>
            <a:ext cx="4274820" cy="6146800"/>
          </a:xfrm>
        </p:spPr>
        <p:txBody>
          <a:bodyPr>
            <a:normAutofit/>
          </a:bodyPr>
          <a:lstStyle/>
          <a:p>
            <a:pPr marL="82296" indent="0" algn="just">
              <a:buNone/>
            </a:pPr>
            <a:r>
              <a:rPr lang="en-US" sz="1500" dirty="0" smtClean="0">
                <a:solidFill>
                  <a:srgbClr val="00B0F0"/>
                </a:solidFill>
              </a:rPr>
              <a:t>Page </a:t>
            </a:r>
            <a:r>
              <a:rPr lang="en-US" sz="1500" dirty="0">
                <a:solidFill>
                  <a:srgbClr val="00B0F0"/>
                </a:solidFill>
              </a:rPr>
              <a:t>4 is the </a:t>
            </a:r>
            <a:r>
              <a:rPr lang="en-US" sz="1500" dirty="0" smtClean="0">
                <a:solidFill>
                  <a:srgbClr val="00B0F0"/>
                </a:solidFill>
              </a:rPr>
              <a:t>Assets </a:t>
            </a:r>
            <a:r>
              <a:rPr lang="en-US" sz="1500" dirty="0">
                <a:solidFill>
                  <a:srgbClr val="00B0F0"/>
                </a:solidFill>
              </a:rPr>
              <a:t>portion of your </a:t>
            </a:r>
            <a:r>
              <a:rPr lang="en-US" sz="1500" dirty="0" smtClean="0">
                <a:solidFill>
                  <a:srgbClr val="00B0F0"/>
                </a:solidFill>
              </a:rPr>
              <a:t>Balance Sheet. </a:t>
            </a:r>
          </a:p>
          <a:p>
            <a:pPr marL="80010" indent="0" algn="just">
              <a:buNone/>
            </a:pPr>
            <a:r>
              <a:rPr lang="en-US" sz="1500" dirty="0" smtClean="0">
                <a:solidFill>
                  <a:srgbClr val="00B0F0"/>
                </a:solidFill>
              </a:rPr>
              <a:t>Note: Some </a:t>
            </a:r>
            <a:r>
              <a:rPr lang="en-US" sz="1500" dirty="0">
                <a:solidFill>
                  <a:srgbClr val="00B0F0"/>
                </a:solidFill>
              </a:rPr>
              <a:t>utilities will not have information for every line on this </a:t>
            </a:r>
            <a:r>
              <a:rPr lang="en-US" sz="1500" dirty="0" smtClean="0">
                <a:solidFill>
                  <a:srgbClr val="00B0F0"/>
                </a:solidFill>
              </a:rPr>
              <a:t>page.</a:t>
            </a:r>
          </a:p>
          <a:p>
            <a:pPr algn="just"/>
            <a:r>
              <a:rPr lang="en-US" sz="1500" dirty="0" smtClean="0">
                <a:solidFill>
                  <a:srgbClr val="00B0F0"/>
                </a:solidFill>
              </a:rPr>
              <a:t>Lines </a:t>
            </a:r>
            <a:r>
              <a:rPr lang="en-US" sz="1500" dirty="0">
                <a:solidFill>
                  <a:srgbClr val="00B0F0"/>
                </a:solidFill>
              </a:rPr>
              <a:t>3</a:t>
            </a:r>
            <a:r>
              <a:rPr lang="en-US" sz="1500" dirty="0" smtClean="0">
                <a:solidFill>
                  <a:srgbClr val="00B0F0"/>
                </a:solidFill>
              </a:rPr>
              <a:t>, 4, 10</a:t>
            </a:r>
            <a:r>
              <a:rPr lang="en-US" sz="1500" dirty="0">
                <a:solidFill>
                  <a:srgbClr val="00B0F0"/>
                </a:solidFill>
              </a:rPr>
              <a:t>, and 11 will </a:t>
            </a:r>
            <a:r>
              <a:rPr lang="en-US" sz="1500" dirty="0" smtClean="0">
                <a:solidFill>
                  <a:srgbClr val="00B0F0"/>
                </a:solidFill>
              </a:rPr>
              <a:t>auto-populate from other pages within the report.</a:t>
            </a:r>
            <a:endParaRPr lang="en-US" sz="1500" dirty="0">
              <a:solidFill>
                <a:srgbClr val="00B0F0"/>
              </a:solidFill>
            </a:endParaRPr>
          </a:p>
          <a:p>
            <a:pPr algn="just"/>
            <a:r>
              <a:rPr lang="en-US" sz="1500" dirty="0">
                <a:solidFill>
                  <a:srgbClr val="00B0F0"/>
                </a:solidFill>
              </a:rPr>
              <a:t>Lines 6 and 13 represent the dollar amount of </a:t>
            </a:r>
            <a:r>
              <a:rPr lang="en-US" sz="1500" dirty="0" smtClean="0">
                <a:solidFill>
                  <a:srgbClr val="00B0F0"/>
                </a:solidFill>
              </a:rPr>
              <a:t>inventory currently in </a:t>
            </a:r>
            <a:r>
              <a:rPr lang="en-US" sz="1500" dirty="0">
                <a:solidFill>
                  <a:srgbClr val="00B0F0"/>
                </a:solidFill>
              </a:rPr>
              <a:t>stock as of December 31, of the reporting year.</a:t>
            </a:r>
          </a:p>
          <a:p>
            <a:pPr algn="just"/>
            <a:r>
              <a:rPr lang="en-US" sz="1500" dirty="0">
                <a:solidFill>
                  <a:srgbClr val="00B0F0"/>
                </a:solidFill>
              </a:rPr>
              <a:t>Lines 7 and 14 represent the dollar amount for all plant </a:t>
            </a:r>
            <a:r>
              <a:rPr lang="en-US" sz="1500" dirty="0" smtClean="0">
                <a:solidFill>
                  <a:srgbClr val="00B0F0"/>
                </a:solidFill>
              </a:rPr>
              <a:t>under </a:t>
            </a:r>
            <a:r>
              <a:rPr lang="en-US" sz="1500" dirty="0">
                <a:solidFill>
                  <a:srgbClr val="00B0F0"/>
                </a:solidFill>
              </a:rPr>
              <a:t>construction, yet not in </a:t>
            </a:r>
            <a:r>
              <a:rPr lang="en-US" sz="1500" dirty="0" smtClean="0">
                <a:solidFill>
                  <a:srgbClr val="00B0F0"/>
                </a:solidFill>
              </a:rPr>
              <a:t>service, </a:t>
            </a:r>
            <a:r>
              <a:rPr lang="en-US" sz="1500" dirty="0">
                <a:solidFill>
                  <a:srgbClr val="00B0F0"/>
                </a:solidFill>
              </a:rPr>
              <a:t>by December 31, of the reporting year.</a:t>
            </a:r>
          </a:p>
          <a:p>
            <a:pPr algn="just"/>
            <a:r>
              <a:rPr lang="en-US" sz="1500" dirty="0">
                <a:solidFill>
                  <a:srgbClr val="00B0F0"/>
                </a:solidFill>
              </a:rPr>
              <a:t>Lines 9 and 16 represent the value  of any plant </a:t>
            </a:r>
            <a:r>
              <a:rPr lang="en-US" sz="1500" dirty="0" smtClean="0">
                <a:solidFill>
                  <a:srgbClr val="00B0F0"/>
                </a:solidFill>
              </a:rPr>
              <a:t>purchased </a:t>
            </a:r>
            <a:r>
              <a:rPr lang="en-US" sz="1500" dirty="0">
                <a:solidFill>
                  <a:srgbClr val="00B0F0"/>
                </a:solidFill>
              </a:rPr>
              <a:t>for less than the original cost to construct, less any depreciation reserve.</a:t>
            </a:r>
          </a:p>
          <a:p>
            <a:pPr algn="just"/>
            <a:r>
              <a:rPr lang="en-US" sz="1500" dirty="0">
                <a:solidFill>
                  <a:srgbClr val="00B0F0"/>
                </a:solidFill>
              </a:rPr>
              <a:t>Line 17 represents any plant </a:t>
            </a:r>
            <a:r>
              <a:rPr lang="en-US" sz="1500" dirty="0" smtClean="0">
                <a:solidFill>
                  <a:srgbClr val="00B0F0"/>
                </a:solidFill>
              </a:rPr>
              <a:t>not </a:t>
            </a:r>
            <a:r>
              <a:rPr lang="en-US" sz="1500" dirty="0">
                <a:solidFill>
                  <a:srgbClr val="00B0F0"/>
                </a:solidFill>
              </a:rPr>
              <a:t>included on lines 3 and 10.</a:t>
            </a:r>
          </a:p>
          <a:p>
            <a:pPr algn="just"/>
            <a:r>
              <a:rPr lang="en-US" sz="1500" dirty="0">
                <a:solidFill>
                  <a:srgbClr val="00B0F0"/>
                </a:solidFill>
              </a:rPr>
              <a:t>Line 20 is the value of all other assets </a:t>
            </a:r>
            <a:r>
              <a:rPr lang="en-US" sz="1500" dirty="0" smtClean="0">
                <a:solidFill>
                  <a:srgbClr val="00B0F0"/>
                </a:solidFill>
              </a:rPr>
              <a:t>not </a:t>
            </a:r>
            <a:r>
              <a:rPr lang="en-US" sz="1500" dirty="0">
                <a:solidFill>
                  <a:srgbClr val="00B0F0"/>
                </a:solidFill>
              </a:rPr>
              <a:t>listed above on this page</a:t>
            </a:r>
            <a:r>
              <a:rPr lang="en-US" sz="1500" dirty="0" smtClean="0">
                <a:solidFill>
                  <a:srgbClr val="00B0F0"/>
                </a:solidFill>
              </a:rPr>
              <a:t>.</a:t>
            </a:r>
          </a:p>
          <a:p>
            <a:pPr algn="just"/>
            <a:r>
              <a:rPr lang="en-US" sz="1500" dirty="0">
                <a:solidFill>
                  <a:srgbClr val="00B0F0"/>
                </a:solidFill>
              </a:rPr>
              <a:t>The total on line 21 </a:t>
            </a:r>
            <a:r>
              <a:rPr lang="en-US" sz="1500" b="1" u="sng" dirty="0">
                <a:solidFill>
                  <a:srgbClr val="00B0F0"/>
                </a:solidFill>
              </a:rPr>
              <a:t>MUST</a:t>
            </a:r>
            <a:r>
              <a:rPr lang="en-US" sz="1500" b="1" dirty="0">
                <a:solidFill>
                  <a:srgbClr val="00B0F0"/>
                </a:solidFill>
              </a:rPr>
              <a:t> </a:t>
            </a:r>
            <a:r>
              <a:rPr lang="en-US" sz="1500" dirty="0">
                <a:solidFill>
                  <a:srgbClr val="00B0F0"/>
                </a:solidFill>
              </a:rPr>
              <a:t>match the total on line  21 on page 5 or the cell will turn red indicating an error.  If these values do not match, your report will be considered deficient.  </a:t>
            </a:r>
          </a:p>
          <a:p>
            <a:pPr algn="just"/>
            <a:endParaRPr lang="en-US" sz="1500" dirty="0">
              <a:solidFill>
                <a:srgbClr val="00B0F0"/>
              </a:solidFill>
            </a:endParaRPr>
          </a:p>
          <a:p>
            <a:pPr marL="120827" indent="0">
              <a:buNone/>
            </a:pPr>
            <a:endParaRPr lang="en-US" sz="1300" dirty="0"/>
          </a:p>
          <a:p>
            <a:endParaRPr lang="en-US" sz="1300" dirty="0"/>
          </a:p>
          <a:p>
            <a:endParaRPr lang="en-US" sz="1300" dirty="0"/>
          </a:p>
          <a:p>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1578847372"/>
              </p:ext>
            </p:extLst>
          </p:nvPr>
        </p:nvGraphicFramePr>
        <p:xfrm>
          <a:off x="228600" y="762000"/>
          <a:ext cx="4399272" cy="6172200"/>
        </p:xfrm>
        <a:graphic>
          <a:graphicData uri="http://schemas.openxmlformats.org/drawingml/2006/table">
            <a:tbl>
              <a:tblPr/>
              <a:tblGrid>
                <a:gridCol w="123825"/>
                <a:gridCol w="675994"/>
                <a:gridCol w="159023"/>
                <a:gridCol w="1544132"/>
                <a:gridCol w="834019"/>
                <a:gridCol w="114130"/>
                <a:gridCol w="834019"/>
                <a:gridCol w="114130"/>
              </a:tblGrid>
              <a:tr h="129826">
                <a:tc>
                  <a:txBody>
                    <a:bodyPr/>
                    <a:lstStyle/>
                    <a:p>
                      <a:pPr algn="ctr" fontAlgn="b"/>
                      <a:r>
                        <a:rPr lang="en-US" sz="700" b="0" i="0" u="none" strike="noStrike" dirty="0">
                          <a:solidFill>
                            <a:srgbClr val="000000"/>
                          </a:solidFill>
                          <a:effectLst/>
                          <a:latin typeface="Arial"/>
                        </a:rPr>
                        <a:t>1</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gridSpan="4">
                  <a:txBody>
                    <a:bodyPr/>
                    <a:lstStyle/>
                    <a:p>
                      <a:pPr algn="r" fontAlgn="b"/>
                      <a:r>
                        <a:rPr lang="en-US" sz="700" b="0" i="0" u="none" strike="noStrike" dirty="0">
                          <a:solidFill>
                            <a:srgbClr val="000000"/>
                          </a:solidFill>
                          <a:effectLst/>
                          <a:latin typeface="Arial"/>
                        </a:rPr>
                        <a:t>For the calendar year of January 1 - December 31,</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smtClean="0">
                          <a:solidFill>
                            <a:srgbClr val="00B0F0"/>
                          </a:solidFill>
                          <a:effectLst/>
                          <a:latin typeface="Arial"/>
                        </a:rPr>
                        <a:t>2017</a:t>
                      </a:r>
                      <a:endParaRPr lang="en-US" sz="700" b="0" i="0" u="none" strike="noStrike" dirty="0">
                        <a:solidFill>
                          <a:srgbClr val="00B0F0"/>
                        </a:solidFill>
                        <a:effectLst/>
                        <a:latin typeface="Arial"/>
                      </a:endParaRPr>
                    </a:p>
                  </a:txBody>
                  <a:tcPr marL="0" marR="0" marT="0"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2982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32793">
                <a:tc>
                  <a:txBody>
                    <a:bodyPr/>
                    <a:lstStyle/>
                    <a:p>
                      <a:pPr algn="ctr" fontAlgn="b"/>
                      <a:r>
                        <a:rPr lang="en-US" sz="700" b="1" i="0" u="none" strike="noStrike" dirty="0">
                          <a:solidFill>
                            <a:srgbClr val="000000"/>
                          </a:solidFill>
                          <a:effectLst/>
                          <a:latin typeface="Arial"/>
                        </a:rPr>
                        <a:t>2</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b"/>
                      <a:r>
                        <a:rPr lang="en-US" sz="700" b="0" i="0" u="none" strike="noStrike" dirty="0">
                          <a:solidFill>
                            <a:srgbClr val="000000"/>
                          </a:solidFill>
                          <a:effectLst/>
                          <a:latin typeface="Arial"/>
                        </a:rPr>
                        <a:t>Company Name:</a:t>
                      </a:r>
                    </a:p>
                  </a:txBody>
                  <a:tcPr marL="0" marR="0" marT="0" marB="0" anchor="b">
                    <a:lnL>
                      <a:noFill/>
                    </a:lnL>
                    <a:lnR>
                      <a:noFill/>
                    </a:lnR>
                    <a:lnT>
                      <a:noFill/>
                    </a:lnT>
                    <a:lnB>
                      <a:noFill/>
                    </a:lnB>
                  </a:tcPr>
                </a:tc>
                <a:tc hMerge="1">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b"/>
                      <a:r>
                        <a:rPr lang="en-US" sz="700" b="0" i="0" u="none" strike="noStrike" dirty="0">
                          <a:solidFill>
                            <a:srgbClr val="00B0F0"/>
                          </a:solidFill>
                          <a:effectLst/>
                          <a:latin typeface="Arial"/>
                        </a:rPr>
                        <a:t>ABC Water and Sewer Company, Inc.</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982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259649">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r>
                        <a:rPr lang="en-US" sz="700" b="1" i="1" u="none" strike="noStrike" dirty="0">
                          <a:solidFill>
                            <a:srgbClr val="000000"/>
                          </a:solidFill>
                          <a:effectLst/>
                          <a:latin typeface="Arial"/>
                        </a:rPr>
                        <a:t>NOTE:  Please do not try to type over formulas. Totals will calculate automatically in this spreadsheet.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982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389476">
                <a:tc gridSpan="8">
                  <a:txBody>
                    <a:bodyPr/>
                    <a:lstStyle/>
                    <a:p>
                      <a:pPr algn="ctr" fontAlgn="b"/>
                      <a:r>
                        <a:rPr lang="en-US" sz="700" b="1" i="0" u="sng" strike="noStrike" dirty="0">
                          <a:solidFill>
                            <a:srgbClr val="000000"/>
                          </a:solidFill>
                          <a:effectLst/>
                          <a:latin typeface="Arial"/>
                        </a:rPr>
                        <a:t>BALANCE SHEET</a:t>
                      </a:r>
                      <a:br>
                        <a:rPr lang="en-US" sz="700" b="1" i="0" u="sng" strike="noStrike" dirty="0">
                          <a:solidFill>
                            <a:srgbClr val="000000"/>
                          </a:solidFill>
                          <a:effectLst/>
                          <a:latin typeface="Arial"/>
                        </a:rPr>
                      </a:br>
                      <a:r>
                        <a:rPr lang="en-US" sz="700" b="1" i="0" u="sng" strike="noStrike" dirty="0">
                          <a:solidFill>
                            <a:srgbClr val="000000"/>
                          </a:solidFill>
                          <a:effectLst/>
                          <a:latin typeface="Arial"/>
                        </a:rPr>
                        <a:t>WATER AND SEWER OPERATIONS</a:t>
                      </a:r>
                      <a:br>
                        <a:rPr lang="en-US" sz="700" b="1" i="0" u="sng" strike="noStrike" dirty="0">
                          <a:solidFill>
                            <a:srgbClr val="000000"/>
                          </a:solidFill>
                          <a:effectLst/>
                          <a:latin typeface="Arial"/>
                        </a:rPr>
                      </a:br>
                      <a:r>
                        <a:rPr lang="en-US" sz="700" b="1" i="0" u="sng" strike="noStrike" dirty="0">
                          <a:solidFill>
                            <a:srgbClr val="000000"/>
                          </a:solidFill>
                          <a:effectLst/>
                          <a:latin typeface="Arial"/>
                        </a:rPr>
                        <a:t>ASSETS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982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gridSpan="6">
                  <a:txBody>
                    <a:bodyPr/>
                    <a:lstStyle/>
                    <a:p>
                      <a:pPr algn="l" fontAlgn="b"/>
                      <a:endParaRPr lang="en-US" sz="700" b="1" i="0" u="none" strike="noStrike" dirty="0">
                        <a:solidFill>
                          <a:srgbClr val="000000"/>
                        </a:solidFill>
                        <a:effectLst/>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81587">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b"/>
                      <a:r>
                        <a:rPr lang="en-US" sz="700" b="0" i="0" u="none" strike="noStrike" dirty="0">
                          <a:solidFill>
                            <a:srgbClr val="000000"/>
                          </a:solidFill>
                          <a:effectLst/>
                          <a:latin typeface="Arial"/>
                        </a:rPr>
                        <a:t>Account Description</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b"/>
                      <a:r>
                        <a:rPr lang="en-US" sz="700" b="0" i="0" u="none" strike="noStrike" dirty="0">
                          <a:solidFill>
                            <a:srgbClr val="000000"/>
                          </a:solidFill>
                          <a:effectLst/>
                          <a:latin typeface="Arial"/>
                        </a:rPr>
                        <a:t>Amount</a:t>
                      </a:r>
                      <a:br>
                        <a:rPr lang="en-US" sz="700" b="0" i="0" u="none" strike="noStrike" dirty="0">
                          <a:solidFill>
                            <a:srgbClr val="000000"/>
                          </a:solidFill>
                          <a:effectLst/>
                          <a:latin typeface="Arial"/>
                        </a:rPr>
                      </a:br>
                      <a:r>
                        <a:rPr lang="en-US" sz="700" b="0" i="0" u="none" strike="noStrike" dirty="0">
                          <a:solidFill>
                            <a:srgbClr val="000000"/>
                          </a:solidFill>
                          <a:effectLst/>
                          <a:latin typeface="Arial"/>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US" sz="500" b="0" i="0" u="none" strike="noStrike" dirty="0">
                          <a:solidFill>
                            <a:srgbClr val="000000"/>
                          </a:solidFill>
                          <a:effectLst/>
                          <a:latin typeface="Arial"/>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188446">
                <a:tc>
                  <a:txBody>
                    <a:bodyPr/>
                    <a:lstStyle/>
                    <a:p>
                      <a:pPr algn="ctr" fontAlgn="b"/>
                      <a:r>
                        <a:rPr lang="en-US" sz="700" b="1" i="0" u="none" strike="noStrike" dirty="0">
                          <a:solidFill>
                            <a:srgbClr val="000000"/>
                          </a:solidFill>
                          <a:effectLst/>
                          <a:latin typeface="Arial"/>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     Water Plant In Service </a:t>
                      </a:r>
                      <a:r>
                        <a:rPr lang="en-US" sz="700" b="0" i="1" u="none" strike="noStrike" dirty="0">
                          <a:solidFill>
                            <a:srgbClr val="000000"/>
                          </a:solidFill>
                          <a:effectLst/>
                          <a:latin typeface="Arial"/>
                        </a:rPr>
                        <a:t>(From Pg. W-5)</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1,069,136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88446">
                <a:tc>
                  <a:txBody>
                    <a:bodyPr/>
                    <a:lstStyle/>
                    <a:p>
                      <a:pPr algn="ctr" fontAlgn="b"/>
                      <a:r>
                        <a:rPr lang="en-US" sz="700" b="1" i="0" u="none" strike="noStrike" dirty="0">
                          <a:solidFill>
                            <a:srgbClr val="000000"/>
                          </a:solidFill>
                          <a:effectLst/>
                          <a:latin typeface="Arial"/>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      LESS:  Water Depreciation Reserve </a:t>
                      </a:r>
                      <a:r>
                        <a:rPr lang="en-US" sz="700" b="0" i="1" u="none" strike="noStrike" dirty="0">
                          <a:solidFill>
                            <a:srgbClr val="000000"/>
                          </a:solidFill>
                          <a:effectLst/>
                          <a:latin typeface="Arial"/>
                        </a:rPr>
                        <a:t>(From Pg. W-5)</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186,764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Net Water Plant in Service </a:t>
                      </a:r>
                      <a:r>
                        <a:rPr lang="en-US" sz="700" b="0" i="1" u="none" strike="noStrike" dirty="0">
                          <a:solidFill>
                            <a:srgbClr val="000000"/>
                          </a:solidFill>
                          <a:effectLst/>
                          <a:latin typeface="Arial"/>
                        </a:rPr>
                        <a:t>(Line 3</a:t>
                      </a:r>
                      <a:r>
                        <a:rPr lang="en-US" sz="700" b="1" i="1" u="none" strike="noStrike" dirty="0">
                          <a:solidFill>
                            <a:srgbClr val="000000"/>
                          </a:solidFill>
                          <a:effectLst/>
                          <a:latin typeface="Arial"/>
                        </a:rPr>
                        <a:t>MINUS</a:t>
                      </a:r>
                      <a:r>
                        <a:rPr lang="en-US" sz="700" b="0" i="1" u="none" strike="noStrike" dirty="0">
                          <a:solidFill>
                            <a:srgbClr val="000000"/>
                          </a:solidFill>
                          <a:effectLst/>
                          <a:latin typeface="Arial"/>
                        </a:rPr>
                        <a:t> Line 4</a:t>
                      </a:r>
                      <a:r>
                        <a:rPr lang="en-US" sz="700" b="0" i="1" u="none" strike="noStrike" dirty="0" smtClean="0">
                          <a:solidFill>
                            <a:srgbClr val="000000"/>
                          </a:solidFill>
                          <a:effectLst/>
                          <a:latin typeface="Arial"/>
                        </a:rPr>
                        <a:t>)</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882,371</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99"/>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Water Materials and Supplies</a:t>
                      </a:r>
                      <a:r>
                        <a:rPr lang="en-US" sz="700" b="0" i="0" u="none" strike="sngStrike" dirty="0">
                          <a:solidFill>
                            <a:srgbClr val="000000"/>
                          </a:solidFill>
                          <a:effectLst/>
                          <a:latin typeface="Arial"/>
                        </a:rPr>
                        <a:t> </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Water Construction Work in Progress</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Water Plant Held for Future Use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Water Plant Acquisition Adjustment</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3">
                  <a:txBody>
                    <a:bodyPr/>
                    <a:lstStyle/>
                    <a:p>
                      <a:pPr algn="l" fontAlgn="b"/>
                      <a:r>
                        <a:rPr lang="en-US" sz="700" b="0" i="0" u="none" strike="noStrike" dirty="0">
                          <a:solidFill>
                            <a:srgbClr val="000000"/>
                          </a:solidFill>
                          <a:effectLst/>
                          <a:latin typeface="Arial"/>
                        </a:rPr>
                        <a:t>     Sewer Plant in Service </a:t>
                      </a:r>
                      <a:r>
                        <a:rPr lang="en-US" sz="700" b="0" i="1" u="none" strike="noStrike" dirty="0">
                          <a:solidFill>
                            <a:srgbClr val="000000"/>
                          </a:solidFill>
                          <a:effectLst/>
                          <a:latin typeface="Arial"/>
                        </a:rPr>
                        <a:t>(From Pg. S-4)</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1,119,713</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     LESS:  Sewer Depreciation Reserve </a:t>
                      </a:r>
                      <a:r>
                        <a:rPr lang="en-US" sz="700" b="0" i="1" u="none" strike="noStrike" dirty="0">
                          <a:solidFill>
                            <a:srgbClr val="000000"/>
                          </a:solidFill>
                          <a:effectLst/>
                          <a:latin typeface="Arial"/>
                        </a:rPr>
                        <a:t>(From Pg. S-4)</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AEAEA"/>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337,709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Net Sewer Plant in Service </a:t>
                      </a:r>
                      <a:r>
                        <a:rPr lang="en-US" sz="700" b="0" i="1" u="none" strike="noStrike" dirty="0">
                          <a:solidFill>
                            <a:srgbClr val="000000"/>
                          </a:solidFill>
                          <a:effectLst/>
                          <a:latin typeface="Arial"/>
                        </a:rPr>
                        <a:t>(Line 10</a:t>
                      </a:r>
                      <a:r>
                        <a:rPr lang="en-US" sz="700" b="1" i="1" u="none" strike="noStrike" dirty="0">
                          <a:solidFill>
                            <a:srgbClr val="000000"/>
                          </a:solidFill>
                          <a:effectLst/>
                          <a:latin typeface="Arial"/>
                        </a:rPr>
                        <a:t>MINUS </a:t>
                      </a:r>
                      <a:r>
                        <a:rPr lang="en-US" sz="700" b="0" i="1" u="none" strike="noStrike" dirty="0">
                          <a:solidFill>
                            <a:srgbClr val="000000"/>
                          </a:solidFill>
                          <a:effectLst/>
                          <a:latin typeface="Arial"/>
                        </a:rPr>
                        <a:t>Line 11) </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782,003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99"/>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Sewer Materials and Supplies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Sewer Construction Work in Progress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Sewer Plant Held for Future Use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Sewer Plant Acquisition Adjustment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17</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Other Plant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Cash</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effectLst/>
                          <a:latin typeface="Arial"/>
                        </a:rPr>
                        <a:t> </a:t>
                      </a:r>
                      <a:r>
                        <a:rPr lang="en-US" sz="700" b="0" i="0" u="none" strike="noStrike" dirty="0">
                          <a:solidFill>
                            <a:srgbClr val="00B0F0"/>
                          </a:solidFill>
                          <a:effectLst/>
                          <a:latin typeface="Arial"/>
                        </a:rPr>
                        <a:t>$                </a:t>
                      </a:r>
                      <a:r>
                        <a:rPr lang="en-US" sz="700" b="0" i="0" u="none" strike="noStrike" dirty="0" smtClean="0">
                          <a:solidFill>
                            <a:srgbClr val="00B0F0"/>
                          </a:solidFill>
                          <a:effectLst/>
                          <a:latin typeface="Arial"/>
                        </a:rPr>
                        <a:t>750 </a:t>
                      </a:r>
                      <a:endParaRPr lang="en-US" sz="700" b="0" i="0" u="none" strike="noStrike" dirty="0">
                        <a:solidFill>
                          <a:srgbClr val="00B0F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Accounts Receivable </a:t>
                      </a:r>
                      <a:r>
                        <a:rPr lang="en-US" sz="700" b="0" i="1" u="none" strike="noStrike" dirty="0">
                          <a:solidFill>
                            <a:srgbClr val="000000"/>
                          </a:solidFill>
                          <a:effectLst/>
                          <a:latin typeface="Arial"/>
                        </a:rPr>
                        <a:t>(i.e., Amounts due from customers or other parties.)</a:t>
                      </a:r>
                      <a:endParaRPr lang="en-US" sz="700" b="0" i="0" u="none" strike="noStrike" dirty="0">
                        <a:solidFill>
                          <a:srgbClr val="000000"/>
                        </a:solidFill>
                        <a:effectLst/>
                        <a:latin typeface="Arial"/>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700" b="0" i="0" u="none" strike="noStrike" dirty="0">
                          <a:solidFill>
                            <a:srgbClr val="000000"/>
                          </a:solidFill>
                          <a:effectLst/>
                          <a:latin typeface="Arial"/>
                        </a:rPr>
                        <a:t>Other Assets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r>
              <a:tr h="188446">
                <a:tc>
                  <a:txBody>
                    <a:bodyPr/>
                    <a:lstStyle/>
                    <a:p>
                      <a:pPr algn="ctr" fontAlgn="b"/>
                      <a:r>
                        <a:rPr lang="en-US" sz="700" b="1" i="0" u="none" strike="noStrike" dirty="0">
                          <a:solidFill>
                            <a:srgbClr val="000000"/>
                          </a:solidFill>
                          <a:effectLst/>
                          <a:latin typeface="Arial"/>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a:txBody>
                    <a:bodyPr/>
                    <a:lstStyle/>
                    <a:p>
                      <a:pPr algn="r" fontAlgn="b"/>
                      <a:r>
                        <a:rPr lang="en-US" sz="700" b="1" i="0" u="none" strike="noStrike" dirty="0">
                          <a:solidFill>
                            <a:srgbClr val="000000"/>
                          </a:solidFill>
                          <a:effectLst/>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b"/>
                      <a:r>
                        <a:rPr lang="en-US" sz="700" b="1" i="0" u="none" strike="noStrike" dirty="0">
                          <a:solidFill>
                            <a:srgbClr val="000000"/>
                          </a:solidFill>
                          <a:effectLst/>
                          <a:latin typeface="Arial"/>
                        </a:rPr>
                        <a:t>Total Assets*   </a:t>
                      </a:r>
                    </a:p>
                  </a:txBody>
                  <a:tcPr marL="0" marR="0" marT="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a:rPr>
                        <a:t> $       </a:t>
                      </a:r>
                      <a:r>
                        <a:rPr lang="en-US" sz="700" b="0" i="0" u="none" strike="noStrike" dirty="0" smtClean="0">
                          <a:solidFill>
                            <a:srgbClr val="000000"/>
                          </a:solidFill>
                          <a:effectLst/>
                          <a:latin typeface="Arial"/>
                        </a:rPr>
                        <a:t>1,665,124 </a:t>
                      </a:r>
                      <a:endParaRPr lang="en-US" sz="700" b="0" i="0" u="none" strike="noStrike" dirty="0">
                        <a:solidFill>
                          <a:srgbClr val="000000"/>
                        </a:solidFill>
                        <a:effectLst/>
                        <a:latin typeface="Arial"/>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fontAlgn="ctr"/>
                      <a:r>
                        <a:rPr lang="en-US" sz="500" b="0" i="0" u="none" strike="noStrike" dirty="0">
                          <a:solidFill>
                            <a:srgbClr val="000000"/>
                          </a:solidFill>
                          <a:effectLst/>
                          <a:latin typeface="Arial"/>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59649">
                <a:tc>
                  <a:txBody>
                    <a:bodyPr/>
                    <a:lstStyle/>
                    <a:p>
                      <a:pPr algn="ctr" fontAlgn="t"/>
                      <a:r>
                        <a:rPr lang="en-US" sz="700" b="1" i="0" u="none" strike="noStrike" dirty="0">
                          <a:solidFill>
                            <a:srgbClr val="000000"/>
                          </a:solidFill>
                          <a:effectLst/>
                          <a:latin typeface="Arial"/>
                        </a:rPr>
                        <a:t>*</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gridSpan="7">
                  <a:txBody>
                    <a:bodyPr/>
                    <a:lstStyle/>
                    <a:p>
                      <a:pPr algn="l" fontAlgn="t"/>
                      <a:r>
                        <a:rPr lang="en-US" sz="700" b="1" i="0" u="none" strike="noStrike" dirty="0">
                          <a:solidFill>
                            <a:srgbClr val="000000"/>
                          </a:solidFill>
                          <a:effectLst/>
                          <a:latin typeface="Arial"/>
                        </a:rPr>
                        <a:t>Total Assets should balance with Total Equity and Liabilities on Page 5</a:t>
                      </a:r>
                      <a:r>
                        <a:rPr lang="en-US" sz="700" b="1" i="1" u="none" strike="noStrike" dirty="0">
                          <a:solidFill>
                            <a:srgbClr val="000000"/>
                          </a:solidFill>
                          <a:effectLst/>
                          <a:latin typeface="Arial"/>
                        </a:rPr>
                        <a:t> (see instructions)</a:t>
                      </a:r>
                      <a:r>
                        <a:rPr lang="en-US" sz="700" b="1" i="0" u="none" strike="noStrike" dirty="0">
                          <a:solidFill>
                            <a:srgbClr val="000000"/>
                          </a:solidFill>
                          <a:effectLst/>
                          <a:latin typeface="Arial"/>
                        </a:rPr>
                        <a:t>.  Difference between Equity &amp; Liabilities and Assets</a:t>
                      </a:r>
                      <a:r>
                        <a:rPr lang="en-US" sz="700" b="1" i="1" u="none" strike="noStrike" dirty="0">
                          <a:solidFill>
                            <a:srgbClr val="000000"/>
                          </a:solidFill>
                          <a:effectLst/>
                          <a:latin typeface="Arial"/>
                        </a:rPr>
                        <a:t> (from Pg. 5)</a:t>
                      </a:r>
                      <a:r>
                        <a:rPr lang="en-US" sz="700" b="1" i="0" u="none" strike="noStrike" dirty="0">
                          <a:solidFill>
                            <a:srgbClr val="000000"/>
                          </a:solidFill>
                          <a:effectLst/>
                          <a:latin typeface="Arial"/>
                        </a:rPr>
                        <a:t>. </a:t>
                      </a:r>
                    </a:p>
                  </a:txBody>
                  <a:tcPr marL="0" marR="0" marT="0" marB="0">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9826">
                <a:tc>
                  <a:txBody>
                    <a:bodyPr/>
                    <a:lstStyle/>
                    <a:p>
                      <a:pPr algn="ctr" fontAlgn="t"/>
                      <a:endParaRPr lang="en-US" sz="700" b="1" i="0" u="none" strike="noStrike" dirty="0">
                        <a:solidFill>
                          <a:srgbClr val="000000"/>
                        </a:solidFill>
                        <a:effectLst/>
                        <a:latin typeface="Arial"/>
                      </a:endParaRPr>
                    </a:p>
                  </a:txBody>
                  <a:tcPr marL="0" marR="0" marT="0"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700" b="1" i="0" u="none" strike="noStrike" dirty="0">
                        <a:solidFill>
                          <a:srgbClr val="000000"/>
                        </a:solidFill>
                        <a:effectLst/>
                        <a:latin typeface="Arial"/>
                      </a:endParaRPr>
                    </a:p>
                  </a:txBody>
                  <a:tcPr marL="0" marR="0" marT="0" marB="0">
                    <a:lnL>
                      <a:noFill/>
                    </a:lnL>
                    <a:lnR>
                      <a:noFill/>
                    </a:lnR>
                    <a:lnT>
                      <a:noFill/>
                    </a:lnT>
                    <a:lnB>
                      <a:noFill/>
                    </a:lnB>
                  </a:tcPr>
                </a:tc>
                <a:tc gridSpan="2">
                  <a:txBody>
                    <a:bodyPr/>
                    <a:lstStyle/>
                    <a:p>
                      <a:pPr algn="l" fontAlgn="t"/>
                      <a:endParaRPr lang="en-US" sz="700" b="1" i="0" u="none" strike="noStrike" dirty="0">
                        <a:solidFill>
                          <a:srgbClr val="000000"/>
                        </a:solidFill>
                        <a:effectLst/>
                        <a:latin typeface="Arial"/>
                      </a:endParaRPr>
                    </a:p>
                  </a:txBody>
                  <a:tcPr marL="0" marR="0" marT="0" marB="0">
                    <a:lnL>
                      <a:noFill/>
                    </a:lnL>
                    <a:lnR>
                      <a:noFill/>
                    </a:lnR>
                    <a:lnT>
                      <a:noFill/>
                    </a:lnT>
                    <a:lnB>
                      <a:noFill/>
                    </a:lnB>
                  </a:tcPr>
                </a:tc>
                <a:tc hMerge="1">
                  <a:txBody>
                    <a:bodyPr/>
                    <a:lstStyle/>
                    <a:p>
                      <a:endParaRPr lang="en-US"/>
                    </a:p>
                  </a:txBody>
                  <a:tcPr/>
                </a:tc>
                <a:tc>
                  <a:txBody>
                    <a:bodyPr/>
                    <a:lstStyle/>
                    <a:p>
                      <a:pPr algn="l" fontAlgn="t"/>
                      <a:endParaRPr lang="en-US" sz="700" b="1"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1"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700" b="1" i="0" u="none" strike="noStrike" dirty="0">
                        <a:solidFill>
                          <a:srgbClr val="000000"/>
                        </a:solidFill>
                        <a:effectLst/>
                        <a:latin typeface="Arial"/>
                      </a:endParaRPr>
                    </a:p>
                  </a:txBody>
                  <a:tcPr marL="0" marR="0" marT="0" marB="0">
                    <a:lnL>
                      <a:noFill/>
                    </a:lnL>
                    <a:lnR>
                      <a:noFill/>
                    </a:lnR>
                    <a:lnT>
                      <a:noFill/>
                    </a:lnT>
                    <a:lnB>
                      <a:noFill/>
                    </a:lnB>
                  </a:tcPr>
                </a:tc>
                <a:tc>
                  <a:txBody>
                    <a:bodyPr/>
                    <a:lstStyle/>
                    <a:p>
                      <a:pPr algn="l" fontAlgn="t"/>
                      <a:endParaRPr lang="en-US" sz="500" b="1" i="0" u="none" strike="noStrike" dirty="0">
                        <a:solidFill>
                          <a:srgbClr val="000000"/>
                        </a:solidFill>
                        <a:effectLst/>
                        <a:latin typeface="Arial"/>
                      </a:endParaRPr>
                    </a:p>
                  </a:txBody>
                  <a:tcPr marL="0" marR="0" marT="0" marB="0">
                    <a:lnL>
                      <a:noFill/>
                    </a:lnL>
                    <a:lnR w="12700" cap="flat" cmpd="sng" algn="ctr">
                      <a:solidFill>
                        <a:schemeClr val="tx1"/>
                      </a:solidFill>
                      <a:prstDash val="solid"/>
                      <a:round/>
                      <a:headEnd type="none" w="med" len="med"/>
                      <a:tailEnd type="none" w="med" len="med"/>
                    </a:lnR>
                    <a:lnT>
                      <a:noFill/>
                    </a:lnT>
                    <a:lnB>
                      <a:noFill/>
                    </a:lnB>
                  </a:tcPr>
                </a:tc>
              </a:tr>
              <a:tr h="129964">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3">
                  <a:txBody>
                    <a:bodyPr/>
                    <a:lstStyle/>
                    <a:p>
                      <a:pPr algn="l" fontAlgn="b"/>
                      <a:r>
                        <a:rPr lang="en-US" sz="700" b="0" i="0" u="none" strike="noStrike" dirty="0">
                          <a:solidFill>
                            <a:srgbClr val="000000"/>
                          </a:solidFill>
                          <a:effectLst/>
                          <a:latin typeface="Arial"/>
                        </a:rPr>
                        <a:t>Indicates a link to another worksheet within workbook</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9826">
                <a:tc>
                  <a:txBody>
                    <a:bodyPr/>
                    <a:lstStyle/>
                    <a:p>
                      <a:pPr algn="l" fontAlgn="b"/>
                      <a:r>
                        <a:rPr lang="en-US" sz="700" b="0" i="0" u="none" strike="noStrike" dirty="0">
                          <a:solidFill>
                            <a:srgbClr val="000000"/>
                          </a:solidFill>
                          <a:effectLst/>
                          <a:latin typeface="Arial"/>
                        </a:rPr>
                        <a:t> </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gridSpan="3">
                  <a:txBody>
                    <a:bodyPr/>
                    <a:lstStyle/>
                    <a:p>
                      <a:pPr algn="l" fontAlgn="b"/>
                      <a:r>
                        <a:rPr lang="en-US" sz="700" b="0" i="0" u="none" strike="noStrike" dirty="0">
                          <a:solidFill>
                            <a:srgbClr val="000000"/>
                          </a:solidFill>
                          <a:effectLst/>
                          <a:latin typeface="Arial"/>
                        </a:rPr>
                        <a:t>Indicates formula cell(s)</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700" b="0" i="1" u="none" strike="noStrike" dirty="0">
                          <a:solidFill>
                            <a:srgbClr val="000000"/>
                          </a:solidFill>
                          <a:effectLst/>
                          <a:latin typeface="Arial"/>
                        </a:rPr>
                        <a:t>(To be used when filing under seal.)</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400" b="0" i="0" u="none" strike="noStrike" dirty="0">
                        <a:solidFill>
                          <a:srgbClr val="000000"/>
                        </a:solidFill>
                        <a:effectLst/>
                        <a:latin typeface="Arial"/>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29826">
                <a:tc>
                  <a:txBody>
                    <a:bodyPr/>
                    <a:lstStyle/>
                    <a:p>
                      <a:pPr algn="ctr" fontAlgn="b"/>
                      <a:endParaRPr lang="en-US" sz="700" b="1" i="0" u="none" strike="noStrike" dirty="0">
                        <a:solidFill>
                          <a:srgbClr val="000000"/>
                        </a:solidFill>
                        <a:effectLst/>
                        <a:latin typeface="Arial"/>
                      </a:endParaRP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Arial"/>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500" b="0" i="0" u="none" strike="noStrike" dirty="0">
                        <a:solidFill>
                          <a:srgbClr val="000000"/>
                        </a:solidFill>
                        <a:effectLst/>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6AF98FAD-0B99-4BAC-85F4-9AE5EAD4915D}" type="slidenum">
              <a:rPr lang="en-US" smtClean="0"/>
              <a:t>9</a:t>
            </a:fld>
            <a:endParaRPr lang="en-US" dirty="0"/>
          </a:p>
        </p:txBody>
      </p:sp>
    </p:spTree>
    <p:extLst>
      <p:ext uri="{BB962C8B-B14F-4D97-AF65-F5344CB8AC3E}">
        <p14:creationId xmlns:p14="http://schemas.microsoft.com/office/powerpoint/2010/main" val="38173404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3850</TotalTime>
  <Words>11948</Words>
  <Application>Microsoft Office PowerPoint</Application>
  <PresentationFormat>Custom</PresentationFormat>
  <Paragraphs>4597</Paragraphs>
  <Slides>35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Adjacency</vt:lpstr>
      <vt:lpstr>Microsoft Excel Worksheet</vt:lpstr>
      <vt:lpstr>Annual Report Example - Correctly Completed for a Public Submission</vt:lpstr>
      <vt:lpstr>Index</vt:lpstr>
      <vt:lpstr>Informational:</vt:lpstr>
      <vt:lpstr>Important To Remember  </vt:lpstr>
      <vt:lpstr>Cover Page –Refer to the Annual Report Instructions for this page.</vt:lpstr>
      <vt:lpstr>Page 1 - Refer  to the Annual Report Instructions for this page.</vt:lpstr>
      <vt:lpstr>Page 2 – Refer to the Annual Report Instructions for this page.</vt:lpstr>
      <vt:lpstr>Page 3 - Refer to the Annual Report Instructions  for this page.</vt:lpstr>
      <vt:lpstr>Page 4 - Refer to the Annual Report Instructions  for this page.</vt:lpstr>
      <vt:lpstr>Page 5 –Refer to the Annual Report Instructions  for this page.</vt:lpstr>
      <vt:lpstr>Page 6 – Refer to the Annual Report Instructions for this page.</vt:lpstr>
      <vt:lpstr>Page 7 - Refer to the Annual Report Instructions  for this page.</vt:lpstr>
      <vt:lpstr>Page 8 - Refer to the Annual Report Instructions for this page. </vt:lpstr>
      <vt:lpstr>Page 9 – Refer to the Annual Report Instructions for this page.</vt:lpstr>
      <vt:lpstr>Page W-1 – Refer to the Annual Report Instructions for this page.</vt:lpstr>
      <vt:lpstr>Page W-2 – Refer to the Annual Report Instructions  for each page.</vt:lpstr>
      <vt:lpstr>Page W-3 - Refer to the Annual Report Instructions for this page.</vt:lpstr>
      <vt:lpstr>Page W-4 - Refer to the Annual Report Instructions for this page.</vt:lpstr>
      <vt:lpstr>Page W-5 (Page 1 of 3) – Refer to the Annual Report Instructions for this page.</vt:lpstr>
      <vt:lpstr>Page W-5 (Page 2 of 3) – Refer to the Annual Report Instructions for this page.</vt:lpstr>
      <vt:lpstr>Page W-5 (Page 3 of 3) – Refer to the Annual Report Instructions for this page.</vt:lpstr>
      <vt:lpstr>Page W-6 (Part 1 of 2) - Refer to the Annual Report Instructions for this page.</vt:lpstr>
      <vt:lpstr>Page W-6 (Part 2 of 2) - Refer to the Annual Report Instructions for this page.</vt:lpstr>
      <vt:lpstr>Page W-7 - Refer to the Annual Report Instructions for this page.</vt:lpstr>
      <vt:lpstr>Page W-8 - Refer to the Annual Report Instructions for this page.</vt:lpstr>
      <vt:lpstr>Page S-1 - Refer to the Annual Report Instructions for this page.</vt:lpstr>
      <vt:lpstr>Page S-2 - Refer to the Annual Report Instructions for this page.</vt:lpstr>
      <vt:lpstr>Page S-3 - Refer to the Annual Report Instructions for this page.</vt:lpstr>
      <vt:lpstr>Page S-4  (Page 1 of  2) – Refer  to the Annual Report Instructions  for this page.</vt:lpstr>
      <vt:lpstr>Page S-4 (Page 2 of 2)  – Refer to the Annual Report Instructions for this page.</vt:lpstr>
      <vt:lpstr>Page S-5 - Refer to the Annual Report Instructions for this page.</vt:lpstr>
      <vt:lpstr>Verification Page - Refer to the Annual Report Instructions  for this page.</vt:lpstr>
      <vt:lpstr> Contact and Website Information </vt:lpstr>
      <vt:lpstr>Annual Report Timeline</vt:lpstr>
      <vt:lpstr>How to File a 30 Day Extension</vt:lpstr>
    </vt:vector>
  </TitlesOfParts>
  <Company>MOPSC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Report Training</dc:title>
  <dc:creator>carlee</dc:creator>
  <cp:lastModifiedBy>Sandra Reinhart</cp:lastModifiedBy>
  <cp:revision>436</cp:revision>
  <cp:lastPrinted>2016-12-21T19:29:44Z</cp:lastPrinted>
  <dcterms:created xsi:type="dcterms:W3CDTF">2014-04-22T18:52:14Z</dcterms:created>
  <dcterms:modified xsi:type="dcterms:W3CDTF">2017-12-14T16:21:45Z</dcterms:modified>
</cp:coreProperties>
</file>