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Lst>
  <p:notesMasterIdLst>
    <p:notesMasterId r:id="rId31"/>
  </p:notesMasterIdLst>
  <p:handoutMasterIdLst>
    <p:handoutMasterId r:id="rId32"/>
  </p:handoutMasterIdLst>
  <p:sldIdLst>
    <p:sldId id="256" r:id="rId3"/>
    <p:sldId id="348" r:id="rId4"/>
    <p:sldId id="330" r:id="rId5"/>
    <p:sldId id="350" r:id="rId6"/>
    <p:sldId id="349" r:id="rId7"/>
    <p:sldId id="345" r:id="rId8"/>
    <p:sldId id="332" r:id="rId9"/>
    <p:sldId id="344" r:id="rId10"/>
    <p:sldId id="353" r:id="rId11"/>
    <p:sldId id="358" r:id="rId12"/>
    <p:sldId id="359" r:id="rId13"/>
    <p:sldId id="360" r:id="rId14"/>
    <p:sldId id="361" r:id="rId15"/>
    <p:sldId id="362" r:id="rId16"/>
    <p:sldId id="363" r:id="rId17"/>
    <p:sldId id="364" r:id="rId18"/>
    <p:sldId id="365" r:id="rId19"/>
    <p:sldId id="366" r:id="rId20"/>
    <p:sldId id="367" r:id="rId21"/>
    <p:sldId id="368" r:id="rId22"/>
    <p:sldId id="369" r:id="rId23"/>
    <p:sldId id="370" r:id="rId24"/>
    <p:sldId id="371" r:id="rId25"/>
    <p:sldId id="372" r:id="rId26"/>
    <p:sldId id="373" r:id="rId27"/>
    <p:sldId id="374" r:id="rId28"/>
    <p:sldId id="375" r:id="rId29"/>
    <p:sldId id="376" r:id="rId30"/>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DDDDD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3124" autoAdjust="0"/>
    <p:restoredTop sz="86441" autoAdjust="0"/>
  </p:normalViewPr>
  <p:slideViewPr>
    <p:cSldViewPr>
      <p:cViewPr varScale="1">
        <p:scale>
          <a:sx n="60" d="100"/>
          <a:sy n="60" d="100"/>
        </p:scale>
        <p:origin x="-30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7891"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7892"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7893"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E60D03-C532-4042-BAC7-2F104C8225B2}"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5604"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3"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27C221A-BF14-42CD-B0B0-C190D9134548}"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27C221A-BF14-42CD-B0B0-C190D9134548}"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37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1F44CE4-4103-46D6-9FA5-ECD3CB2E653C}" type="slidenum">
              <a:rPr lang="en-US"/>
              <a:pPr fontAlgn="base">
                <a:spcBef>
                  <a:spcPct val="0"/>
                </a:spcBef>
                <a:spcAft>
                  <a:spcPct val="0"/>
                </a:spcAft>
                <a:defRPr/>
              </a:pPr>
              <a:t>26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a:ln/>
        </p:spPr>
      </p:sp>
      <p:sp>
        <p:nvSpPr>
          <p:cNvPr id="31746" name="Notes Placeholder 2"/>
          <p:cNvSpPr>
            <a:spLocks noGrp="1"/>
          </p:cNvSpPr>
          <p:nvPr>
            <p:ph type="body" idx="1"/>
          </p:nvPr>
        </p:nvSpPr>
        <p:spPr>
          <a:noFill/>
          <a:ln/>
        </p:spPr>
        <p:txBody>
          <a:bodyPr/>
          <a:lstStyle/>
          <a:p>
            <a:r>
              <a:rPr lang="en-US" smtClean="0"/>
              <a:t>Issues deal with </a:t>
            </a:r>
          </a:p>
          <a:p>
            <a:pPr>
              <a:buFontTx/>
              <a:buChar char="•"/>
            </a:pPr>
            <a:r>
              <a:rPr lang="en-US" smtClean="0"/>
              <a:t>  Wholesale sales</a:t>
            </a:r>
          </a:p>
          <a:p>
            <a:pPr>
              <a:buFontTx/>
              <a:buChar char="•"/>
            </a:pPr>
            <a:r>
              <a:rPr lang="en-US" smtClean="0"/>
              <a:t>  Transmission service</a:t>
            </a:r>
          </a:p>
          <a:p>
            <a:pPr>
              <a:buFontTx/>
              <a:buChar char="•"/>
            </a:pPr>
            <a:r>
              <a:rPr lang="en-US" smtClean="0"/>
              <a:t>  Backstop siting</a:t>
            </a:r>
          </a:p>
          <a:p>
            <a:pPr>
              <a:buFontTx/>
              <a:buChar char="•"/>
            </a:pPr>
            <a:endParaRPr lang="en-US" smtClean="0"/>
          </a:p>
          <a:p>
            <a:pPr>
              <a:buFontTx/>
              <a:buChar char="•"/>
            </a:pPr>
            <a:r>
              <a:rPr lang="en-US" smtClean="0"/>
              <a:t>States can and should advise FERC on these issues</a:t>
            </a:r>
          </a:p>
        </p:txBody>
      </p:sp>
      <p:sp>
        <p:nvSpPr>
          <p:cNvPr id="31747" name="Slide Number Placeholder 3"/>
          <p:cNvSpPr>
            <a:spLocks noGrp="1"/>
          </p:cNvSpPr>
          <p:nvPr>
            <p:ph type="sldNum" sz="quarter" idx="5"/>
          </p:nvPr>
        </p:nvSpPr>
        <p:spPr>
          <a:noFill/>
        </p:spPr>
        <p:txBody>
          <a:bodyPr/>
          <a:lstStyle/>
          <a:p>
            <a:fld id="{A884AA2C-B21C-40D9-8115-03DEE576016E}" type="slidenum">
              <a:rPr lang="en-US" smtClean="0"/>
              <a:pPr/>
              <a:t>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3794" name="Notes Placeholder 2"/>
          <p:cNvSpPr>
            <a:spLocks noGrp="1"/>
          </p:cNvSpPr>
          <p:nvPr>
            <p:ph type="body" idx="1"/>
          </p:nvPr>
        </p:nvSpPr>
        <p:spPr>
          <a:noFill/>
          <a:ln/>
        </p:spPr>
        <p:txBody>
          <a:bodyPr/>
          <a:lstStyle/>
          <a:p>
            <a:r>
              <a:rPr lang="en-US" smtClean="0"/>
              <a:t>Commission acts as buyers’ agent</a:t>
            </a:r>
          </a:p>
          <a:p>
            <a:endParaRPr lang="en-US" smtClean="0"/>
          </a:p>
          <a:p>
            <a:r>
              <a:rPr lang="en-US" smtClean="0"/>
              <a:t>See reference slide on contracts</a:t>
            </a:r>
          </a:p>
        </p:txBody>
      </p:sp>
      <p:sp>
        <p:nvSpPr>
          <p:cNvPr id="33795" name="Slide Number Placeholder 3"/>
          <p:cNvSpPr>
            <a:spLocks noGrp="1"/>
          </p:cNvSpPr>
          <p:nvPr>
            <p:ph type="sldNum" sz="quarter" idx="5"/>
          </p:nvPr>
        </p:nvSpPr>
        <p:spPr>
          <a:noFill/>
        </p:spPr>
        <p:txBody>
          <a:bodyPr/>
          <a:lstStyle/>
          <a:p>
            <a:fld id="{8FDDF89B-2470-412E-AA56-AF2B4B6EB34B}" type="slidenum">
              <a:rPr lang="en-US" smtClean="0"/>
              <a:pPr/>
              <a:t>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a:ln/>
        </p:spPr>
      </p:sp>
      <p:sp>
        <p:nvSpPr>
          <p:cNvPr id="35842" name="Notes Placeholder 2"/>
          <p:cNvSpPr>
            <a:spLocks noGrp="1"/>
          </p:cNvSpPr>
          <p:nvPr>
            <p:ph type="body" idx="1"/>
          </p:nvPr>
        </p:nvSpPr>
        <p:spPr>
          <a:noFill/>
          <a:ln/>
        </p:spPr>
        <p:txBody>
          <a:bodyPr/>
          <a:lstStyle/>
          <a:p>
            <a:r>
              <a:rPr lang="en-US" smtClean="0"/>
              <a:t>See reference slide on types of states in OMS.   Some are hybrid states.</a:t>
            </a:r>
          </a:p>
        </p:txBody>
      </p:sp>
      <p:sp>
        <p:nvSpPr>
          <p:cNvPr id="35843" name="Slide Number Placeholder 3"/>
          <p:cNvSpPr>
            <a:spLocks noGrp="1"/>
          </p:cNvSpPr>
          <p:nvPr>
            <p:ph type="sldNum" sz="quarter" idx="5"/>
          </p:nvPr>
        </p:nvSpPr>
        <p:spPr>
          <a:noFill/>
        </p:spPr>
        <p:txBody>
          <a:bodyPr/>
          <a:lstStyle/>
          <a:p>
            <a:fld id="{10054951-B2ED-45FB-826B-35B717B19744}" type="slidenum">
              <a:rPr lang="en-US" smtClean="0"/>
              <a:pPr/>
              <a:t>5</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ChangeArrowheads="1" noTextEdit="1"/>
          </p:cNvSpPr>
          <p:nvPr>
            <p:ph type="sldImg"/>
          </p:nvPr>
        </p:nvSpPr>
        <p:spPr>
          <a:ln/>
        </p:spPr>
      </p:sp>
      <p:sp>
        <p:nvSpPr>
          <p:cNvPr id="37890" name="Rectangle 3"/>
          <p:cNvSpPr>
            <a:spLocks noGrp="1" noChangeArrowheads="1"/>
          </p:cNvSpPr>
          <p:nvPr>
            <p:ph type="body" idx="1"/>
          </p:nvPr>
        </p:nvSpPr>
        <p:spPr>
          <a:noFill/>
          <a:ln/>
        </p:spPr>
        <p:txBody>
          <a:bodyPr/>
          <a:lstStyle/>
          <a:p>
            <a:r>
              <a:rPr lang="en-US" smtClean="0"/>
              <a:t>Illinois holds auctions to procure electric supply.</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ln/>
        </p:spPr>
      </p:sp>
      <p:sp>
        <p:nvSpPr>
          <p:cNvPr id="40962" name="Notes Placeholder 2"/>
          <p:cNvSpPr>
            <a:spLocks noGrp="1"/>
          </p:cNvSpPr>
          <p:nvPr>
            <p:ph type="body" idx="1"/>
          </p:nvPr>
        </p:nvSpPr>
        <p:spPr>
          <a:noFill/>
          <a:ln/>
        </p:spPr>
        <p:txBody>
          <a:bodyPr/>
          <a:lstStyle/>
          <a:p>
            <a:pPr marL="228600" indent="-228600">
              <a:buFontTx/>
              <a:buAutoNum type="arabicPeriod"/>
            </a:pPr>
            <a:r>
              <a:rPr lang="en-US" smtClean="0"/>
              <a:t>The choice of market structure within a state may be made by legislature.  Regulators are usually asked to advise, because the result must be one they can administer.</a:t>
            </a:r>
          </a:p>
          <a:p>
            <a:pPr marL="228600" indent="-228600">
              <a:buFontTx/>
              <a:buAutoNum type="arabicPeriod"/>
            </a:pPr>
            <a:endParaRPr lang="en-US" smtClean="0"/>
          </a:p>
          <a:p>
            <a:pPr marL="228600" indent="-228600">
              <a:buFontTx/>
              <a:buAutoNum type="arabicPeriod"/>
            </a:pPr>
            <a:r>
              <a:rPr lang="en-US" smtClean="0"/>
              <a:t>Membership issues – examples:  Duke, First Energy, Entergy.  </a:t>
            </a:r>
          </a:p>
          <a:p>
            <a:pPr marL="685800" lvl="1" indent="-228600"/>
            <a:r>
              <a:rPr lang="en-US" smtClean="0"/>
              <a:t>- When regulators do not have membership control (via jurisdiction over transmission owner), it may be a source of problems.</a:t>
            </a:r>
          </a:p>
          <a:p>
            <a:pPr marL="228600" indent="-228600">
              <a:buFontTx/>
              <a:buAutoNum type="arabicPeriod"/>
            </a:pPr>
            <a:endParaRPr lang="en-US" smtClean="0"/>
          </a:p>
          <a:p>
            <a:pPr marL="228600" indent="-228600">
              <a:buFontTx/>
              <a:buAutoNum type="arabicPeriod"/>
            </a:pPr>
            <a:r>
              <a:rPr lang="en-US" smtClean="0"/>
              <a:t>Utilities decide questions like self-scheduling v. market reliance; states can evaluate these decisions either before or after the fact.</a:t>
            </a:r>
          </a:p>
          <a:p>
            <a:pPr marL="228600" indent="-228600">
              <a:buFontTx/>
              <a:buAutoNum type="arabicPeriod"/>
            </a:pPr>
            <a:endParaRPr lang="en-US" smtClean="0"/>
          </a:p>
          <a:p>
            <a:pPr marL="228600" indent="-228600">
              <a:buFontTx/>
              <a:buAutoNum type="arabicPeriod"/>
            </a:pPr>
            <a:r>
              <a:rPr lang="en-US" smtClean="0"/>
              <a:t>Involvement in stakeholder process helps build this understanding – but states may disagree on how much involvement is right.</a:t>
            </a:r>
          </a:p>
        </p:txBody>
      </p:sp>
      <p:sp>
        <p:nvSpPr>
          <p:cNvPr id="40963" name="Slide Number Placeholder 3"/>
          <p:cNvSpPr>
            <a:spLocks noGrp="1"/>
          </p:cNvSpPr>
          <p:nvPr>
            <p:ph type="sldNum" sz="quarter" idx="5"/>
          </p:nvPr>
        </p:nvSpPr>
        <p:spPr>
          <a:noFill/>
        </p:spPr>
        <p:txBody>
          <a:bodyPr/>
          <a:lstStyle/>
          <a:p>
            <a:fld id="{740C28F1-E5D2-4311-B42C-273C85307DF5}" type="slidenum">
              <a:rPr lang="en-US" smtClean="0"/>
              <a:pPr/>
              <a:t>7</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a:ln/>
        </p:spPr>
      </p:sp>
      <p:sp>
        <p:nvSpPr>
          <p:cNvPr id="43010" name="Notes Placeholder 2"/>
          <p:cNvSpPr>
            <a:spLocks noGrp="1"/>
          </p:cNvSpPr>
          <p:nvPr>
            <p:ph type="body" idx="1"/>
          </p:nvPr>
        </p:nvSpPr>
        <p:spPr>
          <a:noFill/>
          <a:ln/>
        </p:spPr>
        <p:txBody>
          <a:bodyPr/>
          <a:lstStyle/>
          <a:p>
            <a:pPr marL="228600" indent="-228600">
              <a:buFontTx/>
              <a:buAutoNum type="arabicPeriod"/>
            </a:pPr>
            <a:r>
              <a:rPr lang="en-US" smtClean="0"/>
              <a:t>With the advent of NERC, states can at least decide if they want higher levels of reliability than NERC standards.  Also consider distribution issues like buried lines and transformers.</a:t>
            </a:r>
          </a:p>
          <a:p>
            <a:pPr marL="228600" indent="-228600">
              <a:buFontTx/>
              <a:buAutoNum type="arabicPeriod"/>
            </a:pPr>
            <a:endParaRPr lang="en-US" smtClean="0"/>
          </a:p>
          <a:p>
            <a:pPr marL="228600" indent="-228600">
              <a:buFontTx/>
              <a:buAutoNum type="arabicPeriod"/>
            </a:pPr>
            <a:r>
              <a:rPr lang="en-US" smtClean="0"/>
              <a:t>There is jurisdictional uncertainty about supply adequacy in an RTO construct.  There seems to be some agreement that it is better to have RTO benefits and live with jurisdictional ambiguity than to forego clear and present benefits for theoretical clarity.</a:t>
            </a:r>
          </a:p>
          <a:p>
            <a:pPr marL="228600" indent="-228600">
              <a:buFontTx/>
              <a:buAutoNum type="arabicPeriod"/>
            </a:pPr>
            <a:endParaRPr lang="en-US" smtClean="0"/>
          </a:p>
          <a:p>
            <a:pPr marL="228600" indent="-228600">
              <a:buFontTx/>
              <a:buAutoNum type="arabicPeriod"/>
            </a:pPr>
            <a:r>
              <a:rPr lang="en-US" smtClean="0"/>
              <a:t>Think about new facilities for generation, transmission, and distribution.</a:t>
            </a:r>
          </a:p>
        </p:txBody>
      </p:sp>
      <p:sp>
        <p:nvSpPr>
          <p:cNvPr id="43011" name="Slide Number Placeholder 3"/>
          <p:cNvSpPr>
            <a:spLocks noGrp="1"/>
          </p:cNvSpPr>
          <p:nvPr>
            <p:ph type="sldNum" sz="quarter" idx="5"/>
          </p:nvPr>
        </p:nvSpPr>
        <p:spPr>
          <a:noFill/>
        </p:spPr>
        <p:txBody>
          <a:bodyPr/>
          <a:lstStyle/>
          <a:p>
            <a:fld id="{52EFDB39-5D9A-4BE3-ABDE-CBE4AEBFB0D7}" type="slidenum">
              <a:rPr lang="en-US" smtClean="0"/>
              <a:pPr/>
              <a:t>8</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Reliability footprint</a:t>
            </a:r>
            <a:endParaRPr lang="en-US" dirty="0"/>
          </a:p>
        </p:txBody>
      </p:sp>
      <p:sp>
        <p:nvSpPr>
          <p:cNvPr id="4" name="Slide Number Placeholder 3"/>
          <p:cNvSpPr>
            <a:spLocks noGrp="1"/>
          </p:cNvSpPr>
          <p:nvPr>
            <p:ph type="sldNum" sz="quarter" idx="10"/>
          </p:nvPr>
        </p:nvSpPr>
        <p:spPr/>
        <p:txBody>
          <a:bodyPr/>
          <a:lstStyle/>
          <a:p>
            <a:pPr>
              <a:defRPr/>
            </a:pPr>
            <a:fld id="{C3A06D48-4989-4861-B1D0-B6AB60A8D382}" type="slidenum">
              <a:rPr lang="en-US" smtClean="0"/>
              <a:pPr>
                <a:defRPr/>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TextEdit="1"/>
          </p:cNvSpPr>
          <p:nvPr>
            <p:ph type="sldImg"/>
          </p:nvPr>
        </p:nvSpPr>
        <p:spPr bwMode="auto">
          <a:noFill/>
          <a:ln>
            <a:solidFill>
              <a:srgbClr val="000000"/>
            </a:solidFill>
            <a:miter lim="800000"/>
            <a:headEnd/>
            <a:tailEnd/>
          </a:ln>
        </p:spPr>
      </p:sp>
      <p:sp>
        <p:nvSpPr>
          <p:cNvPr id="31746"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By combining the resources and expertise of state commissioners and staff, we reach a more efficient means, and therefore less costly means of participating before the Midwest ISO and FERC as compared to each state on its own. </a:t>
            </a:r>
          </a:p>
          <a:p>
            <a:endParaRPr lang="en-US" smtClean="0"/>
          </a:p>
          <a:p>
            <a:r>
              <a:rPr lang="en-US" smtClean="0"/>
              <a:t>The Midwest ISO holds about 600 stakeholder meetings per year, so combining resources also provides a more efficient means of keeping track of the various stakeholder groups.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Garamond"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atin typeface="Garamond" pitchFamily="18"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fld id="{32EC05BF-D435-7944-987F-2F84E2FD6A52}" type="slidenum">
              <a:rPr lang="en-US" smtClean="0"/>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fld id="{BEB6F7FC-AADC-6D49-86E3-8441CABC02B0}" type="slidenum">
              <a:rPr lang="en-US" smtClean="0"/>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fld id="{9F639FEE-0806-7549-8DAF-E5EC5D6390F4}" type="slidenum">
              <a:rPr lang="en-US" smtClean="0"/>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fld id="{426F72AC-2E68-DC47-BD27-BC2F8F412875}" type="slidenum">
              <a:rPr lang="en-US" smtClean="0"/>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fld id="{46ABD9DC-F9B7-FB41-BF5E-14F41A99D657}" type="slidenum">
              <a:rPr lang="en-US" smtClean="0"/>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fld id="{E6C459BC-4621-5A49-B964-20EC1C5CF1A9}" type="slidenum">
              <a:rPr lang="en-US" smtClean="0"/>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fld id="{BD839AA0-D6FC-EB41-B7F9-B844BFBE5E6C}" type="slidenum">
              <a:rPr lang="en-US" smtClean="0"/>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fld id="{BCFF80F7-B141-2A49-A228-067DA07758D5}"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fld id="{ABA7C1AA-4476-7B45-B6D7-664C3B0EE49B}" type="slidenum">
              <a:rPr lang="en-US" smtClean="0"/>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fld id="{D457B759-3DF4-954A-AB26-34815EC903A0}" type="slidenum">
              <a:rPr lang="en-US" smtClean="0"/>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fld id="{00B64BD4-FDF3-C44B-95A3-28891E758976}"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3315"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71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fld id="{5F5D12ED-FC1C-D640-B15B-BAEFEA785F88}" type="slidenum">
              <a:rPr lang="en-US" smtClean="0"/>
              <a:pPr>
                <a:defRPr/>
              </a:pPr>
              <a:t>‹#›</a:t>
            </a:fld>
            <a:endParaRPr lang="en-US" dirty="0"/>
          </a:p>
        </p:txBody>
      </p:sp>
      <p:pic>
        <p:nvPicPr>
          <p:cNvPr id="13317" name="Picture 7" descr="Logo1DGray"/>
          <p:cNvPicPr>
            <a:picLocks noChangeAspect="1" noChangeArrowheads="1"/>
          </p:cNvPicPr>
          <p:nvPr userDrawn="1"/>
        </p:nvPicPr>
        <p:blipFill>
          <a:blip r:embed="rId13" cstate="print"/>
          <a:srcRect/>
          <a:stretch>
            <a:fillRect/>
          </a:stretch>
        </p:blipFill>
        <p:spPr bwMode="auto">
          <a:xfrm>
            <a:off x="5867400" y="6096000"/>
            <a:ext cx="3200400" cy="7524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0" fontAlgn="base" hangingPunct="0">
        <a:spcBef>
          <a:spcPct val="0"/>
        </a:spcBef>
        <a:spcAft>
          <a:spcPct val="0"/>
        </a:spcAft>
        <a:defRPr sz="4400">
          <a:solidFill>
            <a:schemeClr val="tx2"/>
          </a:solidFill>
          <a:latin typeface="Garamond" pitchFamily="18"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Garamond"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Garamond" pitchFamily="18" charset="0"/>
        </a:defRPr>
      </a:lvl2pPr>
      <a:lvl3pPr marL="1143000" indent="-228600" algn="l" rtl="0" eaLnBrk="0" fontAlgn="base" hangingPunct="0">
        <a:spcBef>
          <a:spcPct val="20000"/>
        </a:spcBef>
        <a:spcAft>
          <a:spcPct val="0"/>
        </a:spcAft>
        <a:buChar char="•"/>
        <a:defRPr sz="2400">
          <a:solidFill>
            <a:schemeClr val="tx1"/>
          </a:solidFill>
          <a:latin typeface="Garamond" pitchFamily="18" charset="0"/>
        </a:defRPr>
      </a:lvl3pPr>
      <a:lvl4pPr marL="1600200" indent="-228600" algn="l" rtl="0" eaLnBrk="0" fontAlgn="base" hangingPunct="0">
        <a:spcBef>
          <a:spcPct val="20000"/>
        </a:spcBef>
        <a:spcAft>
          <a:spcPct val="0"/>
        </a:spcAft>
        <a:buChar char="–"/>
        <a:defRPr sz="2000">
          <a:solidFill>
            <a:schemeClr val="tx1"/>
          </a:solidFill>
          <a:latin typeface="Garamond" pitchFamily="18" charset="0"/>
        </a:defRPr>
      </a:lvl4pPr>
      <a:lvl5pPr marL="2057400" indent="-228600" algn="l" rtl="0" eaLnBrk="0" fontAlgn="base" hangingPunct="0">
        <a:spcBef>
          <a:spcPct val="20000"/>
        </a:spcBef>
        <a:spcAft>
          <a:spcPct val="0"/>
        </a:spcAft>
        <a:buChar char="»"/>
        <a:defRPr sz="2000">
          <a:solidFill>
            <a:schemeClr val="tx1"/>
          </a:solidFill>
          <a:latin typeface="Garamond" pitchFamily="18"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hyperlink" Target="http://www.misostates.org/WG4CostAllocationList.htm" TargetMode="Externa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hyperlink" Target="http://www.misostates.org/OMSTravelApprovalRequestupdated16Feb2010.doc" TargetMode="External"/><Relationship Id="rId2" Type="http://schemas.openxmlformats.org/officeDocument/2006/relationships/hyperlink" Target="https://www.midwestiso.org/StakeholderCenter/Pages/StakeholderCenter.aspx" TargetMode="External"/><Relationship Id="rId1" Type="http://schemas.openxmlformats.org/officeDocument/2006/relationships/slideLayout" Target="../slideLayouts/slideLayout13.xml"/><Relationship Id="rId4" Type="http://schemas.openxmlformats.org/officeDocument/2006/relationships/hyperlink" Target="http://www.misostates.org/Travel_Reimbursement_NEW_01_10.xls"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hyperlink" Target="mailto:julie@misostates.org" TargetMode="External"/><Relationship Id="rId2" Type="http://schemas.openxmlformats.org/officeDocument/2006/relationships/hyperlink" Target="mailto:bill@misostates.org" TargetMode="External"/><Relationship Id="rId1" Type="http://schemas.openxmlformats.org/officeDocument/2006/relationships/slideLayout" Target="../slideLayouts/slideLayout13.xml"/><Relationship Id="rId5" Type="http://schemas.openxmlformats.org/officeDocument/2006/relationships/hyperlink" Target="http://www.misostates.org/" TargetMode="External"/><Relationship Id="rId4" Type="http://schemas.openxmlformats.org/officeDocument/2006/relationships/hyperlink" Target="mailto:amy@misostates.org" TargetMode="Externa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7649" name="Picture 5" descr="Logo1DGray"/>
          <p:cNvPicPr>
            <a:picLocks noChangeAspect="1" noChangeArrowheads="1"/>
          </p:cNvPicPr>
          <p:nvPr/>
        </p:nvPicPr>
        <p:blipFill>
          <a:blip r:embed="rId3" cstate="print"/>
          <a:srcRect/>
          <a:stretch>
            <a:fillRect/>
          </a:stretch>
        </p:blipFill>
        <p:spPr bwMode="auto">
          <a:xfrm>
            <a:off x="228600" y="381000"/>
            <a:ext cx="8534400" cy="2001838"/>
          </a:xfrm>
          <a:prstGeom prst="rect">
            <a:avLst/>
          </a:prstGeom>
          <a:solidFill>
            <a:srgbClr val="C0C0C0">
              <a:alpha val="49019"/>
            </a:srgbClr>
          </a:solidFill>
          <a:ln w="9525">
            <a:noFill/>
            <a:miter lim="800000"/>
            <a:headEnd/>
            <a:tailEnd/>
          </a:ln>
        </p:spPr>
      </p:pic>
      <p:sp>
        <p:nvSpPr>
          <p:cNvPr id="27650" name="Rectangle 2"/>
          <p:cNvSpPr>
            <a:spLocks noGrp="1" noChangeArrowheads="1"/>
          </p:cNvSpPr>
          <p:nvPr>
            <p:ph type="ctrTitle"/>
          </p:nvPr>
        </p:nvSpPr>
        <p:spPr>
          <a:xfrm>
            <a:off x="685800" y="1981200"/>
            <a:ext cx="7772400" cy="2971800"/>
          </a:xfrm>
        </p:spPr>
        <p:txBody>
          <a:bodyPr/>
          <a:lstStyle/>
          <a:p>
            <a:pPr algn="l" eaLnBrk="1" hangingPunct="1"/>
            <a:r>
              <a:rPr lang="en-US" sz="4000" b="1" dirty="0" smtClean="0">
                <a:latin typeface="Garamond" pitchFamily="18" charset="0"/>
              </a:rPr>
              <a:t>OMS “Users’ Guide” Training</a:t>
            </a:r>
            <a:br>
              <a:rPr lang="en-US" sz="4000" b="1" dirty="0" smtClean="0">
                <a:latin typeface="Garamond" pitchFamily="18" charset="0"/>
              </a:rPr>
            </a:br>
            <a:r>
              <a:rPr lang="en-US" sz="2400" b="1" dirty="0" smtClean="0">
                <a:latin typeface="Garamond" pitchFamily="18" charset="0"/>
              </a:rPr>
              <a:t>•Federal and State Regulatory Roles in Transmission and </a:t>
            </a:r>
            <a:br>
              <a:rPr lang="en-US" sz="2400" b="1" dirty="0" smtClean="0">
                <a:latin typeface="Garamond" pitchFamily="18" charset="0"/>
              </a:rPr>
            </a:br>
            <a:r>
              <a:rPr lang="en-US" sz="2400" b="1" dirty="0" smtClean="0">
                <a:latin typeface="Garamond" pitchFamily="18" charset="0"/>
              </a:rPr>
              <a:t>     Wholesale Markets </a:t>
            </a:r>
            <a:br>
              <a:rPr lang="en-US" sz="2400" b="1" dirty="0" smtClean="0">
                <a:latin typeface="Garamond" pitchFamily="18" charset="0"/>
              </a:rPr>
            </a:br>
            <a:r>
              <a:rPr lang="en-US" sz="2400" b="1" dirty="0" smtClean="0">
                <a:latin typeface="Garamond" pitchFamily="18" charset="0"/>
              </a:rPr>
              <a:t>•Why State Regulators Should Pay Attention to Wholesale</a:t>
            </a:r>
            <a:br>
              <a:rPr lang="en-US" sz="2400" b="1" dirty="0" smtClean="0">
                <a:latin typeface="Garamond" pitchFamily="18" charset="0"/>
              </a:rPr>
            </a:br>
            <a:r>
              <a:rPr lang="en-US" sz="2400" b="1" dirty="0" smtClean="0">
                <a:latin typeface="Garamond" pitchFamily="18" charset="0"/>
              </a:rPr>
              <a:t>     Markets </a:t>
            </a:r>
            <a:br>
              <a:rPr lang="en-US" sz="2400" b="1" dirty="0" smtClean="0">
                <a:latin typeface="Garamond" pitchFamily="18" charset="0"/>
              </a:rPr>
            </a:br>
            <a:r>
              <a:rPr lang="en-US" sz="2400" b="1" dirty="0" smtClean="0">
                <a:latin typeface="Garamond" pitchFamily="18" charset="0"/>
              </a:rPr>
              <a:t>•The Organization of MISO States – How It Works and</a:t>
            </a:r>
            <a:br>
              <a:rPr lang="en-US" sz="2400" b="1" dirty="0" smtClean="0">
                <a:latin typeface="Garamond" pitchFamily="18" charset="0"/>
              </a:rPr>
            </a:br>
            <a:r>
              <a:rPr lang="en-US" sz="2400" b="1" dirty="0" smtClean="0">
                <a:latin typeface="Garamond" pitchFamily="18" charset="0"/>
              </a:rPr>
              <a:t>     How You Can Participate</a:t>
            </a:r>
          </a:p>
        </p:txBody>
      </p:sp>
      <p:sp>
        <p:nvSpPr>
          <p:cNvPr id="27651" name="Rectangle 3"/>
          <p:cNvSpPr>
            <a:spLocks noGrp="1" noChangeArrowheads="1"/>
          </p:cNvSpPr>
          <p:nvPr>
            <p:ph type="subTitle" idx="1"/>
          </p:nvPr>
        </p:nvSpPr>
        <p:spPr>
          <a:xfrm>
            <a:off x="762000" y="4953000"/>
            <a:ext cx="6629400" cy="1524000"/>
          </a:xfrm>
        </p:spPr>
        <p:txBody>
          <a:bodyPr/>
          <a:lstStyle/>
          <a:p>
            <a:pPr algn="l" eaLnBrk="1" hangingPunct="1">
              <a:lnSpc>
                <a:spcPct val="80000"/>
              </a:lnSpc>
            </a:pPr>
            <a:endParaRPr lang="en-US" sz="2000" b="1" dirty="0" smtClean="0">
              <a:latin typeface="Garamond" pitchFamily="18" charset="0"/>
            </a:endParaRPr>
          </a:p>
          <a:p>
            <a:pPr algn="l" eaLnBrk="1" hangingPunct="1">
              <a:lnSpc>
                <a:spcPct val="80000"/>
              </a:lnSpc>
            </a:pPr>
            <a:r>
              <a:rPr lang="en-US" sz="2000" b="1" dirty="0" smtClean="0">
                <a:latin typeface="Garamond" pitchFamily="18" charset="0"/>
              </a:rPr>
              <a:t>Bill Smith</a:t>
            </a:r>
          </a:p>
          <a:p>
            <a:pPr algn="l" eaLnBrk="1" hangingPunct="1">
              <a:lnSpc>
                <a:spcPct val="80000"/>
              </a:lnSpc>
            </a:pPr>
            <a:r>
              <a:rPr lang="en-US" sz="2000" b="1" smtClean="0">
                <a:latin typeface="Garamond" pitchFamily="18" charset="0"/>
              </a:rPr>
              <a:t>July 12, </a:t>
            </a:r>
            <a:r>
              <a:rPr lang="en-US" sz="2000" b="1" dirty="0" smtClean="0">
                <a:latin typeface="Garamond" pitchFamily="18" charset="0"/>
              </a:rPr>
              <a:t>2011</a:t>
            </a:r>
          </a:p>
          <a:p>
            <a:pPr algn="l" eaLnBrk="1" hangingPunct="1">
              <a:lnSpc>
                <a:spcPct val="80000"/>
              </a:lnSpc>
            </a:pPr>
            <a:r>
              <a:rPr lang="en-US" sz="2000" b="1" dirty="0" smtClean="0">
                <a:latin typeface="Garamond" pitchFamily="18" charset="0"/>
              </a:rPr>
              <a:t>Missouri </a:t>
            </a:r>
            <a:r>
              <a:rPr lang="en-US" sz="2000" b="1" dirty="0" smtClean="0">
                <a:latin typeface="Garamond" pitchFamily="18" charset="0"/>
              </a:rPr>
              <a:t>Public </a:t>
            </a:r>
            <a:r>
              <a:rPr lang="en-US" sz="2000" b="1" dirty="0" smtClean="0">
                <a:latin typeface="Garamond" pitchFamily="18" charset="0"/>
              </a:rPr>
              <a:t>Service Commission</a:t>
            </a:r>
            <a:endParaRPr lang="en-US" sz="2000" b="1" dirty="0" smtClean="0">
              <a:latin typeface="Garamond" pitchFamily="18" charset="0"/>
            </a:endParaRPr>
          </a:p>
        </p:txBody>
      </p:sp>
      <p:sp>
        <p:nvSpPr>
          <p:cNvPr id="5" name="TextBox 4"/>
          <p:cNvSpPr txBox="1"/>
          <p:nvPr/>
        </p:nvSpPr>
        <p:spPr>
          <a:xfrm>
            <a:off x="1905000" y="5867400"/>
            <a:ext cx="184731" cy="369332"/>
          </a:xfrm>
          <a:prstGeom prst="rect">
            <a:avLst/>
          </a:prstGeom>
          <a:noFill/>
        </p:spPr>
        <p:txBody>
          <a:bodyPr wrap="none" rtlCol="0">
            <a:spAutoFit/>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noChangeArrowheads="1"/>
          </p:cNvPicPr>
          <p:nvPr/>
        </p:nvPicPr>
        <p:blipFill>
          <a:blip r:embed="rId3" cstate="print"/>
          <a:srcRect/>
          <a:stretch>
            <a:fillRect/>
          </a:stretch>
        </p:blipFill>
        <p:spPr bwMode="auto">
          <a:xfrm>
            <a:off x="2286000" y="1219200"/>
            <a:ext cx="6891130" cy="4953000"/>
          </a:xfrm>
          <a:prstGeom prst="rect">
            <a:avLst/>
          </a:prstGeom>
          <a:noFill/>
          <a:ln w="9525">
            <a:noFill/>
            <a:miter lim="800000"/>
            <a:headEnd/>
            <a:tailEnd/>
          </a:ln>
        </p:spPr>
      </p:pic>
      <p:sp>
        <p:nvSpPr>
          <p:cNvPr id="16387" name="Rectangle 2"/>
          <p:cNvSpPr>
            <a:spLocks noGrp="1" noChangeArrowheads="1"/>
          </p:cNvSpPr>
          <p:nvPr>
            <p:ph type="title"/>
          </p:nvPr>
        </p:nvSpPr>
        <p:spPr>
          <a:xfrm>
            <a:off x="457200" y="152400"/>
            <a:ext cx="3008313" cy="1162050"/>
          </a:xfrm>
        </p:spPr>
        <p:txBody>
          <a:bodyPr/>
          <a:lstStyle/>
          <a:p>
            <a:r>
              <a:rPr lang="en-US" sz="3200" dirty="0" smtClean="0">
                <a:latin typeface="Garamond" pitchFamily="18" charset="0"/>
              </a:rPr>
              <a:t>OMS Organization</a:t>
            </a:r>
          </a:p>
        </p:txBody>
      </p:sp>
      <p:sp>
        <p:nvSpPr>
          <p:cNvPr id="10" name="Content Placeholder 9"/>
          <p:cNvSpPr>
            <a:spLocks noGrp="1"/>
          </p:cNvSpPr>
          <p:nvPr>
            <p:ph idx="1"/>
          </p:nvPr>
        </p:nvSpPr>
        <p:spPr/>
        <p:txBody>
          <a:bodyPr/>
          <a:lstStyle/>
          <a:p>
            <a:pPr>
              <a:buNone/>
            </a:pPr>
            <a:r>
              <a:rPr lang="en-US" b="1" dirty="0" smtClean="0">
                <a:latin typeface="Garamond" pitchFamily="18" charset="0"/>
              </a:rPr>
              <a:t>    MISO Footprints</a:t>
            </a:r>
            <a:endParaRPr lang="en-US" b="1" dirty="0">
              <a:latin typeface="Garamond" pitchFamily="18" charset="0"/>
            </a:endParaRPr>
          </a:p>
        </p:txBody>
      </p:sp>
      <p:sp>
        <p:nvSpPr>
          <p:cNvPr id="16388" name="Rectangle 3"/>
          <p:cNvSpPr>
            <a:spLocks noGrp="1" noChangeArrowheads="1"/>
          </p:cNvSpPr>
          <p:nvPr>
            <p:ph type="body" sz="half" idx="2"/>
          </p:nvPr>
        </p:nvSpPr>
        <p:spPr>
          <a:xfrm>
            <a:off x="457201" y="1435100"/>
            <a:ext cx="2590800" cy="4691063"/>
          </a:xfrm>
        </p:spPr>
        <p:txBody>
          <a:bodyPr/>
          <a:lstStyle/>
          <a:p>
            <a:r>
              <a:rPr lang="en-US" sz="1800" dirty="0" smtClean="0">
                <a:latin typeface="Garamond" pitchFamily="18" charset="0"/>
              </a:rPr>
              <a:t>Matches MISO </a:t>
            </a:r>
            <a:r>
              <a:rPr lang="en-US" sz="1800" dirty="0" err="1" smtClean="0">
                <a:latin typeface="Garamond" pitchFamily="18" charset="0"/>
              </a:rPr>
              <a:t>footprint:s</a:t>
            </a:r>
            <a:endParaRPr lang="en-US" sz="1800" dirty="0" smtClean="0">
              <a:latin typeface="Garamond" pitchFamily="18" charset="0"/>
            </a:endParaRPr>
          </a:p>
          <a:p>
            <a:pPr lvl="1">
              <a:buFont typeface="Arial" pitchFamily="34" charset="0"/>
              <a:buChar char="•"/>
            </a:pPr>
            <a:r>
              <a:rPr lang="en-US" sz="1600" dirty="0" smtClean="0">
                <a:latin typeface="Garamond" pitchFamily="18" charset="0"/>
              </a:rPr>
              <a:t>13 state members and </a:t>
            </a:r>
            <a:br>
              <a:rPr lang="en-US" sz="1600" dirty="0" smtClean="0">
                <a:latin typeface="Garamond" pitchFamily="18" charset="0"/>
              </a:rPr>
            </a:br>
            <a:r>
              <a:rPr lang="en-US" sz="1600" dirty="0" smtClean="0">
                <a:latin typeface="Garamond" pitchFamily="18" charset="0"/>
              </a:rPr>
              <a:t>Manitoba</a:t>
            </a:r>
          </a:p>
          <a:p>
            <a:r>
              <a:rPr lang="en-US" sz="1800" dirty="0" smtClean="0">
                <a:latin typeface="Garamond" pitchFamily="18" charset="0"/>
              </a:rPr>
              <a:t>Board of Directors has 14 </a:t>
            </a:r>
            <a:br>
              <a:rPr lang="en-US" sz="1800" dirty="0" smtClean="0">
                <a:latin typeface="Garamond" pitchFamily="18" charset="0"/>
              </a:rPr>
            </a:br>
            <a:r>
              <a:rPr lang="en-US" sz="1800" dirty="0" smtClean="0">
                <a:latin typeface="Garamond" pitchFamily="18" charset="0"/>
              </a:rPr>
              <a:t>members</a:t>
            </a:r>
          </a:p>
          <a:p>
            <a:pPr lvl="1">
              <a:buFont typeface="Arial" pitchFamily="34" charset="0"/>
              <a:buChar char="•"/>
            </a:pPr>
            <a:r>
              <a:rPr lang="en-US" sz="1600" dirty="0" smtClean="0">
                <a:latin typeface="Garamond" pitchFamily="18" charset="0"/>
              </a:rPr>
              <a:t>One from each member agency</a:t>
            </a:r>
          </a:p>
          <a:p>
            <a:r>
              <a:rPr lang="en-US" sz="1800" dirty="0" smtClean="0">
                <a:latin typeface="Garamond" pitchFamily="18" charset="0"/>
              </a:rPr>
              <a:t>Executive Committee is composed of 5 members</a:t>
            </a:r>
          </a:p>
          <a:p>
            <a:pPr lvl="1">
              <a:buFont typeface="Arial" pitchFamily="34" charset="0"/>
              <a:buChar char="•"/>
            </a:pPr>
            <a:r>
              <a:rPr lang="en-US" sz="1600" dirty="0" smtClean="0">
                <a:latin typeface="Garamond" pitchFamily="18" charset="0"/>
              </a:rPr>
              <a:t>Includes the 3 members of the MISO Advisory Committee representing the State Regulatory Authorities sector</a:t>
            </a:r>
          </a:p>
        </p:txBody>
      </p:sp>
      <p:sp>
        <p:nvSpPr>
          <p:cNvPr id="9" name="Footer Placeholder 8"/>
          <p:cNvSpPr>
            <a:spLocks noGrp="1"/>
          </p:cNvSpPr>
          <p:nvPr>
            <p:ph type="ftr" sz="quarter" idx="10"/>
          </p:nvPr>
        </p:nvSpPr>
        <p:spPr/>
        <p:txBody>
          <a:bodyPr/>
          <a:lstStyle/>
          <a:p>
            <a:pPr>
              <a:defRPr/>
            </a:pPr>
            <a:fld id="{68EF68C2-80EA-4946-AA18-BA3EAE7CFE60}" type="slidenum">
              <a:rPr lang="en-US"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b="1" smtClean="0">
                <a:latin typeface="Garamond" pitchFamily="18" charset="0"/>
              </a:rPr>
              <a:t>OMS Membership</a:t>
            </a:r>
          </a:p>
        </p:txBody>
      </p:sp>
      <p:sp>
        <p:nvSpPr>
          <p:cNvPr id="196611" name="Rectangle 3"/>
          <p:cNvSpPr>
            <a:spLocks noGrp="1" noChangeArrowheads="1"/>
          </p:cNvSpPr>
          <p:nvPr>
            <p:ph type="body" idx="1"/>
          </p:nvPr>
        </p:nvSpPr>
        <p:spPr>
          <a:xfrm>
            <a:off x="457200" y="1905000"/>
            <a:ext cx="8229600" cy="3810000"/>
          </a:xfrm>
        </p:spPr>
        <p:txBody>
          <a:bodyPr rtlCol="0">
            <a:normAutofit fontScale="92500" lnSpcReduction="10000"/>
          </a:bodyPr>
          <a:lstStyle/>
          <a:p>
            <a:pPr eaLnBrk="1" fontAlgn="auto" hangingPunct="1">
              <a:spcAft>
                <a:spcPts val="0"/>
              </a:spcAft>
              <a:buFont typeface="Arial" pitchFamily="34" charset="0"/>
              <a:buChar char="•"/>
              <a:defRPr/>
            </a:pPr>
            <a:r>
              <a:rPr lang="en-US" sz="3600" dirty="0">
                <a:latin typeface="Garamond" pitchFamily="18" charset="0"/>
              </a:rPr>
              <a:t>Membership is open to state regulatory authorities: </a:t>
            </a:r>
          </a:p>
          <a:p>
            <a:pPr lvl="1" eaLnBrk="1" fontAlgn="auto" hangingPunct="1">
              <a:spcAft>
                <a:spcPts val="0"/>
              </a:spcAft>
              <a:buFont typeface="Arial" pitchFamily="34" charset="0"/>
              <a:buChar char="–"/>
              <a:defRPr/>
            </a:pPr>
            <a:r>
              <a:rPr lang="en-US" sz="3200" dirty="0">
                <a:latin typeface="Garamond" pitchFamily="18" charset="0"/>
              </a:rPr>
              <a:t>That regulate retail electricity or distribution rates of transmission-owning MISO members or transmission-dependent MISO  members </a:t>
            </a:r>
          </a:p>
          <a:p>
            <a:pPr lvl="1" eaLnBrk="1" fontAlgn="auto" hangingPunct="1">
              <a:spcAft>
                <a:spcPts val="0"/>
              </a:spcAft>
              <a:buFont typeface="Arial" pitchFamily="34" charset="0"/>
              <a:buChar char="–"/>
              <a:defRPr/>
            </a:pPr>
            <a:r>
              <a:rPr lang="en-US" sz="3200" dirty="0">
                <a:latin typeface="Garamond" pitchFamily="18" charset="0"/>
              </a:rPr>
              <a:t>That have primary siting authority</a:t>
            </a:r>
          </a:p>
          <a:p>
            <a:pPr lvl="1" eaLnBrk="1" fontAlgn="auto" hangingPunct="1">
              <a:spcAft>
                <a:spcPts val="0"/>
              </a:spcAft>
              <a:buFont typeface="Arial" pitchFamily="34" charset="0"/>
              <a:buChar char="–"/>
              <a:defRPr/>
            </a:pPr>
            <a:r>
              <a:rPr lang="en-US" sz="3200" dirty="0">
                <a:latin typeface="Garamond" pitchFamily="18" charset="0"/>
              </a:rPr>
              <a:t>Associate membership open to other state agencies</a:t>
            </a:r>
          </a:p>
        </p:txBody>
      </p:sp>
      <p:sp>
        <p:nvSpPr>
          <p:cNvPr id="7" name="Footer Placeholder 6"/>
          <p:cNvSpPr>
            <a:spLocks noGrp="1"/>
          </p:cNvSpPr>
          <p:nvPr>
            <p:ph type="ftr" sz="quarter" idx="10"/>
          </p:nvPr>
        </p:nvSpPr>
        <p:spPr/>
        <p:txBody>
          <a:bodyPr/>
          <a:lstStyle/>
          <a:p>
            <a:pPr>
              <a:defRPr/>
            </a:pPr>
            <a:fld id="{68D11389-0ED1-634B-B0B1-957FEF65F284}"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z="3200" b="1" smtClean="0">
                <a:latin typeface="Garamond" pitchFamily="18" charset="0"/>
              </a:rPr>
              <a:t>OMS’s Objective: Multi-state Cooperation</a:t>
            </a:r>
          </a:p>
        </p:txBody>
      </p:sp>
      <p:sp>
        <p:nvSpPr>
          <p:cNvPr id="18435" name="Rectangle 3"/>
          <p:cNvSpPr>
            <a:spLocks noGrp="1" noChangeArrowheads="1"/>
          </p:cNvSpPr>
          <p:nvPr>
            <p:ph type="body" idx="1"/>
          </p:nvPr>
        </p:nvSpPr>
        <p:spPr>
          <a:xfrm>
            <a:off x="457200" y="1874838"/>
            <a:ext cx="8229600" cy="4525962"/>
          </a:xfrm>
        </p:spPr>
        <p:txBody>
          <a:bodyPr/>
          <a:lstStyle/>
          <a:p>
            <a:pPr eaLnBrk="1" hangingPunct="1"/>
            <a:r>
              <a:rPr lang="en-US" sz="2800" dirty="0" smtClean="0">
                <a:latin typeface="Garamond" pitchFamily="18" charset="0"/>
              </a:rPr>
              <a:t>Combined input to FERC when possible</a:t>
            </a:r>
          </a:p>
          <a:p>
            <a:pPr eaLnBrk="1" hangingPunct="1"/>
            <a:r>
              <a:rPr lang="en-US" sz="2800" dirty="0" smtClean="0">
                <a:latin typeface="Garamond" pitchFamily="18" charset="0"/>
              </a:rPr>
              <a:t>Coordinated participation in MISO Stakeholder process</a:t>
            </a:r>
          </a:p>
          <a:p>
            <a:pPr eaLnBrk="1" hangingPunct="1"/>
            <a:r>
              <a:rPr lang="en-US" sz="2800" dirty="0" smtClean="0">
                <a:latin typeface="Garamond" pitchFamily="18" charset="0"/>
              </a:rPr>
              <a:t>Facilitate participation and fund travel</a:t>
            </a:r>
          </a:p>
          <a:p>
            <a:pPr eaLnBrk="1" hangingPunct="1"/>
            <a:r>
              <a:rPr lang="en-US" sz="2800" dirty="0" smtClean="0">
                <a:latin typeface="Garamond" pitchFamily="18" charset="0"/>
              </a:rPr>
              <a:t>Share information, expertise, and analysis</a:t>
            </a:r>
          </a:p>
          <a:p>
            <a:pPr eaLnBrk="1" hangingPunct="1"/>
            <a:r>
              <a:rPr lang="en-US" sz="2800" dirty="0" smtClean="0">
                <a:latin typeface="Garamond" pitchFamily="18" charset="0"/>
              </a:rPr>
              <a:t>Emphasis on regulators and siting agencies</a:t>
            </a:r>
          </a:p>
          <a:p>
            <a:pPr lvl="1" eaLnBrk="1" hangingPunct="1"/>
            <a:r>
              <a:rPr lang="en-US" sz="2400" dirty="0" smtClean="0">
                <a:latin typeface="Garamond" pitchFamily="18" charset="0"/>
              </a:rPr>
              <a:t>Best skill set to deal with RTO and FERC issues </a:t>
            </a:r>
          </a:p>
          <a:p>
            <a:pPr eaLnBrk="1" hangingPunct="1"/>
            <a:r>
              <a:rPr lang="en-US" sz="2800" dirty="0" smtClean="0">
                <a:latin typeface="Garamond" pitchFamily="18" charset="0"/>
              </a:rPr>
              <a:t>Not joint decisions</a:t>
            </a:r>
          </a:p>
          <a:p>
            <a:pPr lvl="1" eaLnBrk="1" hangingPunct="1"/>
            <a:r>
              <a:rPr lang="en-US" sz="2400" dirty="0" smtClean="0">
                <a:latin typeface="Garamond" pitchFamily="18" charset="0"/>
              </a:rPr>
              <a:t>Not “another layer of regulation”</a:t>
            </a:r>
          </a:p>
        </p:txBody>
      </p:sp>
      <p:sp>
        <p:nvSpPr>
          <p:cNvPr id="7" name="Footer Placeholder 6"/>
          <p:cNvSpPr>
            <a:spLocks noGrp="1"/>
          </p:cNvSpPr>
          <p:nvPr>
            <p:ph type="ftr" sz="quarter" idx="10"/>
          </p:nvPr>
        </p:nvSpPr>
        <p:spPr/>
        <p:txBody>
          <a:bodyPr/>
          <a:lstStyle/>
          <a:p>
            <a:pPr>
              <a:defRPr/>
            </a:pPr>
            <a:fld id="{F2943732-3C6C-8540-9ACF-35E970BB257A}"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b="1" smtClean="0">
                <a:latin typeface="Garamond" pitchFamily="18" charset="0"/>
              </a:rPr>
              <a:t>Funding of OMS</a:t>
            </a:r>
          </a:p>
        </p:txBody>
      </p:sp>
      <p:sp>
        <p:nvSpPr>
          <p:cNvPr id="199683" name="Rectangle 3"/>
          <p:cNvSpPr>
            <a:spLocks noGrp="1" noChangeArrowheads="1"/>
          </p:cNvSpPr>
          <p:nvPr>
            <p:ph type="body" idx="1"/>
          </p:nvPr>
        </p:nvSpPr>
        <p:spPr/>
        <p:txBody>
          <a:bodyPr rtlCol="0">
            <a:normAutofit/>
          </a:bodyPr>
          <a:lstStyle/>
          <a:p>
            <a:pPr eaLnBrk="1" fontAlgn="auto" hangingPunct="1">
              <a:spcAft>
                <a:spcPts val="0"/>
              </a:spcAft>
              <a:buFont typeface="Arial" pitchFamily="34" charset="0"/>
              <a:buChar char="•"/>
              <a:defRPr/>
            </a:pPr>
            <a:r>
              <a:rPr lang="en-US" sz="2800" dirty="0">
                <a:latin typeface="Garamond" pitchFamily="18" charset="0"/>
              </a:rPr>
              <a:t>OMS is an Indiana not-for-profit corporation with 501(c)(4) tax exempt status</a:t>
            </a:r>
          </a:p>
          <a:p>
            <a:pPr eaLnBrk="1" fontAlgn="auto" hangingPunct="1">
              <a:spcAft>
                <a:spcPts val="0"/>
              </a:spcAft>
              <a:buFont typeface="Arial" pitchFamily="34" charset="0"/>
              <a:buChar char="•"/>
              <a:defRPr/>
            </a:pPr>
            <a:r>
              <a:rPr lang="en-US" sz="2800" dirty="0">
                <a:latin typeface="Garamond" pitchFamily="18" charset="0"/>
              </a:rPr>
              <a:t>Funding agreement signed with MISO</a:t>
            </a:r>
          </a:p>
          <a:p>
            <a:pPr eaLnBrk="1" fontAlgn="auto" hangingPunct="1">
              <a:spcAft>
                <a:spcPts val="0"/>
              </a:spcAft>
              <a:buFont typeface="Arial" pitchFamily="34" charset="0"/>
              <a:buChar char="•"/>
              <a:defRPr/>
            </a:pPr>
            <a:r>
              <a:rPr lang="en-US" sz="2800" dirty="0">
                <a:latin typeface="Garamond" pitchFamily="18" charset="0"/>
              </a:rPr>
              <a:t>Funding agreement includes statement of independence</a:t>
            </a:r>
          </a:p>
          <a:p>
            <a:pPr eaLnBrk="1" fontAlgn="auto" hangingPunct="1">
              <a:spcAft>
                <a:spcPts val="0"/>
              </a:spcAft>
              <a:buFont typeface="Arial" pitchFamily="34" charset="0"/>
              <a:buChar char="•"/>
              <a:defRPr/>
            </a:pPr>
            <a:r>
              <a:rPr lang="en-US" sz="2800" dirty="0">
                <a:latin typeface="Garamond" pitchFamily="18" charset="0"/>
              </a:rPr>
              <a:t>Agreement provides for dispute resolution by FERC</a:t>
            </a:r>
          </a:p>
          <a:p>
            <a:pPr eaLnBrk="1" fontAlgn="auto" hangingPunct="1">
              <a:spcAft>
                <a:spcPts val="0"/>
              </a:spcAft>
              <a:buFont typeface="Arial" pitchFamily="34" charset="0"/>
              <a:buChar char="•"/>
              <a:defRPr/>
            </a:pPr>
            <a:r>
              <a:rPr lang="en-US" sz="2800" dirty="0">
                <a:latin typeface="Garamond" pitchFamily="18" charset="0"/>
              </a:rPr>
              <a:t>Remittances are automatic</a:t>
            </a:r>
          </a:p>
          <a:p>
            <a:pPr eaLnBrk="1" fontAlgn="auto" hangingPunct="1">
              <a:spcAft>
                <a:spcPts val="0"/>
              </a:spcAft>
              <a:buFont typeface="Arial" pitchFamily="34" charset="0"/>
              <a:buChar char="•"/>
              <a:defRPr/>
            </a:pPr>
            <a:r>
              <a:rPr lang="en-US" sz="2800" dirty="0">
                <a:latin typeface="Garamond" pitchFamily="18" charset="0"/>
              </a:rPr>
              <a:t>OMS budget is included in MISO budget</a:t>
            </a:r>
          </a:p>
          <a:p>
            <a:pPr eaLnBrk="1" fontAlgn="auto" hangingPunct="1">
              <a:spcAft>
                <a:spcPts val="0"/>
              </a:spcAft>
              <a:buFont typeface="Arial" pitchFamily="34" charset="0"/>
              <a:buChar char="•"/>
              <a:defRPr/>
            </a:pPr>
            <a:r>
              <a:rPr lang="en-US" sz="2800" dirty="0">
                <a:latin typeface="Garamond" pitchFamily="18" charset="0"/>
              </a:rPr>
              <a:t>OMS budget for </a:t>
            </a:r>
            <a:r>
              <a:rPr lang="en-US" sz="2800" dirty="0" smtClean="0">
                <a:latin typeface="Garamond" pitchFamily="18" charset="0"/>
              </a:rPr>
              <a:t>2011:  $752,500 </a:t>
            </a:r>
            <a:r>
              <a:rPr lang="en-US" sz="2800" dirty="0">
                <a:latin typeface="Garamond" pitchFamily="18" charset="0"/>
              </a:rPr>
              <a:t>(includes </a:t>
            </a:r>
            <a:r>
              <a:rPr lang="en-US" sz="2800" dirty="0" smtClean="0">
                <a:latin typeface="Garamond" pitchFamily="18" charset="0"/>
              </a:rPr>
              <a:t>&gt;$200,000 </a:t>
            </a:r>
            <a:r>
              <a:rPr lang="en-US" sz="2800" dirty="0">
                <a:latin typeface="Garamond" pitchFamily="18" charset="0"/>
              </a:rPr>
              <a:t>for </a:t>
            </a:r>
            <a:r>
              <a:rPr lang="en-US" sz="2800" dirty="0" smtClean="0">
                <a:latin typeface="Garamond" pitchFamily="18" charset="0"/>
              </a:rPr>
              <a:t>contingencies)</a:t>
            </a:r>
            <a:endParaRPr lang="en-US" dirty="0"/>
          </a:p>
        </p:txBody>
      </p:sp>
      <p:sp>
        <p:nvSpPr>
          <p:cNvPr id="7" name="Footer Placeholder 6"/>
          <p:cNvSpPr>
            <a:spLocks noGrp="1"/>
          </p:cNvSpPr>
          <p:nvPr>
            <p:ph type="ftr" sz="quarter" idx="10"/>
          </p:nvPr>
        </p:nvSpPr>
        <p:spPr/>
        <p:txBody>
          <a:bodyPr/>
          <a:lstStyle/>
          <a:p>
            <a:pPr>
              <a:defRPr/>
            </a:pPr>
            <a:fld id="{4ED31F9C-5359-8F40-9094-FA23A2E0B9D3}"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b="1" smtClean="0">
                <a:latin typeface="Garamond" pitchFamily="18" charset="0"/>
              </a:rPr>
              <a:t>Communications and Positions</a:t>
            </a:r>
          </a:p>
        </p:txBody>
      </p:sp>
      <p:sp>
        <p:nvSpPr>
          <p:cNvPr id="20483" name="Rectangle 3"/>
          <p:cNvSpPr>
            <a:spLocks noGrp="1" noChangeArrowheads="1"/>
          </p:cNvSpPr>
          <p:nvPr>
            <p:ph type="body" idx="1"/>
          </p:nvPr>
        </p:nvSpPr>
        <p:spPr>
          <a:xfrm>
            <a:off x="457200" y="1295400"/>
            <a:ext cx="8229600" cy="5029200"/>
          </a:xfrm>
        </p:spPr>
        <p:txBody>
          <a:bodyPr/>
          <a:lstStyle/>
          <a:p>
            <a:pPr eaLnBrk="1" hangingPunct="1">
              <a:lnSpc>
                <a:spcPct val="80000"/>
              </a:lnSpc>
            </a:pPr>
            <a:r>
              <a:rPr lang="en-US" sz="2800" dirty="0" smtClean="0">
                <a:latin typeface="Garamond" pitchFamily="18" charset="0"/>
              </a:rPr>
              <a:t>Process modeled on NARUC:</a:t>
            </a:r>
          </a:p>
          <a:p>
            <a:pPr lvl="1" eaLnBrk="1" hangingPunct="1">
              <a:lnSpc>
                <a:spcPct val="80000"/>
              </a:lnSpc>
            </a:pPr>
            <a:r>
              <a:rPr lang="en-US" sz="2400" dirty="0" smtClean="0">
                <a:latin typeface="Garamond" pitchFamily="18" charset="0"/>
              </a:rPr>
              <a:t>The OMS Board assigns issues to work groups </a:t>
            </a:r>
          </a:p>
          <a:p>
            <a:pPr lvl="1" eaLnBrk="1" hangingPunct="1">
              <a:lnSpc>
                <a:spcPct val="80000"/>
              </a:lnSpc>
            </a:pPr>
            <a:r>
              <a:rPr lang="en-US" sz="2400" dirty="0" smtClean="0">
                <a:latin typeface="Garamond" pitchFamily="18" charset="0"/>
              </a:rPr>
              <a:t>Seven standing work groups formulate positions</a:t>
            </a:r>
          </a:p>
          <a:p>
            <a:pPr lvl="1" eaLnBrk="1" hangingPunct="1">
              <a:lnSpc>
                <a:spcPct val="80000"/>
              </a:lnSpc>
            </a:pPr>
            <a:r>
              <a:rPr lang="en-US" sz="2400" dirty="0" smtClean="0">
                <a:latin typeface="Garamond" pitchFamily="18" charset="0"/>
              </a:rPr>
              <a:t>Other work groups as needed</a:t>
            </a:r>
          </a:p>
          <a:p>
            <a:pPr lvl="1" eaLnBrk="1" hangingPunct="1">
              <a:lnSpc>
                <a:spcPct val="80000"/>
              </a:lnSpc>
            </a:pPr>
            <a:r>
              <a:rPr lang="en-US" sz="2400" dirty="0" smtClean="0">
                <a:latin typeface="Garamond" pitchFamily="18" charset="0"/>
              </a:rPr>
              <a:t>Commission staff members may volunteer for any groups</a:t>
            </a:r>
          </a:p>
          <a:p>
            <a:pPr lvl="1" eaLnBrk="1" hangingPunct="1">
              <a:lnSpc>
                <a:spcPct val="80000"/>
              </a:lnSpc>
            </a:pPr>
            <a:r>
              <a:rPr lang="en-US" sz="2400" dirty="0" smtClean="0">
                <a:latin typeface="Garamond" pitchFamily="18" charset="0"/>
              </a:rPr>
              <a:t>OMS Board adopts positions only with a majority of all members</a:t>
            </a:r>
          </a:p>
          <a:p>
            <a:pPr eaLnBrk="1" hangingPunct="1">
              <a:lnSpc>
                <a:spcPct val="80000"/>
              </a:lnSpc>
            </a:pPr>
            <a:r>
              <a:rPr lang="en-US" sz="2800" dirty="0" smtClean="0">
                <a:latin typeface="Garamond" pitchFamily="18" charset="0"/>
              </a:rPr>
              <a:t>Board discusses monthly MISO Advisory Committee agenda – A/C representatives are guided by membership views</a:t>
            </a:r>
          </a:p>
          <a:p>
            <a:pPr eaLnBrk="1" hangingPunct="1">
              <a:lnSpc>
                <a:spcPct val="80000"/>
              </a:lnSpc>
            </a:pPr>
            <a:r>
              <a:rPr lang="en-US" sz="2800" dirty="0" smtClean="0">
                <a:latin typeface="Garamond" pitchFamily="18" charset="0"/>
              </a:rPr>
              <a:t>Board meetings are open monthly conference calls</a:t>
            </a:r>
          </a:p>
          <a:p>
            <a:pPr eaLnBrk="1" hangingPunct="1">
              <a:lnSpc>
                <a:spcPct val="80000"/>
              </a:lnSpc>
            </a:pPr>
            <a:r>
              <a:rPr lang="en-US" sz="2800" dirty="0" smtClean="0">
                <a:latin typeface="Garamond" pitchFamily="18" charset="0"/>
              </a:rPr>
              <a:t>Executive Director is clearinghouse</a:t>
            </a:r>
          </a:p>
          <a:p>
            <a:pPr eaLnBrk="1" hangingPunct="1">
              <a:lnSpc>
                <a:spcPct val="80000"/>
              </a:lnSpc>
            </a:pPr>
            <a:r>
              <a:rPr lang="en-US" sz="2800" dirty="0" smtClean="0">
                <a:latin typeface="Garamond" pitchFamily="18" charset="0"/>
              </a:rPr>
              <a:t>Guided via Board-approved Bylaws and written policies</a:t>
            </a:r>
          </a:p>
        </p:txBody>
      </p:sp>
      <p:sp>
        <p:nvSpPr>
          <p:cNvPr id="7" name="Footer Placeholder 6"/>
          <p:cNvSpPr>
            <a:spLocks noGrp="1"/>
          </p:cNvSpPr>
          <p:nvPr>
            <p:ph type="ftr" sz="quarter" idx="10"/>
          </p:nvPr>
        </p:nvSpPr>
        <p:spPr/>
        <p:txBody>
          <a:bodyPr/>
          <a:lstStyle/>
          <a:p>
            <a:pPr>
              <a:defRPr/>
            </a:pPr>
            <a:fld id="{7C7685F4-2978-1541-B459-0D7FF760E50A}" type="slidenum">
              <a:rPr lang="en-US" smtClean="0"/>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b="1" dirty="0" smtClean="0">
                <a:latin typeface="Garamond" pitchFamily="18" charset="0"/>
              </a:rPr>
              <a:t>Seven Work Groups</a:t>
            </a:r>
          </a:p>
        </p:txBody>
      </p:sp>
      <p:sp>
        <p:nvSpPr>
          <p:cNvPr id="21507" name="Rectangle 3"/>
          <p:cNvSpPr>
            <a:spLocks noGrp="1" noChangeArrowheads="1"/>
          </p:cNvSpPr>
          <p:nvPr>
            <p:ph type="body" idx="1"/>
          </p:nvPr>
        </p:nvSpPr>
        <p:spPr/>
        <p:txBody>
          <a:bodyPr/>
          <a:lstStyle/>
          <a:p>
            <a:pPr eaLnBrk="1" hangingPunct="1"/>
            <a:r>
              <a:rPr lang="en-US" smtClean="0">
                <a:latin typeface="Garamond" pitchFamily="18" charset="0"/>
              </a:rPr>
              <a:t>Markets and Tariffs</a:t>
            </a:r>
          </a:p>
          <a:p>
            <a:pPr eaLnBrk="1" hangingPunct="1"/>
            <a:r>
              <a:rPr lang="en-US" smtClean="0">
                <a:latin typeface="Garamond" pitchFamily="18" charset="0"/>
              </a:rPr>
              <a:t>Transmission Cost Allocation</a:t>
            </a:r>
          </a:p>
          <a:p>
            <a:pPr eaLnBrk="1" hangingPunct="1"/>
            <a:r>
              <a:rPr lang="en-US" smtClean="0">
                <a:latin typeface="Garamond" pitchFamily="18" charset="0"/>
              </a:rPr>
              <a:t>Regional Planning  </a:t>
            </a:r>
          </a:p>
          <a:p>
            <a:pPr eaLnBrk="1" hangingPunct="1"/>
            <a:r>
              <a:rPr lang="en-US" smtClean="0">
                <a:latin typeface="Garamond" pitchFamily="18" charset="0"/>
              </a:rPr>
              <a:t>Demand Response and Technology</a:t>
            </a:r>
          </a:p>
          <a:p>
            <a:pPr eaLnBrk="1" hangingPunct="1"/>
            <a:r>
              <a:rPr lang="en-US" smtClean="0">
                <a:latin typeface="Garamond" pitchFamily="18" charset="0"/>
              </a:rPr>
              <a:t>Resources</a:t>
            </a:r>
          </a:p>
          <a:p>
            <a:pPr eaLnBrk="1" hangingPunct="1"/>
            <a:r>
              <a:rPr lang="en-US" smtClean="0">
                <a:latin typeface="Garamond" pitchFamily="18" charset="0"/>
              </a:rPr>
              <a:t>Governance and Budget</a:t>
            </a:r>
          </a:p>
          <a:p>
            <a:pPr eaLnBrk="1" hangingPunct="1"/>
            <a:r>
              <a:rPr lang="en-US" smtClean="0">
                <a:latin typeface="Garamond" pitchFamily="18" charset="0"/>
              </a:rPr>
              <a:t>Modeling</a:t>
            </a:r>
          </a:p>
        </p:txBody>
      </p:sp>
      <p:sp>
        <p:nvSpPr>
          <p:cNvPr id="7" name="Footer Placeholder 6"/>
          <p:cNvSpPr>
            <a:spLocks noGrp="1"/>
          </p:cNvSpPr>
          <p:nvPr>
            <p:ph type="ftr" sz="quarter" idx="10"/>
          </p:nvPr>
        </p:nvSpPr>
        <p:spPr/>
        <p:txBody>
          <a:bodyPr/>
          <a:lstStyle/>
          <a:p>
            <a:pPr>
              <a:defRPr/>
            </a:pPr>
            <a:fld id="{E817EABE-BB5E-804D-9A79-3CEAA5DA465C}" type="slidenum">
              <a:rPr lang="en-US" smtClean="0"/>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z="4000" b="1" smtClean="0">
                <a:latin typeface="Garamond" pitchFamily="18" charset="0"/>
              </a:rPr>
              <a:t>Governance and Budget Work Group</a:t>
            </a:r>
          </a:p>
        </p:txBody>
      </p:sp>
      <p:sp>
        <p:nvSpPr>
          <p:cNvPr id="22531" name="Rectangle 3"/>
          <p:cNvSpPr>
            <a:spLocks noGrp="1" noChangeArrowheads="1"/>
          </p:cNvSpPr>
          <p:nvPr>
            <p:ph type="body" idx="1"/>
          </p:nvPr>
        </p:nvSpPr>
        <p:spPr/>
        <p:txBody>
          <a:bodyPr/>
          <a:lstStyle/>
          <a:p>
            <a:pPr eaLnBrk="1" hangingPunct="1">
              <a:buFontTx/>
              <a:buNone/>
            </a:pPr>
            <a:r>
              <a:rPr lang="en-US" dirty="0" smtClean="0">
                <a:latin typeface="Garamond" pitchFamily="18" charset="0"/>
              </a:rPr>
              <a:t>Co-chairs:  Burl Haar, Minnesota PUC and Gail Maly, Wisconsin PSC</a:t>
            </a:r>
          </a:p>
          <a:p>
            <a:pPr eaLnBrk="1" hangingPunct="1">
              <a:buFontTx/>
              <a:buNone/>
            </a:pPr>
            <a:r>
              <a:rPr lang="en-US" dirty="0" smtClean="0">
                <a:latin typeface="Garamond" pitchFamily="18" charset="0"/>
              </a:rPr>
              <a:t>Coverage:</a:t>
            </a:r>
          </a:p>
          <a:p>
            <a:pPr eaLnBrk="1" hangingPunct="1"/>
            <a:r>
              <a:rPr lang="en-US" sz="2800" dirty="0" smtClean="0">
                <a:latin typeface="Garamond" pitchFamily="18" charset="0"/>
              </a:rPr>
              <a:t>MISO Strategic Plan</a:t>
            </a:r>
          </a:p>
          <a:p>
            <a:pPr eaLnBrk="1" hangingPunct="1"/>
            <a:r>
              <a:rPr lang="en-US" sz="2800" dirty="0" smtClean="0">
                <a:latin typeface="Garamond" pitchFamily="18" charset="0"/>
              </a:rPr>
              <a:t>MISO Budgets</a:t>
            </a:r>
          </a:p>
          <a:p>
            <a:pPr eaLnBrk="1" hangingPunct="1"/>
            <a:r>
              <a:rPr lang="en-US" sz="2800" dirty="0" smtClean="0">
                <a:latin typeface="Garamond" pitchFamily="18" charset="0"/>
              </a:rPr>
              <a:t>Officer Duties</a:t>
            </a:r>
          </a:p>
          <a:p>
            <a:pPr eaLnBrk="1" hangingPunct="1"/>
            <a:r>
              <a:rPr lang="en-US" sz="2800" dirty="0" smtClean="0">
                <a:latin typeface="Garamond" pitchFamily="18" charset="0"/>
              </a:rPr>
              <a:t>Weight given to state input</a:t>
            </a:r>
          </a:p>
          <a:p>
            <a:pPr eaLnBrk="1" hangingPunct="1"/>
            <a:r>
              <a:rPr lang="en-US" sz="2800" dirty="0" smtClean="0">
                <a:latin typeface="Garamond" pitchFamily="18" charset="0"/>
              </a:rPr>
              <a:t>Increased transparency</a:t>
            </a:r>
          </a:p>
        </p:txBody>
      </p:sp>
      <p:sp>
        <p:nvSpPr>
          <p:cNvPr id="7" name="Footer Placeholder 6"/>
          <p:cNvSpPr>
            <a:spLocks noGrp="1"/>
          </p:cNvSpPr>
          <p:nvPr>
            <p:ph type="ftr" sz="quarter" idx="10"/>
          </p:nvPr>
        </p:nvSpPr>
        <p:spPr/>
        <p:txBody>
          <a:bodyPr/>
          <a:lstStyle/>
          <a:p>
            <a:pPr>
              <a:defRPr/>
            </a:pPr>
            <a:fld id="{B438795E-1520-DA43-B38A-A118E823555C}" type="slidenum">
              <a:rPr lang="en-US" smtClean="0"/>
              <a:pPr>
                <a:defRPr/>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z="4000" b="1" smtClean="0">
                <a:latin typeface="Garamond" pitchFamily="18" charset="0"/>
              </a:rPr>
              <a:t>Markets and Tariffs</a:t>
            </a:r>
          </a:p>
        </p:txBody>
      </p:sp>
      <p:sp>
        <p:nvSpPr>
          <p:cNvPr id="23555" name="Rectangle 3"/>
          <p:cNvSpPr>
            <a:spLocks noGrp="1" noChangeArrowheads="1"/>
          </p:cNvSpPr>
          <p:nvPr>
            <p:ph type="body" idx="1"/>
          </p:nvPr>
        </p:nvSpPr>
        <p:spPr/>
        <p:txBody>
          <a:bodyPr/>
          <a:lstStyle/>
          <a:p>
            <a:pPr eaLnBrk="1" hangingPunct="1">
              <a:lnSpc>
                <a:spcPct val="90000"/>
              </a:lnSpc>
              <a:buFontTx/>
              <a:buNone/>
            </a:pPr>
            <a:r>
              <a:rPr lang="en-US" sz="2800" dirty="0" smtClean="0">
                <a:latin typeface="Garamond" pitchFamily="18" charset="0"/>
              </a:rPr>
              <a:t>Co-chairs:  Bill Bokram, Michigan PSC and Christine Ericson, Illinois CC</a:t>
            </a:r>
          </a:p>
          <a:p>
            <a:pPr eaLnBrk="1" hangingPunct="1">
              <a:lnSpc>
                <a:spcPct val="90000"/>
              </a:lnSpc>
              <a:buFontTx/>
              <a:buNone/>
            </a:pPr>
            <a:r>
              <a:rPr lang="en-US" sz="2800" dirty="0" smtClean="0">
                <a:latin typeface="Garamond" pitchFamily="18" charset="0"/>
              </a:rPr>
              <a:t>Coverage:</a:t>
            </a:r>
          </a:p>
          <a:p>
            <a:pPr eaLnBrk="1" hangingPunct="1">
              <a:lnSpc>
                <a:spcPct val="90000"/>
              </a:lnSpc>
            </a:pPr>
            <a:r>
              <a:rPr lang="en-US" sz="2800" dirty="0" smtClean="0">
                <a:latin typeface="Garamond" pitchFamily="18" charset="0"/>
              </a:rPr>
              <a:t>Market Design and Value (the other cost allocation)</a:t>
            </a:r>
          </a:p>
          <a:p>
            <a:pPr eaLnBrk="1" hangingPunct="1">
              <a:lnSpc>
                <a:spcPct val="90000"/>
              </a:lnSpc>
            </a:pPr>
            <a:r>
              <a:rPr lang="en-US" sz="2800" dirty="0" smtClean="0">
                <a:latin typeface="Garamond" pitchFamily="18" charset="0"/>
              </a:rPr>
              <a:t>Energy and Operating Reserves Markets</a:t>
            </a:r>
          </a:p>
          <a:p>
            <a:pPr eaLnBrk="1" hangingPunct="1">
              <a:lnSpc>
                <a:spcPct val="90000"/>
              </a:lnSpc>
            </a:pPr>
            <a:r>
              <a:rPr lang="en-US" sz="2800" dirty="0" smtClean="0">
                <a:latin typeface="Garamond" pitchFamily="18" charset="0"/>
              </a:rPr>
              <a:t>Market Monitoring and Mitigation Issues</a:t>
            </a:r>
          </a:p>
          <a:p>
            <a:pPr eaLnBrk="1" hangingPunct="1">
              <a:lnSpc>
                <a:spcPct val="90000"/>
              </a:lnSpc>
            </a:pPr>
            <a:r>
              <a:rPr lang="en-US" sz="2800" dirty="0" smtClean="0">
                <a:latin typeface="Garamond" pitchFamily="18" charset="0"/>
              </a:rPr>
              <a:t>Market integration of Renewable Generation</a:t>
            </a:r>
          </a:p>
          <a:p>
            <a:pPr eaLnBrk="1" hangingPunct="1">
              <a:lnSpc>
                <a:spcPct val="90000"/>
              </a:lnSpc>
            </a:pPr>
            <a:r>
              <a:rPr lang="en-US" sz="2800" dirty="0" smtClean="0">
                <a:latin typeface="Garamond" pitchFamily="18" charset="0"/>
              </a:rPr>
              <a:t>FTR, ARR and Transmission Rights Issues</a:t>
            </a:r>
          </a:p>
          <a:p>
            <a:pPr eaLnBrk="1" hangingPunct="1">
              <a:lnSpc>
                <a:spcPct val="90000"/>
              </a:lnSpc>
            </a:pPr>
            <a:r>
              <a:rPr lang="en-US" sz="2800" dirty="0" smtClean="0">
                <a:latin typeface="Garamond" pitchFamily="18" charset="0"/>
              </a:rPr>
              <a:t>Market seams with Adjoining Markets</a:t>
            </a:r>
          </a:p>
        </p:txBody>
      </p:sp>
      <p:sp>
        <p:nvSpPr>
          <p:cNvPr id="7" name="Footer Placeholder 6"/>
          <p:cNvSpPr>
            <a:spLocks noGrp="1"/>
          </p:cNvSpPr>
          <p:nvPr>
            <p:ph type="ftr" sz="quarter" idx="10"/>
          </p:nvPr>
        </p:nvSpPr>
        <p:spPr/>
        <p:txBody>
          <a:bodyPr/>
          <a:lstStyle/>
          <a:p>
            <a:pPr>
              <a:defRPr/>
            </a:pPr>
            <a:fld id="{68918BCB-D29D-AC4E-B787-1BAB2355E468}" type="slidenum">
              <a:rPr lang="en-US" smtClean="0"/>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z="4000" b="1" smtClean="0">
                <a:latin typeface="Garamond" pitchFamily="18" charset="0"/>
              </a:rPr>
              <a:t>Demand Response and Technology</a:t>
            </a:r>
          </a:p>
        </p:txBody>
      </p:sp>
      <p:sp>
        <p:nvSpPr>
          <p:cNvPr id="24579" name="Rectangle 3"/>
          <p:cNvSpPr>
            <a:spLocks noGrp="1" noChangeArrowheads="1"/>
          </p:cNvSpPr>
          <p:nvPr>
            <p:ph type="body" idx="1"/>
          </p:nvPr>
        </p:nvSpPr>
        <p:spPr/>
        <p:txBody>
          <a:bodyPr/>
          <a:lstStyle/>
          <a:p>
            <a:pPr eaLnBrk="1" hangingPunct="1">
              <a:buFont typeface="Arial" charset="0"/>
              <a:buNone/>
            </a:pPr>
            <a:r>
              <a:rPr lang="en-US" sz="3600" dirty="0" smtClean="0">
                <a:latin typeface="Garamond" pitchFamily="18" charset="0"/>
              </a:rPr>
              <a:t>Co-Chairs: April Paronish, Indiana OUCC and John Feit, Wisconsin PSC</a:t>
            </a:r>
          </a:p>
          <a:p>
            <a:pPr eaLnBrk="1" hangingPunct="1">
              <a:buFont typeface="Arial" charset="0"/>
              <a:buNone/>
            </a:pPr>
            <a:r>
              <a:rPr lang="en-US" sz="3600" dirty="0" smtClean="0">
                <a:latin typeface="Garamond" pitchFamily="18" charset="0"/>
              </a:rPr>
              <a:t>Coverage:</a:t>
            </a:r>
          </a:p>
          <a:p>
            <a:pPr eaLnBrk="1" hangingPunct="1"/>
            <a:r>
              <a:rPr lang="en-US" dirty="0" smtClean="0">
                <a:latin typeface="Garamond" pitchFamily="18" charset="0"/>
              </a:rPr>
              <a:t>Customer response to market conditions</a:t>
            </a:r>
          </a:p>
          <a:p>
            <a:pPr eaLnBrk="1" hangingPunct="1"/>
            <a:r>
              <a:rPr lang="en-US" dirty="0" smtClean="0">
                <a:latin typeface="Garamond" pitchFamily="18" charset="0"/>
              </a:rPr>
              <a:t>Rules to participate in Midwest ISO markets</a:t>
            </a:r>
          </a:p>
          <a:p>
            <a:pPr eaLnBrk="1" hangingPunct="1"/>
            <a:r>
              <a:rPr lang="en-US" dirty="0" smtClean="0">
                <a:latin typeface="Garamond" pitchFamily="18" charset="0"/>
              </a:rPr>
              <a:t>Retail demand response</a:t>
            </a:r>
          </a:p>
          <a:p>
            <a:pPr eaLnBrk="1" hangingPunct="1"/>
            <a:r>
              <a:rPr lang="en-US" dirty="0" smtClean="0">
                <a:latin typeface="Garamond" pitchFamily="18" charset="0"/>
              </a:rPr>
              <a:t>Smart Grid</a:t>
            </a:r>
          </a:p>
        </p:txBody>
      </p:sp>
      <p:sp>
        <p:nvSpPr>
          <p:cNvPr id="7" name="Footer Placeholder 6"/>
          <p:cNvSpPr>
            <a:spLocks noGrp="1"/>
          </p:cNvSpPr>
          <p:nvPr>
            <p:ph type="ftr" sz="quarter" idx="10"/>
          </p:nvPr>
        </p:nvSpPr>
        <p:spPr/>
        <p:txBody>
          <a:bodyPr/>
          <a:lstStyle/>
          <a:p>
            <a:pPr>
              <a:defRPr/>
            </a:pPr>
            <a:fld id="{B1F66E38-8459-6F48-AF82-574555167780}" type="slidenum">
              <a:rPr lang="en-US" smtClean="0"/>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z="4000" b="1" dirty="0" smtClean="0">
                <a:latin typeface="Garamond" pitchFamily="18" charset="0"/>
              </a:rPr>
              <a:t>Regional Planning</a:t>
            </a:r>
          </a:p>
        </p:txBody>
      </p:sp>
      <p:sp>
        <p:nvSpPr>
          <p:cNvPr id="25603" name="Rectangle 3"/>
          <p:cNvSpPr>
            <a:spLocks noGrp="1" noChangeArrowheads="1"/>
          </p:cNvSpPr>
          <p:nvPr>
            <p:ph type="body" idx="1"/>
          </p:nvPr>
        </p:nvSpPr>
        <p:spPr>
          <a:xfrm>
            <a:off x="457200" y="1371600"/>
            <a:ext cx="8229600" cy="4876800"/>
          </a:xfrm>
        </p:spPr>
        <p:txBody>
          <a:bodyPr/>
          <a:lstStyle/>
          <a:p>
            <a:pPr eaLnBrk="1" hangingPunct="1">
              <a:buFontTx/>
              <a:buNone/>
            </a:pPr>
            <a:r>
              <a:rPr lang="en-US" sz="2800" dirty="0" smtClean="0">
                <a:latin typeface="Garamond" pitchFamily="18" charset="0"/>
              </a:rPr>
              <a:t>Co-chairs:  Jerry Lein, North Dakota PSC </a:t>
            </a:r>
            <a:br>
              <a:rPr lang="en-US" sz="2800" dirty="0" smtClean="0">
                <a:latin typeface="Garamond" pitchFamily="18" charset="0"/>
              </a:rPr>
            </a:br>
            <a:r>
              <a:rPr lang="en-US" sz="2800" dirty="0" smtClean="0">
                <a:latin typeface="Garamond" pitchFamily="18" charset="0"/>
              </a:rPr>
              <a:t>and Parveen Baig, Iowa UB</a:t>
            </a:r>
          </a:p>
          <a:p>
            <a:pPr eaLnBrk="1" hangingPunct="1">
              <a:buFontTx/>
              <a:buNone/>
            </a:pPr>
            <a:r>
              <a:rPr lang="en-US" sz="2800" dirty="0" smtClean="0">
                <a:latin typeface="Garamond" pitchFamily="18" charset="0"/>
              </a:rPr>
              <a:t>Coverage:</a:t>
            </a:r>
          </a:p>
          <a:p>
            <a:pPr eaLnBrk="1" hangingPunct="1"/>
            <a:r>
              <a:rPr lang="en-US" sz="2800" dirty="0" smtClean="0">
                <a:latin typeface="Garamond" pitchFamily="18" charset="0"/>
              </a:rPr>
              <a:t>Midwest Transmission Expansion Plan (MTEP)</a:t>
            </a:r>
          </a:p>
          <a:p>
            <a:pPr eaLnBrk="1" hangingPunct="1"/>
            <a:r>
              <a:rPr lang="en-US" sz="2800" dirty="0" smtClean="0">
                <a:latin typeface="Garamond" pitchFamily="18" charset="0"/>
              </a:rPr>
              <a:t>Other transmission studies</a:t>
            </a:r>
          </a:p>
          <a:p>
            <a:pPr eaLnBrk="1" hangingPunct="1"/>
            <a:r>
              <a:rPr lang="en-US" sz="2800" dirty="0" smtClean="0">
                <a:latin typeface="Garamond" pitchFamily="18" charset="0"/>
              </a:rPr>
              <a:t>Minimum generation issues</a:t>
            </a:r>
          </a:p>
          <a:p>
            <a:pPr eaLnBrk="1" hangingPunct="1"/>
            <a:r>
              <a:rPr lang="en-US" sz="2800" dirty="0" smtClean="0">
                <a:latin typeface="Garamond" pitchFamily="18" charset="0"/>
              </a:rPr>
              <a:t>Seasonal reviews</a:t>
            </a:r>
          </a:p>
          <a:p>
            <a:pPr eaLnBrk="1" hangingPunct="1"/>
            <a:r>
              <a:rPr lang="en-US" sz="2800" dirty="0" smtClean="0">
                <a:latin typeface="Garamond" pitchFamily="18" charset="0"/>
              </a:rPr>
              <a:t>Interconnection Process</a:t>
            </a:r>
          </a:p>
          <a:p>
            <a:pPr eaLnBrk="1" hangingPunct="1"/>
            <a:r>
              <a:rPr lang="en-US" sz="2800" dirty="0" smtClean="0">
                <a:latin typeface="Garamond" pitchFamily="18" charset="0"/>
              </a:rPr>
              <a:t>Reliability studies and planning</a:t>
            </a:r>
          </a:p>
        </p:txBody>
      </p:sp>
      <p:sp>
        <p:nvSpPr>
          <p:cNvPr id="7" name="Footer Placeholder 6"/>
          <p:cNvSpPr>
            <a:spLocks noGrp="1"/>
          </p:cNvSpPr>
          <p:nvPr>
            <p:ph type="ftr" sz="quarter" idx="10"/>
          </p:nvPr>
        </p:nvSpPr>
        <p:spPr/>
        <p:txBody>
          <a:bodyPr/>
          <a:lstStyle/>
          <a:p>
            <a:pPr>
              <a:defRPr/>
            </a:pPr>
            <a:fld id="{35F77093-A4A7-B440-8538-F80B35673540}" type="slidenum">
              <a:rPr lang="en-US" smtClean="0"/>
              <a:pPr>
                <a:defRPr/>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b="1" smtClean="0">
                <a:latin typeface="Garamond" pitchFamily="18" charset="0"/>
              </a:rPr>
              <a:t>FERC’s Wholesale Jurisdiction</a:t>
            </a:r>
          </a:p>
        </p:txBody>
      </p:sp>
      <p:sp>
        <p:nvSpPr>
          <p:cNvPr id="29698" name="Content Placeholder 2"/>
          <p:cNvSpPr>
            <a:spLocks noGrp="1"/>
          </p:cNvSpPr>
          <p:nvPr>
            <p:ph idx="1"/>
          </p:nvPr>
        </p:nvSpPr>
        <p:spPr/>
        <p:txBody>
          <a:bodyPr/>
          <a:lstStyle/>
          <a:p>
            <a:pPr>
              <a:buFontTx/>
              <a:buNone/>
            </a:pPr>
            <a:r>
              <a:rPr lang="en-US" sz="2400" dirty="0" smtClean="0">
                <a:latin typeface="Garamond" pitchFamily="18" charset="0"/>
              </a:rPr>
              <a:t>Federal Power Act, § 201 (16 USC 824):</a:t>
            </a:r>
          </a:p>
          <a:p>
            <a:pPr>
              <a:buFontTx/>
              <a:buNone/>
            </a:pPr>
            <a:r>
              <a:rPr lang="en-US" sz="2200" dirty="0" smtClean="0">
                <a:latin typeface="Garamond" pitchFamily="18" charset="0"/>
              </a:rPr>
              <a:t>(b) (1) The provisions of this subchapter shall apply to the </a:t>
            </a:r>
            <a:r>
              <a:rPr lang="en-US" sz="2200" b="1" dirty="0" smtClean="0">
                <a:latin typeface="Garamond" pitchFamily="18" charset="0"/>
              </a:rPr>
              <a:t>transmission of electric energy in interstate commerce </a:t>
            </a:r>
            <a:r>
              <a:rPr lang="en-US" sz="2200" dirty="0" smtClean="0">
                <a:latin typeface="Garamond" pitchFamily="18" charset="0"/>
              </a:rPr>
              <a:t>and to the </a:t>
            </a:r>
            <a:r>
              <a:rPr lang="en-US" sz="2200" b="1" dirty="0" smtClean="0">
                <a:latin typeface="Garamond" pitchFamily="18" charset="0"/>
              </a:rPr>
              <a:t>sale of electric energy at wholesale in interstate commerce </a:t>
            </a:r>
            <a:r>
              <a:rPr lang="en-US" sz="2200" dirty="0" smtClean="0">
                <a:latin typeface="Garamond" pitchFamily="18" charset="0"/>
              </a:rPr>
              <a:t>[. . . ].</a:t>
            </a:r>
          </a:p>
          <a:p>
            <a:pPr>
              <a:buFontTx/>
              <a:buNone/>
            </a:pPr>
            <a:r>
              <a:rPr lang="en-US" sz="2200" dirty="0" smtClean="0">
                <a:latin typeface="Garamond" pitchFamily="18" charset="0"/>
              </a:rPr>
              <a:t>(c) Electric energy in interstate commerce For the purpose of this subchapter, electric energy shall be held to be transmitted in interstate commerce if transmitted from a State and consumed at any point outside thereof; but only insofar as such transmission takes place within the United States. </a:t>
            </a:r>
          </a:p>
          <a:p>
            <a:pPr>
              <a:buFontTx/>
              <a:buNone/>
            </a:pPr>
            <a:r>
              <a:rPr lang="en-US" sz="2200" dirty="0" smtClean="0">
                <a:latin typeface="Garamond" pitchFamily="18" charset="0"/>
              </a:rPr>
              <a:t>(d) “Sale of electric energy at wholesale” defined The term “sale of electric energy at wholesale” when used in this subchapter, means a sale of electric energy to any person for resale. </a:t>
            </a:r>
          </a:p>
        </p:txBody>
      </p:sp>
      <p:sp>
        <p:nvSpPr>
          <p:cNvPr id="6" name="Footer Placeholder 5"/>
          <p:cNvSpPr>
            <a:spLocks noGrp="1"/>
          </p:cNvSpPr>
          <p:nvPr>
            <p:ph type="ftr" sz="quarter" idx="10"/>
          </p:nvPr>
        </p:nvSpPr>
        <p:spPr>
          <a:xfrm>
            <a:off x="3124200" y="6248400"/>
            <a:ext cx="2895600" cy="476250"/>
          </a:xfrm>
        </p:spPr>
        <p:txBody>
          <a:bodyPr/>
          <a:lstStyle/>
          <a:p>
            <a:pPr>
              <a:defRPr/>
            </a:pPr>
            <a:fld id="{0881834B-B3D5-474C-8CBD-F96D538B0EFA}"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b="1" smtClean="0">
                <a:latin typeface="Garamond" pitchFamily="18" charset="0"/>
              </a:rPr>
              <a:t>Resources</a:t>
            </a:r>
            <a:endParaRPr lang="en-US" sz="4000" b="1" smtClean="0">
              <a:latin typeface="Garamond" pitchFamily="18" charset="0"/>
            </a:endParaRPr>
          </a:p>
        </p:txBody>
      </p:sp>
      <p:sp>
        <p:nvSpPr>
          <p:cNvPr id="26627" name="Rectangle 3"/>
          <p:cNvSpPr>
            <a:spLocks noGrp="1" noChangeArrowheads="1"/>
          </p:cNvSpPr>
          <p:nvPr>
            <p:ph type="body" idx="1"/>
          </p:nvPr>
        </p:nvSpPr>
        <p:spPr/>
        <p:txBody>
          <a:bodyPr/>
          <a:lstStyle/>
          <a:p>
            <a:pPr eaLnBrk="1" hangingPunct="1">
              <a:lnSpc>
                <a:spcPct val="90000"/>
              </a:lnSpc>
              <a:buFontTx/>
              <a:buNone/>
            </a:pPr>
            <a:r>
              <a:rPr lang="en-US" sz="2800" dirty="0" smtClean="0">
                <a:latin typeface="Garamond" pitchFamily="18" charset="0"/>
              </a:rPr>
              <a:t>Co-chairs:  Don Neumeyer, Wisconsin PSC and ???</a:t>
            </a:r>
          </a:p>
          <a:p>
            <a:pPr eaLnBrk="1" hangingPunct="1">
              <a:lnSpc>
                <a:spcPct val="90000"/>
              </a:lnSpc>
              <a:buFontTx/>
              <a:buNone/>
            </a:pPr>
            <a:r>
              <a:rPr lang="en-US" sz="2800" dirty="0" smtClean="0">
                <a:latin typeface="Garamond" pitchFamily="18" charset="0"/>
              </a:rPr>
              <a:t>Coverage:</a:t>
            </a:r>
          </a:p>
          <a:p>
            <a:pPr eaLnBrk="1" hangingPunct="1">
              <a:lnSpc>
                <a:spcPct val="90000"/>
              </a:lnSpc>
            </a:pPr>
            <a:r>
              <a:rPr lang="en-US" sz="2800" dirty="0" smtClean="0">
                <a:latin typeface="Garamond" pitchFamily="18" charset="0"/>
              </a:rPr>
              <a:t>Resource Adequacy (planning reserve requirements) </a:t>
            </a:r>
          </a:p>
          <a:p>
            <a:pPr eaLnBrk="1" hangingPunct="1">
              <a:lnSpc>
                <a:spcPct val="90000"/>
              </a:lnSpc>
            </a:pPr>
            <a:r>
              <a:rPr lang="en-US" sz="2800" dirty="0" smtClean="0">
                <a:latin typeface="Garamond" pitchFamily="18" charset="0"/>
              </a:rPr>
              <a:t>Loss of Load Expectation and Planning Reserve Margins</a:t>
            </a:r>
          </a:p>
          <a:p>
            <a:pPr eaLnBrk="1" hangingPunct="1">
              <a:lnSpc>
                <a:spcPct val="90000"/>
              </a:lnSpc>
            </a:pPr>
            <a:r>
              <a:rPr lang="en-US" sz="2800" dirty="0" smtClean="0">
                <a:latin typeface="Garamond" pitchFamily="18" charset="0"/>
              </a:rPr>
              <a:t>Resource Assessments</a:t>
            </a:r>
          </a:p>
          <a:p>
            <a:pPr eaLnBrk="1" hangingPunct="1">
              <a:lnSpc>
                <a:spcPct val="90000"/>
              </a:lnSpc>
            </a:pPr>
            <a:r>
              <a:rPr lang="en-US" sz="2800" dirty="0" smtClean="0">
                <a:latin typeface="Garamond" pitchFamily="18" charset="0"/>
              </a:rPr>
              <a:t>Price Responsive Demand</a:t>
            </a:r>
          </a:p>
          <a:p>
            <a:pPr eaLnBrk="1" hangingPunct="1">
              <a:lnSpc>
                <a:spcPct val="90000"/>
              </a:lnSpc>
            </a:pPr>
            <a:r>
              <a:rPr lang="en-US" sz="2800" dirty="0" smtClean="0">
                <a:latin typeface="Garamond" pitchFamily="18" charset="0"/>
              </a:rPr>
              <a:t>Demand Side Management</a:t>
            </a:r>
          </a:p>
          <a:p>
            <a:pPr eaLnBrk="1" hangingPunct="1">
              <a:lnSpc>
                <a:spcPct val="90000"/>
              </a:lnSpc>
            </a:pPr>
            <a:r>
              <a:rPr lang="en-US" sz="2800" dirty="0" smtClean="0">
                <a:latin typeface="Garamond" pitchFamily="18" charset="0"/>
              </a:rPr>
              <a:t>Energy Efficiency</a:t>
            </a:r>
            <a:endParaRPr lang="en-US" sz="2800" u="sng" dirty="0" smtClean="0">
              <a:latin typeface="Garamond" pitchFamily="18" charset="0"/>
              <a:hlinkClick r:id="rId2"/>
            </a:endParaRPr>
          </a:p>
        </p:txBody>
      </p:sp>
      <p:sp>
        <p:nvSpPr>
          <p:cNvPr id="7" name="Footer Placeholder 6"/>
          <p:cNvSpPr>
            <a:spLocks noGrp="1"/>
          </p:cNvSpPr>
          <p:nvPr>
            <p:ph type="ftr" sz="quarter" idx="10"/>
          </p:nvPr>
        </p:nvSpPr>
        <p:spPr/>
        <p:txBody>
          <a:bodyPr/>
          <a:lstStyle/>
          <a:p>
            <a:pPr>
              <a:defRPr/>
            </a:pPr>
            <a:fld id="{7D5C8DE7-A996-C543-954C-1E119EF763C1}" type="slidenum">
              <a:rPr lang="en-US" smtClean="0"/>
              <a:pPr>
                <a:defRPr/>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b="1" smtClean="0">
                <a:latin typeface="Garamond" pitchFamily="18" charset="0"/>
              </a:rPr>
              <a:t>Transmission Cost Allocation</a:t>
            </a:r>
          </a:p>
        </p:txBody>
      </p:sp>
      <p:sp>
        <p:nvSpPr>
          <p:cNvPr id="27651" name="Rectangle 3"/>
          <p:cNvSpPr>
            <a:spLocks noGrp="1" noChangeArrowheads="1"/>
          </p:cNvSpPr>
          <p:nvPr>
            <p:ph type="body" idx="1"/>
          </p:nvPr>
        </p:nvSpPr>
        <p:spPr/>
        <p:txBody>
          <a:bodyPr/>
          <a:lstStyle/>
          <a:p>
            <a:pPr eaLnBrk="1" hangingPunct="1">
              <a:buFontTx/>
              <a:buNone/>
            </a:pPr>
            <a:r>
              <a:rPr lang="en-US" dirty="0" smtClean="0">
                <a:latin typeface="Garamond" pitchFamily="18" charset="0"/>
              </a:rPr>
              <a:t>Co-chairs:  Randy Rismiller, Illinois CC </a:t>
            </a:r>
            <a:br>
              <a:rPr lang="en-US" dirty="0" smtClean="0">
                <a:latin typeface="Garamond" pitchFamily="18" charset="0"/>
              </a:rPr>
            </a:br>
            <a:r>
              <a:rPr lang="en-US" dirty="0" smtClean="0">
                <a:latin typeface="Garamond" pitchFamily="18" charset="0"/>
              </a:rPr>
              <a:t>and Dave Johnston, Indiana URC</a:t>
            </a:r>
          </a:p>
          <a:p>
            <a:pPr eaLnBrk="1" hangingPunct="1">
              <a:buFontTx/>
              <a:buNone/>
            </a:pPr>
            <a:r>
              <a:rPr lang="en-US" dirty="0" smtClean="0">
                <a:latin typeface="Garamond" pitchFamily="18" charset="0"/>
              </a:rPr>
              <a:t>Coverage:</a:t>
            </a:r>
          </a:p>
          <a:p>
            <a:pPr eaLnBrk="1" hangingPunct="1"/>
            <a:r>
              <a:rPr lang="en-US" dirty="0" smtClean="0">
                <a:latin typeface="Garamond" pitchFamily="18" charset="0"/>
              </a:rPr>
              <a:t>Regional cost allocations and pricing under RECB 1, RECB 2, and MVP</a:t>
            </a:r>
          </a:p>
          <a:p>
            <a:pPr eaLnBrk="1" hangingPunct="1"/>
            <a:r>
              <a:rPr lang="en-US" dirty="0" smtClean="0">
                <a:latin typeface="Garamond" pitchFamily="18" charset="0"/>
              </a:rPr>
              <a:t>Cross border cost allocations </a:t>
            </a:r>
          </a:p>
        </p:txBody>
      </p:sp>
      <p:sp>
        <p:nvSpPr>
          <p:cNvPr id="7" name="Footer Placeholder 6"/>
          <p:cNvSpPr>
            <a:spLocks noGrp="1"/>
          </p:cNvSpPr>
          <p:nvPr>
            <p:ph type="ftr" sz="quarter" idx="10"/>
          </p:nvPr>
        </p:nvSpPr>
        <p:spPr/>
        <p:txBody>
          <a:bodyPr/>
          <a:lstStyle/>
          <a:p>
            <a:pPr>
              <a:defRPr/>
            </a:pPr>
            <a:fld id="{E9978CEF-05FE-F248-9C56-9EF304658B58}" type="slidenum">
              <a:rPr lang="en-US" smtClean="0"/>
              <a:pPr>
                <a:defRPr/>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b="1" dirty="0" smtClean="0">
                <a:latin typeface="Garamond" pitchFamily="18" charset="0"/>
              </a:rPr>
              <a:t>Modeling</a:t>
            </a:r>
          </a:p>
        </p:txBody>
      </p:sp>
      <p:sp>
        <p:nvSpPr>
          <p:cNvPr id="28675" name="Rectangle 3"/>
          <p:cNvSpPr>
            <a:spLocks noGrp="1" noChangeArrowheads="1"/>
          </p:cNvSpPr>
          <p:nvPr>
            <p:ph type="body" idx="1"/>
          </p:nvPr>
        </p:nvSpPr>
        <p:spPr/>
        <p:txBody>
          <a:bodyPr/>
          <a:lstStyle/>
          <a:p>
            <a:pPr eaLnBrk="1" hangingPunct="1">
              <a:buFontTx/>
              <a:buNone/>
            </a:pPr>
            <a:r>
              <a:rPr lang="en-US" dirty="0" smtClean="0">
                <a:latin typeface="Garamond" pitchFamily="18" charset="0"/>
              </a:rPr>
              <a:t>Co-chairs:  Nick Bowden, Illinois CC and ??</a:t>
            </a:r>
          </a:p>
          <a:p>
            <a:pPr eaLnBrk="1" hangingPunct="1">
              <a:buFontTx/>
              <a:buNone/>
            </a:pPr>
            <a:r>
              <a:rPr lang="en-US" dirty="0" smtClean="0">
                <a:latin typeface="Garamond" pitchFamily="18" charset="0"/>
              </a:rPr>
              <a:t>Coverage:</a:t>
            </a:r>
          </a:p>
          <a:p>
            <a:pPr eaLnBrk="1" hangingPunct="1"/>
            <a:r>
              <a:rPr lang="en-US" dirty="0" smtClean="0">
                <a:latin typeface="Garamond" pitchFamily="18" charset="0"/>
              </a:rPr>
              <a:t>Analytic support to other work groups on economic, engineering and forecasting models </a:t>
            </a:r>
          </a:p>
        </p:txBody>
      </p:sp>
      <p:sp>
        <p:nvSpPr>
          <p:cNvPr id="7" name="Footer Placeholder 6"/>
          <p:cNvSpPr>
            <a:spLocks noGrp="1"/>
          </p:cNvSpPr>
          <p:nvPr>
            <p:ph type="ftr" sz="quarter" idx="10"/>
          </p:nvPr>
        </p:nvSpPr>
        <p:spPr/>
        <p:txBody>
          <a:bodyPr/>
          <a:lstStyle/>
          <a:p>
            <a:pPr>
              <a:defRPr/>
            </a:pPr>
            <a:fld id="{3FCC0824-825B-664D-A0D0-45DBBBE45863}" type="slidenum">
              <a:rPr lang="en-US" smtClean="0"/>
              <a:pPr>
                <a:defRPr/>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b="1" smtClean="0">
                <a:latin typeface="Garamond" pitchFamily="18" charset="0"/>
              </a:rPr>
              <a:t>OMS Filings</a:t>
            </a:r>
          </a:p>
        </p:txBody>
      </p:sp>
      <p:sp>
        <p:nvSpPr>
          <p:cNvPr id="29699" name="Rectangle 3"/>
          <p:cNvSpPr>
            <a:spLocks noGrp="1" noChangeArrowheads="1"/>
          </p:cNvSpPr>
          <p:nvPr>
            <p:ph type="body" idx="1"/>
          </p:nvPr>
        </p:nvSpPr>
        <p:spPr/>
        <p:txBody>
          <a:bodyPr/>
          <a:lstStyle/>
          <a:p>
            <a:pPr eaLnBrk="1" hangingPunct="1"/>
            <a:r>
              <a:rPr lang="en-US" dirty="0" smtClean="0">
                <a:latin typeface="Garamond" pitchFamily="18" charset="0"/>
              </a:rPr>
              <a:t>Include minority positions</a:t>
            </a:r>
          </a:p>
          <a:p>
            <a:pPr lvl="1" eaLnBrk="1" hangingPunct="1"/>
            <a:r>
              <a:rPr lang="en-US" dirty="0" smtClean="0">
                <a:latin typeface="Garamond" pitchFamily="18" charset="0"/>
              </a:rPr>
              <a:t>Judicial model rather than legislative</a:t>
            </a:r>
          </a:p>
          <a:p>
            <a:pPr eaLnBrk="1" hangingPunct="1"/>
            <a:r>
              <a:rPr lang="en-US" dirty="0" smtClean="0">
                <a:latin typeface="Garamond" pitchFamily="18" charset="0"/>
              </a:rPr>
              <a:t>List participating states in conclusion</a:t>
            </a:r>
          </a:p>
          <a:p>
            <a:pPr lvl="1" eaLnBrk="1" hangingPunct="1"/>
            <a:r>
              <a:rPr lang="en-US" dirty="0" smtClean="0">
                <a:latin typeface="Garamond" pitchFamily="18" charset="0"/>
              </a:rPr>
              <a:t>Also identifies non-participating states</a:t>
            </a:r>
          </a:p>
          <a:p>
            <a:pPr lvl="1" eaLnBrk="1" hangingPunct="1"/>
            <a:r>
              <a:rPr lang="en-US" dirty="0" smtClean="0">
                <a:latin typeface="Garamond" pitchFamily="18" charset="0"/>
              </a:rPr>
              <a:t>Non-participation may indicate unavailability of commissioners</a:t>
            </a:r>
          </a:p>
          <a:p>
            <a:pPr eaLnBrk="1" hangingPunct="1"/>
            <a:r>
              <a:rPr lang="en-US" dirty="0" smtClean="0">
                <a:latin typeface="Garamond" pitchFamily="18" charset="0"/>
              </a:rPr>
              <a:t>Some states require formal internal approval to join a filing (IL, OH, MT)</a:t>
            </a:r>
          </a:p>
        </p:txBody>
      </p:sp>
      <p:sp>
        <p:nvSpPr>
          <p:cNvPr id="7" name="Footer Placeholder 6"/>
          <p:cNvSpPr>
            <a:spLocks noGrp="1"/>
          </p:cNvSpPr>
          <p:nvPr>
            <p:ph type="ftr" sz="quarter" idx="10"/>
          </p:nvPr>
        </p:nvSpPr>
        <p:spPr/>
        <p:txBody>
          <a:bodyPr/>
          <a:lstStyle/>
          <a:p>
            <a:pPr>
              <a:defRPr/>
            </a:pPr>
            <a:fld id="{D90AA632-6FC4-4A47-8D64-33C7DCCF8522}" type="slidenum">
              <a:rPr lang="en-US" smtClean="0"/>
              <a:pPr>
                <a:defRPr/>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z="4600" b="1" smtClean="0">
                <a:latin typeface="Garamond" pitchFamily="18" charset="0"/>
              </a:rPr>
              <a:t>OMS Lessons to Date</a:t>
            </a:r>
          </a:p>
        </p:txBody>
      </p:sp>
      <p:sp>
        <p:nvSpPr>
          <p:cNvPr id="30723" name="Rectangle 3"/>
          <p:cNvSpPr>
            <a:spLocks noGrp="1" noChangeArrowheads="1"/>
          </p:cNvSpPr>
          <p:nvPr>
            <p:ph type="body" idx="1"/>
          </p:nvPr>
        </p:nvSpPr>
        <p:spPr>
          <a:xfrm>
            <a:off x="457200" y="1295400"/>
            <a:ext cx="8229600" cy="4953000"/>
          </a:xfrm>
        </p:spPr>
        <p:txBody>
          <a:bodyPr/>
          <a:lstStyle/>
          <a:p>
            <a:pPr eaLnBrk="1" hangingPunct="1">
              <a:lnSpc>
                <a:spcPct val="90000"/>
              </a:lnSpc>
            </a:pPr>
            <a:r>
              <a:rPr lang="en-US" sz="3400" dirty="0" smtClean="0">
                <a:latin typeface="Garamond" pitchFamily="18" charset="0"/>
              </a:rPr>
              <a:t>The OMS model builds technical analysis in state commission staff</a:t>
            </a:r>
          </a:p>
          <a:p>
            <a:pPr lvl="1" eaLnBrk="1" hangingPunct="1">
              <a:lnSpc>
                <a:spcPct val="90000"/>
              </a:lnSpc>
            </a:pPr>
            <a:r>
              <a:rPr lang="en-US" sz="3000" dirty="0" smtClean="0">
                <a:latin typeface="Garamond" pitchFamily="18" charset="0"/>
              </a:rPr>
              <a:t>Staff members gain knowledge of RTO operations and personnel</a:t>
            </a:r>
          </a:p>
          <a:p>
            <a:pPr lvl="1" eaLnBrk="1" hangingPunct="1">
              <a:lnSpc>
                <a:spcPct val="90000"/>
              </a:lnSpc>
            </a:pPr>
            <a:r>
              <a:rPr lang="en-US" sz="3000" dirty="0" smtClean="0">
                <a:latin typeface="Garamond" pitchFamily="18" charset="0"/>
              </a:rPr>
              <a:t>Participation builds state staff expertise on issues and networking resources</a:t>
            </a:r>
          </a:p>
          <a:p>
            <a:pPr lvl="1" eaLnBrk="1" hangingPunct="1">
              <a:lnSpc>
                <a:spcPct val="90000"/>
              </a:lnSpc>
            </a:pPr>
            <a:r>
              <a:rPr lang="en-US" sz="3000" dirty="0" smtClean="0">
                <a:latin typeface="Garamond" pitchFamily="18" charset="0"/>
              </a:rPr>
              <a:t>Combined resources/expertise more efficient</a:t>
            </a:r>
          </a:p>
          <a:p>
            <a:pPr lvl="1" eaLnBrk="1" hangingPunct="1">
              <a:lnSpc>
                <a:spcPct val="90000"/>
              </a:lnSpc>
            </a:pPr>
            <a:r>
              <a:rPr lang="en-US" sz="3000" dirty="0" smtClean="0">
                <a:latin typeface="Garamond" pitchFamily="18" charset="0"/>
              </a:rPr>
              <a:t>Travel reimbursement is key to participation</a:t>
            </a:r>
          </a:p>
          <a:p>
            <a:pPr eaLnBrk="1" hangingPunct="1">
              <a:lnSpc>
                <a:spcPct val="90000"/>
              </a:lnSpc>
            </a:pPr>
            <a:r>
              <a:rPr lang="en-US" sz="3400" dirty="0" smtClean="0">
                <a:latin typeface="Garamond" pitchFamily="18" charset="0"/>
              </a:rPr>
              <a:t>Policy decisions need commissioner input</a:t>
            </a:r>
          </a:p>
          <a:p>
            <a:pPr lvl="1" eaLnBrk="1" hangingPunct="1">
              <a:lnSpc>
                <a:spcPct val="90000"/>
              </a:lnSpc>
            </a:pPr>
            <a:r>
              <a:rPr lang="en-US" sz="3000" dirty="0" smtClean="0">
                <a:latin typeface="Garamond" pitchFamily="18" charset="0"/>
              </a:rPr>
              <a:t>Respect for policy differences</a:t>
            </a:r>
          </a:p>
        </p:txBody>
      </p:sp>
      <p:sp>
        <p:nvSpPr>
          <p:cNvPr id="7" name="Footer Placeholder 6"/>
          <p:cNvSpPr>
            <a:spLocks noGrp="1"/>
          </p:cNvSpPr>
          <p:nvPr>
            <p:ph type="ftr" sz="quarter" idx="10"/>
          </p:nvPr>
        </p:nvSpPr>
        <p:spPr/>
        <p:txBody>
          <a:bodyPr/>
          <a:lstStyle/>
          <a:p>
            <a:pPr>
              <a:defRPr/>
            </a:pPr>
            <a:fld id="{8165340C-FCAC-9948-BC8A-36114F4963C4}" type="slidenum">
              <a:rPr lang="en-US" smtClean="0"/>
              <a:pPr>
                <a:defRPr/>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b="1" smtClean="0">
                <a:latin typeface="Garamond" pitchFamily="18" charset="0"/>
              </a:rPr>
              <a:t>Participation Guide</a:t>
            </a:r>
          </a:p>
        </p:txBody>
      </p:sp>
      <p:sp>
        <p:nvSpPr>
          <p:cNvPr id="32770" name="Content Placeholder 2"/>
          <p:cNvSpPr>
            <a:spLocks noGrp="1"/>
          </p:cNvSpPr>
          <p:nvPr>
            <p:ph idx="1"/>
          </p:nvPr>
        </p:nvSpPr>
        <p:spPr/>
        <p:txBody>
          <a:bodyPr/>
          <a:lstStyle/>
          <a:p>
            <a:pPr eaLnBrk="1" hangingPunct="1">
              <a:lnSpc>
                <a:spcPct val="80000"/>
              </a:lnSpc>
            </a:pPr>
            <a:r>
              <a:rPr lang="en-US" sz="3000" dirty="0" smtClean="0">
                <a:latin typeface="Garamond" pitchFamily="18" charset="0"/>
              </a:rPr>
              <a:t>OMS e-mail lists</a:t>
            </a:r>
          </a:p>
          <a:p>
            <a:pPr eaLnBrk="1" hangingPunct="1">
              <a:lnSpc>
                <a:spcPct val="80000"/>
              </a:lnSpc>
            </a:pPr>
            <a:r>
              <a:rPr lang="en-US" sz="3000" dirty="0" smtClean="0">
                <a:latin typeface="Garamond" pitchFamily="18" charset="0"/>
              </a:rPr>
              <a:t>MISO e-mail lists</a:t>
            </a:r>
          </a:p>
          <a:p>
            <a:pPr lvl="1" eaLnBrk="1" hangingPunct="1">
              <a:lnSpc>
                <a:spcPct val="80000"/>
              </a:lnSpc>
            </a:pPr>
            <a:r>
              <a:rPr lang="en-US" sz="2600" dirty="0" smtClean="0">
                <a:latin typeface="Garamond" pitchFamily="18" charset="0"/>
                <a:hlinkClick r:id="rId2"/>
              </a:rPr>
              <a:t>https://www.midwestiso.org/StakeholderCenter/Pages/StakeholderCenter.aspx</a:t>
            </a:r>
            <a:r>
              <a:rPr lang="en-US" sz="2600" dirty="0" smtClean="0">
                <a:latin typeface="Garamond" pitchFamily="18" charset="0"/>
              </a:rPr>
              <a:t> </a:t>
            </a:r>
          </a:p>
          <a:p>
            <a:pPr eaLnBrk="1" hangingPunct="1">
              <a:lnSpc>
                <a:spcPct val="80000"/>
              </a:lnSpc>
            </a:pPr>
            <a:r>
              <a:rPr lang="en-US" sz="3000" dirty="0" smtClean="0">
                <a:latin typeface="Garamond" pitchFamily="18" charset="0"/>
              </a:rPr>
              <a:t>Register for MISO meetings on web calendar</a:t>
            </a:r>
          </a:p>
          <a:p>
            <a:pPr eaLnBrk="1" hangingPunct="1">
              <a:lnSpc>
                <a:spcPct val="80000"/>
              </a:lnSpc>
            </a:pPr>
            <a:r>
              <a:rPr lang="en-US" sz="3000" dirty="0" smtClean="0">
                <a:latin typeface="Garamond" pitchFamily="18" charset="0"/>
              </a:rPr>
              <a:t>OMS travel request </a:t>
            </a:r>
            <a:r>
              <a:rPr lang="en-US" sz="3000" dirty="0" smtClean="0">
                <a:solidFill>
                  <a:srgbClr val="FF3300"/>
                </a:solidFill>
                <a:latin typeface="Garamond" pitchFamily="18" charset="0"/>
              </a:rPr>
              <a:t>prior</a:t>
            </a:r>
          </a:p>
          <a:p>
            <a:pPr lvl="1" eaLnBrk="1" hangingPunct="1">
              <a:lnSpc>
                <a:spcPct val="80000"/>
              </a:lnSpc>
            </a:pPr>
            <a:r>
              <a:rPr lang="en-US" sz="2600" dirty="0" smtClean="0">
                <a:latin typeface="Garamond" pitchFamily="18" charset="0"/>
                <a:hlinkClick r:id="rId3"/>
              </a:rPr>
              <a:t>http://www.misostates.org/OMSTravelApprovalRequestupdated16Feb2010.doc</a:t>
            </a:r>
            <a:r>
              <a:rPr lang="en-US" sz="2600" dirty="0" smtClean="0">
                <a:latin typeface="Garamond" pitchFamily="18" charset="0"/>
              </a:rPr>
              <a:t> </a:t>
            </a:r>
          </a:p>
          <a:p>
            <a:pPr eaLnBrk="1" hangingPunct="1">
              <a:lnSpc>
                <a:spcPct val="80000"/>
              </a:lnSpc>
            </a:pPr>
            <a:r>
              <a:rPr lang="en-US" sz="3000" dirty="0" smtClean="0">
                <a:latin typeface="Garamond" pitchFamily="18" charset="0"/>
              </a:rPr>
              <a:t>OMS travel reimbursement </a:t>
            </a:r>
            <a:r>
              <a:rPr lang="en-US" sz="3000" dirty="0" smtClean="0">
                <a:solidFill>
                  <a:srgbClr val="FF3300"/>
                </a:solidFill>
                <a:latin typeface="Garamond" pitchFamily="18" charset="0"/>
              </a:rPr>
              <a:t>after</a:t>
            </a:r>
          </a:p>
          <a:p>
            <a:pPr lvl="1" eaLnBrk="1" hangingPunct="1">
              <a:lnSpc>
                <a:spcPct val="80000"/>
              </a:lnSpc>
            </a:pPr>
            <a:r>
              <a:rPr lang="en-US" sz="2600" dirty="0" smtClean="0">
                <a:latin typeface="Garamond" pitchFamily="18" charset="0"/>
                <a:hlinkClick r:id="rId4"/>
              </a:rPr>
              <a:t>http://www.misostates.org/Travel_Reimbursement_NEW_01_10.xls</a:t>
            </a:r>
            <a:r>
              <a:rPr lang="en-US" sz="2600" dirty="0" smtClean="0">
                <a:latin typeface="Garamond" pitchFamily="18" charset="0"/>
              </a:rPr>
              <a:t> </a:t>
            </a:r>
          </a:p>
        </p:txBody>
      </p:sp>
      <p:sp>
        <p:nvSpPr>
          <p:cNvPr id="7" name="Footer Placeholder 6"/>
          <p:cNvSpPr>
            <a:spLocks noGrp="1"/>
          </p:cNvSpPr>
          <p:nvPr>
            <p:ph type="ftr" sz="quarter" idx="10"/>
          </p:nvPr>
        </p:nvSpPr>
        <p:spPr/>
        <p:txBody>
          <a:bodyPr/>
          <a:lstStyle/>
          <a:p>
            <a:pPr>
              <a:defRPr/>
            </a:pPr>
            <a:fld id="{6123C077-F8F0-B04F-8A3D-0D429FFA36C2}" type="slidenum">
              <a:rPr lang="en-US" smtClean="0"/>
              <a:pPr>
                <a:defRPr/>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28600"/>
            <a:ext cx="8229600" cy="1143000"/>
          </a:xfrm>
        </p:spPr>
        <p:txBody>
          <a:bodyPr/>
          <a:lstStyle/>
          <a:p>
            <a:pPr eaLnBrk="1" hangingPunct="1"/>
            <a:r>
              <a:rPr lang="en-US" sz="4700" b="1" smtClean="0">
                <a:latin typeface="Garamond" pitchFamily="18" charset="0"/>
              </a:rPr>
              <a:t>The OMS Value Proposition</a:t>
            </a:r>
          </a:p>
        </p:txBody>
      </p:sp>
      <p:sp>
        <p:nvSpPr>
          <p:cNvPr id="33795" name="Rectangle 3"/>
          <p:cNvSpPr>
            <a:spLocks noGrp="1" noChangeArrowheads="1"/>
          </p:cNvSpPr>
          <p:nvPr>
            <p:ph type="body" idx="1"/>
          </p:nvPr>
        </p:nvSpPr>
        <p:spPr/>
        <p:txBody>
          <a:bodyPr/>
          <a:lstStyle/>
          <a:p>
            <a:pPr eaLnBrk="1" hangingPunct="1"/>
            <a:r>
              <a:rPr lang="en-US" smtClean="0">
                <a:latin typeface="Garamond" pitchFamily="18" charset="0"/>
              </a:rPr>
              <a:t>Efficiency of dealing with the states collectively</a:t>
            </a:r>
          </a:p>
          <a:p>
            <a:pPr lvl="1" eaLnBrk="1" hangingPunct="1"/>
            <a:r>
              <a:rPr lang="en-US" smtClean="0">
                <a:latin typeface="Garamond" pitchFamily="18" charset="0"/>
              </a:rPr>
              <a:t>FERC</a:t>
            </a:r>
          </a:p>
          <a:p>
            <a:pPr lvl="1" eaLnBrk="1" hangingPunct="1"/>
            <a:r>
              <a:rPr lang="en-US" smtClean="0">
                <a:latin typeface="Garamond" pitchFamily="18" charset="0"/>
              </a:rPr>
              <a:t>RTO</a:t>
            </a:r>
          </a:p>
          <a:p>
            <a:pPr lvl="1" eaLnBrk="1" hangingPunct="1"/>
            <a:r>
              <a:rPr lang="en-US" smtClean="0">
                <a:latin typeface="Garamond" pitchFamily="18" charset="0"/>
              </a:rPr>
              <a:t>RTO members</a:t>
            </a:r>
          </a:p>
          <a:p>
            <a:pPr eaLnBrk="1" hangingPunct="1"/>
            <a:r>
              <a:rPr lang="en-US" smtClean="0">
                <a:latin typeface="Garamond" pitchFamily="18" charset="0"/>
              </a:rPr>
              <a:t>The states get better attention from FERC and the RTO</a:t>
            </a:r>
          </a:p>
          <a:p>
            <a:pPr eaLnBrk="1" hangingPunct="1"/>
            <a:r>
              <a:rPr lang="en-US" smtClean="0">
                <a:latin typeface="Garamond" pitchFamily="18" charset="0"/>
              </a:rPr>
              <a:t>States improve their expertise on issues and provide better analysis of issues</a:t>
            </a:r>
          </a:p>
        </p:txBody>
      </p:sp>
      <p:sp>
        <p:nvSpPr>
          <p:cNvPr id="7" name="Footer Placeholder 6"/>
          <p:cNvSpPr>
            <a:spLocks noGrp="1"/>
          </p:cNvSpPr>
          <p:nvPr>
            <p:ph type="ftr" sz="quarter" idx="10"/>
          </p:nvPr>
        </p:nvSpPr>
        <p:spPr/>
        <p:txBody>
          <a:bodyPr/>
          <a:lstStyle/>
          <a:p>
            <a:pPr>
              <a:defRPr/>
            </a:pPr>
            <a:fld id="{73E9CCFB-29A8-3D44-A48F-590C5EEE2D00}" type="slidenum">
              <a:rPr lang="en-US" smtClean="0"/>
              <a:pPr>
                <a:defRPr/>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b="1" smtClean="0">
                <a:latin typeface="Garamond" pitchFamily="18" charset="0"/>
              </a:rPr>
              <a:t>OMS Office Contacts</a:t>
            </a:r>
          </a:p>
        </p:txBody>
      </p:sp>
      <p:sp>
        <p:nvSpPr>
          <p:cNvPr id="35843" name="Rectangle 3"/>
          <p:cNvSpPr>
            <a:spLocks noGrp="1" noChangeArrowheads="1"/>
          </p:cNvSpPr>
          <p:nvPr>
            <p:ph type="body" idx="1"/>
          </p:nvPr>
        </p:nvSpPr>
        <p:spPr>
          <a:xfrm>
            <a:off x="457200" y="1493838"/>
            <a:ext cx="8229600" cy="4525962"/>
          </a:xfrm>
        </p:spPr>
        <p:txBody>
          <a:bodyPr/>
          <a:lstStyle/>
          <a:p>
            <a:pPr eaLnBrk="1" hangingPunct="1">
              <a:lnSpc>
                <a:spcPct val="90000"/>
              </a:lnSpc>
            </a:pPr>
            <a:r>
              <a:rPr lang="en-US" sz="2400" dirty="0" smtClean="0">
                <a:latin typeface="Garamond" pitchFamily="18" charset="0"/>
              </a:rPr>
              <a:t>Staff:    Bill Smith, Executive Director,  </a:t>
            </a:r>
            <a:r>
              <a:rPr lang="en-US" sz="2400" dirty="0" smtClean="0">
                <a:latin typeface="Garamond" pitchFamily="18" charset="0"/>
                <a:hlinkClick r:id="rId2"/>
              </a:rPr>
              <a:t>bill@misostates.org</a:t>
            </a:r>
            <a:endParaRPr lang="en-US" sz="2400" dirty="0" smtClean="0">
              <a:latin typeface="Garamond" pitchFamily="18" charset="0"/>
            </a:endParaRPr>
          </a:p>
          <a:p>
            <a:pPr lvl="1" eaLnBrk="1" hangingPunct="1">
              <a:lnSpc>
                <a:spcPct val="90000"/>
              </a:lnSpc>
              <a:buFontTx/>
              <a:buNone/>
            </a:pPr>
            <a:r>
              <a:rPr lang="en-US" sz="2400" dirty="0" smtClean="0">
                <a:latin typeface="Garamond" pitchFamily="18" charset="0"/>
              </a:rPr>
              <a:t>           Julie Mitchell, Office Manager, </a:t>
            </a:r>
            <a:r>
              <a:rPr lang="en-US" sz="2400" dirty="0" smtClean="0">
                <a:latin typeface="Garamond" pitchFamily="18" charset="0"/>
                <a:hlinkClick r:id="rId3"/>
              </a:rPr>
              <a:t>julie@misostates.org</a:t>
            </a:r>
            <a:r>
              <a:rPr lang="en-US" sz="2400" dirty="0" smtClean="0">
                <a:latin typeface="Garamond" pitchFamily="18" charset="0"/>
              </a:rPr>
              <a:t> </a:t>
            </a:r>
          </a:p>
          <a:p>
            <a:pPr marL="1250950" lvl="3" indent="0" eaLnBrk="1" hangingPunct="1">
              <a:lnSpc>
                <a:spcPct val="90000"/>
              </a:lnSpc>
              <a:buFontTx/>
              <a:buNone/>
            </a:pPr>
            <a:r>
              <a:rPr lang="en-US" sz="2400" dirty="0" smtClean="0">
                <a:latin typeface="Garamond" pitchFamily="18" charset="0"/>
              </a:rPr>
              <a:t>Amy Schmelzer, Assistant, </a:t>
            </a:r>
            <a:r>
              <a:rPr lang="en-US" sz="2400" dirty="0" smtClean="0">
                <a:latin typeface="Garamond" pitchFamily="18" charset="0"/>
                <a:hlinkClick r:id="rId4"/>
              </a:rPr>
              <a:t>amy@misostates.org</a:t>
            </a:r>
            <a:r>
              <a:rPr lang="en-US" sz="2400" dirty="0" smtClean="0">
                <a:latin typeface="Garamond" pitchFamily="18" charset="0"/>
              </a:rPr>
              <a:t> </a:t>
            </a:r>
          </a:p>
          <a:p>
            <a:pPr eaLnBrk="1" hangingPunct="1">
              <a:lnSpc>
                <a:spcPct val="90000"/>
              </a:lnSpc>
            </a:pPr>
            <a:endParaRPr lang="en-US" sz="2400" dirty="0" smtClean="0">
              <a:latin typeface="Garamond" pitchFamily="18" charset="0"/>
            </a:endParaRPr>
          </a:p>
          <a:p>
            <a:pPr eaLnBrk="1" hangingPunct="1">
              <a:lnSpc>
                <a:spcPct val="90000"/>
              </a:lnSpc>
            </a:pPr>
            <a:r>
              <a:rPr lang="en-US" sz="2400" dirty="0" smtClean="0">
                <a:latin typeface="Garamond" pitchFamily="18" charset="0"/>
              </a:rPr>
              <a:t>100 Court Avenue, Suite 315</a:t>
            </a:r>
          </a:p>
          <a:p>
            <a:pPr eaLnBrk="1" hangingPunct="1">
              <a:lnSpc>
                <a:spcPct val="90000"/>
              </a:lnSpc>
              <a:buFontTx/>
              <a:buNone/>
            </a:pPr>
            <a:r>
              <a:rPr lang="en-US" sz="2400" dirty="0" smtClean="0">
                <a:latin typeface="Garamond" pitchFamily="18" charset="0"/>
              </a:rPr>
              <a:t>	Des Moines, Iowa  50309</a:t>
            </a:r>
          </a:p>
          <a:p>
            <a:pPr eaLnBrk="1" hangingPunct="1">
              <a:lnSpc>
                <a:spcPct val="90000"/>
              </a:lnSpc>
            </a:pPr>
            <a:endParaRPr lang="en-US" sz="2400" dirty="0" smtClean="0">
              <a:latin typeface="Garamond" pitchFamily="18" charset="0"/>
            </a:endParaRPr>
          </a:p>
          <a:p>
            <a:pPr eaLnBrk="1" hangingPunct="1">
              <a:lnSpc>
                <a:spcPct val="90000"/>
              </a:lnSpc>
            </a:pPr>
            <a:r>
              <a:rPr lang="en-US" sz="2400" dirty="0" smtClean="0">
                <a:latin typeface="Garamond" pitchFamily="18" charset="0"/>
              </a:rPr>
              <a:t>Phone:  515-243-0742</a:t>
            </a:r>
          </a:p>
          <a:p>
            <a:pPr eaLnBrk="1" hangingPunct="1">
              <a:lnSpc>
                <a:spcPct val="90000"/>
              </a:lnSpc>
            </a:pPr>
            <a:r>
              <a:rPr lang="en-US" sz="2400" dirty="0" smtClean="0">
                <a:latin typeface="Garamond" pitchFamily="18" charset="0"/>
              </a:rPr>
              <a:t>Fax:      515-243-0746</a:t>
            </a:r>
          </a:p>
          <a:p>
            <a:pPr eaLnBrk="1" hangingPunct="1">
              <a:lnSpc>
                <a:spcPct val="90000"/>
              </a:lnSpc>
            </a:pPr>
            <a:endParaRPr lang="en-US" sz="2400" dirty="0" smtClean="0">
              <a:latin typeface="Garamond" pitchFamily="18" charset="0"/>
            </a:endParaRPr>
          </a:p>
          <a:p>
            <a:pPr eaLnBrk="1" hangingPunct="1">
              <a:lnSpc>
                <a:spcPct val="90000"/>
              </a:lnSpc>
            </a:pPr>
            <a:r>
              <a:rPr lang="en-US" sz="2400" dirty="0" smtClean="0">
                <a:latin typeface="Garamond" pitchFamily="18" charset="0"/>
              </a:rPr>
              <a:t>Website:  </a:t>
            </a:r>
            <a:r>
              <a:rPr lang="en-US" sz="2400" dirty="0" smtClean="0">
                <a:latin typeface="Garamond" pitchFamily="18" charset="0"/>
                <a:hlinkClick r:id="rId5"/>
              </a:rPr>
              <a:t>www.misostates.org</a:t>
            </a:r>
            <a:endParaRPr lang="en-US" sz="2400" dirty="0" smtClean="0">
              <a:latin typeface="Garamond" pitchFamily="18" charset="0"/>
            </a:endParaRPr>
          </a:p>
        </p:txBody>
      </p:sp>
      <p:sp>
        <p:nvSpPr>
          <p:cNvPr id="7" name="Footer Placeholder 6"/>
          <p:cNvSpPr>
            <a:spLocks noGrp="1"/>
          </p:cNvSpPr>
          <p:nvPr>
            <p:ph type="ftr" sz="quarter" idx="10"/>
          </p:nvPr>
        </p:nvSpPr>
        <p:spPr/>
        <p:txBody>
          <a:bodyPr/>
          <a:lstStyle/>
          <a:p>
            <a:pPr>
              <a:defRPr/>
            </a:pPr>
            <a:fld id="{185F3A88-BD5A-D041-AFB2-D34BE1F5BDFC}" type="slidenum">
              <a:rPr lang="en-US" smtClean="0"/>
              <a:pPr>
                <a:defRPr/>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3"/>
          <p:cNvPicPr>
            <a:picLocks noGrp="1" noChangeAspect="1" noChangeArrowheads="1"/>
          </p:cNvPicPr>
          <p:nvPr>
            <p:ph type="body" idx="1"/>
          </p:nvPr>
        </p:nvPicPr>
        <p:blipFill>
          <a:blip r:embed="rId2" cstate="print"/>
          <a:srcRect/>
          <a:stretch>
            <a:fillRect/>
          </a:stretch>
        </p:blipFill>
        <p:spPr>
          <a:xfrm>
            <a:off x="457200" y="1295400"/>
            <a:ext cx="8229600" cy="4830763"/>
          </a:xfrm>
        </p:spPr>
      </p:pic>
      <p:sp>
        <p:nvSpPr>
          <p:cNvPr id="36867" name="Rectangle 3"/>
          <p:cNvSpPr>
            <a:spLocks noChangeArrowheads="1"/>
          </p:cNvSpPr>
          <p:nvPr/>
        </p:nvSpPr>
        <p:spPr bwMode="auto">
          <a:xfrm>
            <a:off x="3276600" y="242888"/>
            <a:ext cx="3025775" cy="762000"/>
          </a:xfrm>
          <a:prstGeom prst="rect">
            <a:avLst/>
          </a:prstGeom>
          <a:noFill/>
          <a:ln w="9525">
            <a:noFill/>
            <a:miter lim="800000"/>
            <a:headEnd/>
            <a:tailEnd/>
          </a:ln>
          <a:effectLst/>
        </p:spPr>
        <p:txBody>
          <a:bodyPr wrap="none">
            <a:spAutoFit/>
          </a:bodyPr>
          <a:lstStyle/>
          <a:p>
            <a:r>
              <a:rPr lang="en-US" sz="4400" b="1">
                <a:latin typeface="Garamond" pitchFamily="18" charset="0"/>
              </a:rPr>
              <a:t>OMS Office</a:t>
            </a:r>
          </a:p>
        </p:txBody>
      </p:sp>
      <p:sp>
        <p:nvSpPr>
          <p:cNvPr id="4" name="Donut 3"/>
          <p:cNvSpPr/>
          <p:nvPr/>
        </p:nvSpPr>
        <p:spPr>
          <a:xfrm>
            <a:off x="457200" y="3810000"/>
            <a:ext cx="228600" cy="228600"/>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Footer Placeholder 6"/>
          <p:cNvSpPr>
            <a:spLocks noGrp="1"/>
          </p:cNvSpPr>
          <p:nvPr>
            <p:ph type="ftr" sz="quarter" idx="10"/>
          </p:nvPr>
        </p:nvSpPr>
        <p:spPr/>
        <p:txBody>
          <a:bodyPr/>
          <a:lstStyle/>
          <a:p>
            <a:pPr>
              <a:defRPr/>
            </a:pPr>
            <a:fld id="{1349F912-B0ED-6B4C-8355-3024F95FC2A0}" type="slidenum">
              <a:rPr lang="en-US" smtClean="0"/>
              <a:pPr>
                <a:defRPr/>
              </a:pPr>
              <a:t>28</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sz="4000" b="1" smtClean="0">
                <a:latin typeface="Garamond" pitchFamily="18" charset="0"/>
              </a:rPr>
              <a:t>Federal Regulatory Issues</a:t>
            </a:r>
          </a:p>
        </p:txBody>
      </p:sp>
      <p:sp>
        <p:nvSpPr>
          <p:cNvPr id="30722" name="Content Placeholder 2"/>
          <p:cNvSpPr>
            <a:spLocks noGrp="1"/>
          </p:cNvSpPr>
          <p:nvPr>
            <p:ph idx="1"/>
          </p:nvPr>
        </p:nvSpPr>
        <p:spPr>
          <a:xfrm>
            <a:off x="457200" y="1143000"/>
            <a:ext cx="8153400" cy="5029200"/>
          </a:xfrm>
        </p:spPr>
        <p:txBody>
          <a:bodyPr/>
          <a:lstStyle/>
          <a:p>
            <a:r>
              <a:rPr lang="en-US" sz="2800" dirty="0" smtClean="0">
                <a:latin typeface="Garamond" pitchFamily="18" charset="0"/>
              </a:rPr>
              <a:t>Wholesale markets</a:t>
            </a:r>
          </a:p>
          <a:p>
            <a:pPr lvl="1"/>
            <a:r>
              <a:rPr lang="en-US" sz="2400" dirty="0" smtClean="0">
                <a:latin typeface="Garamond" pitchFamily="18" charset="0"/>
              </a:rPr>
              <a:t>RTO areas = centralized regional markets</a:t>
            </a:r>
          </a:p>
          <a:p>
            <a:pPr lvl="1"/>
            <a:r>
              <a:rPr lang="en-US" sz="2400" dirty="0" smtClean="0">
                <a:latin typeface="Garamond" pitchFamily="18" charset="0"/>
              </a:rPr>
              <a:t>Non-RTO areas = bilateral markets</a:t>
            </a:r>
          </a:p>
          <a:p>
            <a:r>
              <a:rPr lang="en-US" sz="2800" dirty="0" smtClean="0">
                <a:latin typeface="Garamond" pitchFamily="18" charset="0"/>
              </a:rPr>
              <a:t>Regional Planning under FERC Order No. 890:  </a:t>
            </a:r>
          </a:p>
          <a:p>
            <a:pPr lvl="1"/>
            <a:r>
              <a:rPr lang="en-US" sz="2400" dirty="0" smtClean="0">
                <a:latin typeface="Garamond" pitchFamily="18" charset="0"/>
              </a:rPr>
              <a:t>Open process</a:t>
            </a:r>
          </a:p>
          <a:p>
            <a:pPr lvl="1"/>
            <a:r>
              <a:rPr lang="en-US" sz="2400" dirty="0" smtClean="0">
                <a:latin typeface="Garamond" pitchFamily="18" charset="0"/>
              </a:rPr>
              <a:t>Competitive neutrality</a:t>
            </a:r>
          </a:p>
          <a:p>
            <a:pPr lvl="1"/>
            <a:r>
              <a:rPr lang="en-US" sz="2400" dirty="0" smtClean="0">
                <a:latin typeface="Garamond" pitchFamily="18" charset="0"/>
              </a:rPr>
              <a:t>Renewable resources for regional needs </a:t>
            </a:r>
          </a:p>
          <a:p>
            <a:r>
              <a:rPr lang="en-US" sz="2800" dirty="0" smtClean="0">
                <a:latin typeface="Garamond" pitchFamily="18" charset="0"/>
              </a:rPr>
              <a:t>Operational issues</a:t>
            </a:r>
          </a:p>
          <a:p>
            <a:pPr lvl="1"/>
            <a:r>
              <a:rPr lang="en-US" sz="2400" dirty="0" smtClean="0">
                <a:latin typeface="Garamond" pitchFamily="18" charset="0"/>
              </a:rPr>
              <a:t>Lake Erie loop flows</a:t>
            </a:r>
          </a:p>
          <a:p>
            <a:pPr lvl="1"/>
            <a:r>
              <a:rPr lang="en-US" sz="2400" dirty="0" smtClean="0">
                <a:latin typeface="Garamond" pitchFamily="18" charset="0"/>
              </a:rPr>
              <a:t>MISO v. PJM market error</a:t>
            </a:r>
          </a:p>
          <a:p>
            <a:pPr lvl="1"/>
            <a:r>
              <a:rPr lang="en-US" sz="2400" dirty="0" smtClean="0">
                <a:latin typeface="Garamond" pitchFamily="18" charset="0"/>
              </a:rPr>
              <a:t>Non-member transmission agreements</a:t>
            </a:r>
          </a:p>
        </p:txBody>
      </p:sp>
      <p:sp>
        <p:nvSpPr>
          <p:cNvPr id="5" name="Footer Placeholder 3"/>
          <p:cNvSpPr txBox="1">
            <a:spLocks/>
          </p:cNvSpPr>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3E9E5C33-1E75-3845-B99D-CC591F8EFE2A}" type="slidenum">
              <a:rPr kumimoji="0" lang="en-US" sz="1400" b="0" i="0" u="none" strike="noStrike" kern="1200" cap="none" spc="0" normalizeH="0" baseline="0" noProof="0" smtClean="0">
                <a:ln>
                  <a:noFill/>
                </a:ln>
                <a:solidFill>
                  <a:schemeClr val="tx1"/>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a:t>
            </a:fld>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z="4000" b="1" smtClean="0">
                <a:latin typeface="Garamond" pitchFamily="18" charset="0"/>
              </a:rPr>
              <a:t>Review of State Regulatory Rol</a:t>
            </a:r>
            <a:r>
              <a:rPr lang="en-US" sz="3600" b="1" smtClean="0">
                <a:latin typeface="Garamond" pitchFamily="18" charset="0"/>
              </a:rPr>
              <a:t>e</a:t>
            </a:r>
          </a:p>
        </p:txBody>
      </p:sp>
      <p:sp>
        <p:nvSpPr>
          <p:cNvPr id="4100" name="Rectangle 3"/>
          <p:cNvSpPr>
            <a:spLocks noGrp="1" noChangeArrowheads="1"/>
          </p:cNvSpPr>
          <p:nvPr>
            <p:ph type="body" idx="1"/>
          </p:nvPr>
        </p:nvSpPr>
        <p:spPr/>
        <p:txBody>
          <a:bodyPr/>
          <a:lstStyle/>
          <a:p>
            <a:pPr>
              <a:defRPr/>
            </a:pPr>
            <a:r>
              <a:rPr lang="en-US" sz="2400" dirty="0" smtClean="0">
                <a:latin typeface="Garamond" pitchFamily="18" charset="0"/>
                <a:cs typeface="Times New Roman" pitchFamily="18" charset="0"/>
              </a:rPr>
              <a:t>Broad responsibility for retail  markets – sales to end users</a:t>
            </a:r>
          </a:p>
          <a:p>
            <a:pPr>
              <a:defRPr/>
            </a:pPr>
            <a:r>
              <a:rPr lang="en-US" sz="2400" dirty="0" smtClean="0">
                <a:latin typeface="Garamond" pitchFamily="18" charset="0"/>
                <a:cs typeface="Times New Roman" pitchFamily="18" charset="0"/>
              </a:rPr>
              <a:t>Retail rates </a:t>
            </a:r>
          </a:p>
          <a:p>
            <a:pPr lvl="1">
              <a:defRPr/>
            </a:pPr>
            <a:r>
              <a:rPr lang="en-US" sz="2000" dirty="0" smtClean="0">
                <a:latin typeface="Garamond" pitchFamily="18" charset="0"/>
                <a:cs typeface="Times New Roman" pitchFamily="18" charset="0"/>
              </a:rPr>
              <a:t>(except cooperatives and municipal utilities in most states)</a:t>
            </a:r>
          </a:p>
          <a:p>
            <a:pPr>
              <a:defRPr/>
            </a:pPr>
            <a:r>
              <a:rPr lang="en-US" sz="2400" dirty="0" smtClean="0">
                <a:latin typeface="Garamond" pitchFamily="18" charset="0"/>
                <a:cs typeface="Times New Roman" pitchFamily="18" charset="0"/>
              </a:rPr>
              <a:t>Electric service facilities – permitting and </a:t>
            </a:r>
            <a:r>
              <a:rPr lang="en-US" sz="2400" dirty="0" err="1" smtClean="0">
                <a:latin typeface="Garamond" pitchFamily="18" charset="0"/>
                <a:cs typeface="Times New Roman" pitchFamily="18" charset="0"/>
              </a:rPr>
              <a:t>siting</a:t>
            </a:r>
            <a:r>
              <a:rPr lang="en-US" sz="2400" dirty="0" smtClean="0">
                <a:latin typeface="Garamond" pitchFamily="18" charset="0"/>
                <a:cs typeface="Times New Roman" pitchFamily="18" charset="0"/>
              </a:rPr>
              <a:t> of generation and transmission facilities</a:t>
            </a:r>
          </a:p>
          <a:p>
            <a:pPr lvl="1">
              <a:defRPr/>
            </a:pPr>
            <a:r>
              <a:rPr lang="en-US" sz="2000" dirty="0" smtClean="0">
                <a:latin typeface="Garamond" pitchFamily="18" charset="0"/>
                <a:cs typeface="Times New Roman" pitchFamily="18" charset="0"/>
              </a:rPr>
              <a:t>Need</a:t>
            </a:r>
          </a:p>
          <a:p>
            <a:pPr lvl="1">
              <a:defRPr/>
            </a:pPr>
            <a:r>
              <a:rPr lang="en-US" sz="2000" dirty="0" smtClean="0">
                <a:latin typeface="Garamond" pitchFamily="18" charset="0"/>
                <a:cs typeface="Times New Roman" pitchFamily="18" charset="0"/>
              </a:rPr>
              <a:t>Cost</a:t>
            </a:r>
          </a:p>
          <a:p>
            <a:pPr lvl="1">
              <a:defRPr/>
            </a:pPr>
            <a:r>
              <a:rPr lang="en-US" sz="2000" dirty="0" smtClean="0">
                <a:latin typeface="Garamond" pitchFamily="18" charset="0"/>
                <a:cs typeface="Times New Roman" pitchFamily="18" charset="0"/>
              </a:rPr>
              <a:t>Location </a:t>
            </a:r>
          </a:p>
          <a:p>
            <a:pPr marL="342900" lvl="1" indent="-342900">
              <a:buFontTx/>
              <a:buChar char="•"/>
              <a:defRPr/>
            </a:pPr>
            <a:r>
              <a:rPr lang="en-US" sz="2400" dirty="0" smtClean="0">
                <a:latin typeface="Garamond" pitchFamily="18" charset="0"/>
                <a:ea typeface="+mn-ea"/>
                <a:cs typeface="Times New Roman" pitchFamily="18" charset="0"/>
              </a:rPr>
              <a:t>Includes Distribution, Transmission, </a:t>
            </a:r>
            <a:r>
              <a:rPr lang="en-US" sz="2400" dirty="0" smtClean="0">
                <a:latin typeface="Garamond" pitchFamily="18" charset="0"/>
                <a:cs typeface="Times New Roman" pitchFamily="18" charset="0"/>
              </a:rPr>
              <a:t>Generation, </a:t>
            </a:r>
            <a:r>
              <a:rPr lang="en-US" sz="2400" dirty="0" smtClean="0">
                <a:latin typeface="Garamond" pitchFamily="18" charset="0"/>
                <a:ea typeface="+mn-ea"/>
                <a:cs typeface="Times New Roman" pitchFamily="18" charset="0"/>
              </a:rPr>
              <a:t>Service Issues, and Safety</a:t>
            </a:r>
          </a:p>
          <a:p>
            <a:pPr eaLnBrk="1" hangingPunct="1">
              <a:buFontTx/>
              <a:buNone/>
              <a:defRPr/>
            </a:pPr>
            <a:endParaRPr lang="en-US" sz="2800" dirty="0" smtClean="0">
              <a:latin typeface="Garamond" pitchFamily="18" charset="0"/>
            </a:endParaRPr>
          </a:p>
        </p:txBody>
      </p:sp>
      <p:sp>
        <p:nvSpPr>
          <p:cNvPr id="6" name="Footer Placeholder 5"/>
          <p:cNvSpPr>
            <a:spLocks noGrp="1"/>
          </p:cNvSpPr>
          <p:nvPr>
            <p:ph type="ftr" sz="quarter" idx="10"/>
          </p:nvPr>
        </p:nvSpPr>
        <p:spPr/>
        <p:txBody>
          <a:bodyPr/>
          <a:lstStyle/>
          <a:p>
            <a:pPr>
              <a:defRPr/>
            </a:pPr>
            <a:fld id="{647D309A-E012-2A43-A52F-FCE24743ADD5}"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sz="4000" b="1" smtClean="0">
                <a:latin typeface="Garamond" pitchFamily="18" charset="0"/>
              </a:rPr>
              <a:t>Typical Retail Regulatory Issues – Traditionally Regulated State</a:t>
            </a:r>
          </a:p>
        </p:txBody>
      </p:sp>
      <p:sp>
        <p:nvSpPr>
          <p:cNvPr id="34818" name="Content Placeholder 2"/>
          <p:cNvSpPr>
            <a:spLocks noGrp="1"/>
          </p:cNvSpPr>
          <p:nvPr>
            <p:ph idx="1"/>
          </p:nvPr>
        </p:nvSpPr>
        <p:spPr>
          <a:xfrm>
            <a:off x="457200" y="1676400"/>
            <a:ext cx="8229600" cy="4525963"/>
          </a:xfrm>
        </p:spPr>
        <p:txBody>
          <a:bodyPr/>
          <a:lstStyle/>
          <a:p>
            <a:r>
              <a:rPr lang="en-US" sz="2400" smtClean="0">
                <a:latin typeface="Garamond" pitchFamily="18" charset="0"/>
              </a:rPr>
              <a:t>Market structure</a:t>
            </a:r>
          </a:p>
          <a:p>
            <a:r>
              <a:rPr lang="en-US" sz="2400" smtClean="0">
                <a:latin typeface="Garamond" pitchFamily="18" charset="0"/>
              </a:rPr>
              <a:t>Portfolio Decisions</a:t>
            </a:r>
          </a:p>
          <a:p>
            <a:r>
              <a:rPr lang="en-US" sz="2400" smtClean="0">
                <a:latin typeface="Garamond" pitchFamily="18" charset="0"/>
              </a:rPr>
              <a:t>Resource and Transmission Planning</a:t>
            </a:r>
          </a:p>
          <a:p>
            <a:r>
              <a:rPr lang="en-US" sz="2400" smtClean="0">
                <a:latin typeface="Garamond" pitchFamily="18" charset="0"/>
              </a:rPr>
              <a:t>Renewable Portfolio Standards</a:t>
            </a:r>
          </a:p>
          <a:p>
            <a:r>
              <a:rPr lang="en-US" sz="2400" smtClean="0">
                <a:latin typeface="Garamond" pitchFamily="18" charset="0"/>
              </a:rPr>
              <a:t>Purchase Contracts</a:t>
            </a:r>
          </a:p>
          <a:p>
            <a:r>
              <a:rPr lang="en-US" sz="2400" smtClean="0">
                <a:latin typeface="Garamond" pitchFamily="18" charset="0"/>
              </a:rPr>
              <a:t>PURPA and Feed-in Tariffs</a:t>
            </a:r>
          </a:p>
          <a:p>
            <a:r>
              <a:rPr lang="en-US" sz="2400" smtClean="0">
                <a:latin typeface="Garamond" pitchFamily="18" charset="0"/>
              </a:rPr>
              <a:t>Demand Response; aggregation</a:t>
            </a:r>
          </a:p>
          <a:p>
            <a:r>
              <a:rPr lang="en-US" sz="2400" smtClean="0">
                <a:latin typeface="Garamond" pitchFamily="18" charset="0"/>
              </a:rPr>
              <a:t>Smart Grid, Metering and Net Metering</a:t>
            </a:r>
          </a:p>
          <a:p>
            <a:r>
              <a:rPr lang="en-US" sz="2400" smtClean="0">
                <a:latin typeface="Garamond" pitchFamily="18" charset="0"/>
              </a:rPr>
              <a:t>Service Area Boundaries </a:t>
            </a:r>
            <a:endParaRPr lang="en-US" sz="2400" b="1" smtClean="0">
              <a:solidFill>
                <a:srgbClr val="00B050"/>
              </a:solidFill>
              <a:latin typeface="Century Schoolbook" pitchFamily="18" charset="0"/>
            </a:endParaRPr>
          </a:p>
          <a:p>
            <a:r>
              <a:rPr lang="en-US" sz="2400" smtClean="0">
                <a:latin typeface="Garamond" pitchFamily="18" charset="0"/>
              </a:rPr>
              <a:t>Permits, Siting, Certificates of Need</a:t>
            </a:r>
          </a:p>
        </p:txBody>
      </p:sp>
      <p:sp>
        <p:nvSpPr>
          <p:cNvPr id="6" name="Footer Placeholder 5"/>
          <p:cNvSpPr>
            <a:spLocks noGrp="1"/>
          </p:cNvSpPr>
          <p:nvPr>
            <p:ph type="ftr" sz="quarter" idx="10"/>
          </p:nvPr>
        </p:nvSpPr>
        <p:spPr/>
        <p:txBody>
          <a:bodyPr/>
          <a:lstStyle/>
          <a:p>
            <a:pPr>
              <a:defRPr/>
            </a:pPr>
            <a:fld id="{7BB0E9AE-F8F7-0C4A-9BCE-56794AC7ABE0}"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sz="4000" b="1" smtClean="0">
                <a:latin typeface="Garamond" pitchFamily="18" charset="0"/>
              </a:rPr>
              <a:t>Typical Retail Regulatory Issues – Retail Choice States</a:t>
            </a:r>
            <a:endParaRPr lang="en-US" sz="4000" smtClean="0"/>
          </a:p>
        </p:txBody>
      </p:sp>
      <p:sp>
        <p:nvSpPr>
          <p:cNvPr id="36866" name="Content Placeholder 2"/>
          <p:cNvSpPr>
            <a:spLocks noGrp="1"/>
          </p:cNvSpPr>
          <p:nvPr>
            <p:ph idx="1"/>
          </p:nvPr>
        </p:nvSpPr>
        <p:spPr>
          <a:xfrm>
            <a:off x="457200" y="1905000"/>
            <a:ext cx="8229600" cy="4525963"/>
          </a:xfrm>
        </p:spPr>
        <p:txBody>
          <a:bodyPr/>
          <a:lstStyle/>
          <a:p>
            <a:r>
              <a:rPr lang="en-US" smtClean="0">
                <a:solidFill>
                  <a:schemeClr val="tx2"/>
                </a:solidFill>
                <a:latin typeface="Garamond" pitchFamily="18" charset="0"/>
              </a:rPr>
              <a:t>Seller qualifications</a:t>
            </a:r>
          </a:p>
          <a:p>
            <a:r>
              <a:rPr lang="en-US" smtClean="0">
                <a:solidFill>
                  <a:schemeClr val="tx2"/>
                </a:solidFill>
                <a:latin typeface="Garamond" pitchFamily="18" charset="0"/>
              </a:rPr>
              <a:t>Customer service complaints</a:t>
            </a:r>
          </a:p>
          <a:p>
            <a:r>
              <a:rPr lang="en-US" smtClean="0">
                <a:solidFill>
                  <a:schemeClr val="tx2"/>
                </a:solidFill>
                <a:latin typeface="Garamond" pitchFamily="18" charset="0"/>
              </a:rPr>
              <a:t>Seller inventory and supply adequacy</a:t>
            </a:r>
          </a:p>
          <a:p>
            <a:r>
              <a:rPr lang="en-US" smtClean="0">
                <a:solidFill>
                  <a:schemeClr val="tx2"/>
                </a:solidFill>
                <a:latin typeface="Garamond" pitchFamily="18" charset="0"/>
              </a:rPr>
              <a:t>Provider of last resort</a:t>
            </a:r>
          </a:p>
          <a:p>
            <a:r>
              <a:rPr lang="en-US" smtClean="0">
                <a:solidFill>
                  <a:schemeClr val="tx2"/>
                </a:solidFill>
                <a:latin typeface="Garamond" pitchFamily="18" charset="0"/>
              </a:rPr>
              <a:t>Transition – rate freezes</a:t>
            </a:r>
          </a:p>
          <a:p>
            <a:r>
              <a:rPr lang="en-US" smtClean="0">
                <a:solidFill>
                  <a:schemeClr val="tx2"/>
                </a:solidFill>
                <a:latin typeface="Garamond" pitchFamily="18" charset="0"/>
              </a:rPr>
              <a:t>Procurement auctions</a:t>
            </a:r>
          </a:p>
          <a:p>
            <a:r>
              <a:rPr lang="en-US" smtClean="0">
                <a:solidFill>
                  <a:schemeClr val="tx2"/>
                </a:solidFill>
                <a:latin typeface="Garamond" pitchFamily="18" charset="0"/>
              </a:rPr>
              <a:t>Market monitoring and mitigation</a:t>
            </a:r>
          </a:p>
        </p:txBody>
      </p:sp>
      <p:sp>
        <p:nvSpPr>
          <p:cNvPr id="6" name="Footer Placeholder 5"/>
          <p:cNvSpPr>
            <a:spLocks noGrp="1"/>
          </p:cNvSpPr>
          <p:nvPr>
            <p:ph type="ftr" sz="quarter" idx="10"/>
          </p:nvPr>
        </p:nvSpPr>
        <p:spPr/>
        <p:txBody>
          <a:bodyPr/>
          <a:lstStyle/>
          <a:p>
            <a:pPr>
              <a:defRPr/>
            </a:pPr>
            <a:fld id="{5B9918AF-ECE5-9446-AD3F-CEC92BC0C11B}"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0" y="274638"/>
            <a:ext cx="9144000" cy="1143000"/>
          </a:xfrm>
        </p:spPr>
        <p:txBody>
          <a:bodyPr/>
          <a:lstStyle/>
          <a:p>
            <a:r>
              <a:rPr lang="en-US" sz="4000" b="1" smtClean="0">
                <a:latin typeface="Garamond" pitchFamily="18" charset="0"/>
              </a:rPr>
              <a:t>How Regional and Wholesale Markets Affect State Regulatory Responsibilities</a:t>
            </a:r>
          </a:p>
        </p:txBody>
      </p:sp>
      <p:sp>
        <p:nvSpPr>
          <p:cNvPr id="39939" name="Rectangle 3"/>
          <p:cNvSpPr>
            <a:spLocks noGrp="1" noChangeArrowheads="1"/>
          </p:cNvSpPr>
          <p:nvPr>
            <p:ph type="body" idx="1"/>
          </p:nvPr>
        </p:nvSpPr>
        <p:spPr>
          <a:xfrm>
            <a:off x="457200" y="1676400"/>
            <a:ext cx="8229600" cy="4525963"/>
          </a:xfrm>
        </p:spPr>
        <p:txBody>
          <a:bodyPr/>
          <a:lstStyle/>
          <a:p>
            <a:r>
              <a:rPr lang="en-US" sz="2800" smtClean="0">
                <a:latin typeface="Garamond" pitchFamily="18" charset="0"/>
              </a:rPr>
              <a:t>States must understand the wholesale markets available to them to design a retail market structure</a:t>
            </a:r>
          </a:p>
          <a:p>
            <a:r>
              <a:rPr lang="en-US" sz="2800" smtClean="0">
                <a:latin typeface="Garamond" pitchFamily="18" charset="0"/>
              </a:rPr>
              <a:t>Many states (but not all) approve changes in RTO membership or participation</a:t>
            </a:r>
          </a:p>
          <a:p>
            <a:r>
              <a:rPr lang="en-US" sz="2800" smtClean="0">
                <a:latin typeface="Garamond" pitchFamily="18" charset="0"/>
              </a:rPr>
              <a:t>States must understand the wholesale markets in which their utilities operate in order to understand decisions utilities must make in their wholesale market activities</a:t>
            </a:r>
          </a:p>
          <a:p>
            <a:r>
              <a:rPr lang="en-US" sz="2800" smtClean="0">
                <a:latin typeface="Garamond" pitchFamily="18" charset="0"/>
              </a:rPr>
              <a:t>States can use the Midwest ISO stakeholder process to advocate ways to shape the wholesale market for the benefit of the state’s residents and businesses</a:t>
            </a:r>
          </a:p>
        </p:txBody>
      </p:sp>
      <p:sp>
        <p:nvSpPr>
          <p:cNvPr id="6" name="Footer Placeholder 5"/>
          <p:cNvSpPr>
            <a:spLocks noGrp="1"/>
          </p:cNvSpPr>
          <p:nvPr>
            <p:ph type="ftr" sz="quarter" idx="10"/>
          </p:nvPr>
        </p:nvSpPr>
        <p:spPr/>
        <p:txBody>
          <a:bodyPr/>
          <a:lstStyle/>
          <a:p>
            <a:pPr>
              <a:defRPr/>
            </a:pPr>
            <a:fld id="{56238A40-2B14-BB4D-A06E-3D23A7CD9142}"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0" y="533400"/>
            <a:ext cx="9144000" cy="1143000"/>
          </a:xfrm>
        </p:spPr>
        <p:txBody>
          <a:bodyPr/>
          <a:lstStyle/>
          <a:p>
            <a:r>
              <a:rPr lang="en-US" sz="4000" b="1" smtClean="0">
                <a:latin typeface="Garamond" pitchFamily="18" charset="0"/>
              </a:rPr>
              <a:t>How Regional and Wholesale Markets Affect State Regulatory Responsibilities - More</a:t>
            </a:r>
            <a:endParaRPr lang="en-US" sz="4000" smtClean="0"/>
          </a:p>
        </p:txBody>
      </p:sp>
      <p:sp>
        <p:nvSpPr>
          <p:cNvPr id="41986" name="Content Placeholder 2"/>
          <p:cNvSpPr>
            <a:spLocks noGrp="1"/>
          </p:cNvSpPr>
          <p:nvPr>
            <p:ph idx="1"/>
          </p:nvPr>
        </p:nvSpPr>
        <p:spPr>
          <a:xfrm>
            <a:off x="457200" y="1981200"/>
            <a:ext cx="8229600" cy="4525963"/>
          </a:xfrm>
        </p:spPr>
        <p:txBody>
          <a:bodyPr/>
          <a:lstStyle/>
          <a:p>
            <a:r>
              <a:rPr lang="en-US" smtClean="0">
                <a:latin typeface="Garamond" pitchFamily="18" charset="0"/>
              </a:rPr>
              <a:t>States decide value of reliability</a:t>
            </a:r>
          </a:p>
          <a:p>
            <a:r>
              <a:rPr lang="en-US" smtClean="0">
                <a:latin typeface="Garamond" pitchFamily="18" charset="0"/>
              </a:rPr>
              <a:t>States determine adequacy of supply for future usage levels</a:t>
            </a:r>
          </a:p>
          <a:p>
            <a:r>
              <a:rPr lang="en-US" smtClean="0">
                <a:latin typeface="Garamond" pitchFamily="18" charset="0"/>
              </a:rPr>
              <a:t>States make land use decisions for new facilities</a:t>
            </a:r>
          </a:p>
          <a:p>
            <a:pPr lvl="1"/>
            <a:r>
              <a:rPr lang="en-US" smtClean="0">
                <a:latin typeface="Garamond" pitchFamily="18" charset="0"/>
              </a:rPr>
              <a:t>Balancing cost, need, and other land uses</a:t>
            </a:r>
          </a:p>
          <a:p>
            <a:pPr lvl="1"/>
            <a:r>
              <a:rPr lang="en-US" smtClean="0">
                <a:latin typeface="Garamond" pitchFamily="18" charset="0"/>
              </a:rPr>
              <a:t>Bring public policy into these decisions</a:t>
            </a:r>
          </a:p>
          <a:p>
            <a:pPr lvl="1"/>
            <a:r>
              <a:rPr lang="en-US" smtClean="0">
                <a:latin typeface="Garamond" pitchFamily="18" charset="0"/>
              </a:rPr>
              <a:t>May use criteria broader than the state</a:t>
            </a:r>
          </a:p>
          <a:p>
            <a:pPr lvl="1"/>
            <a:r>
              <a:rPr lang="en-US" smtClean="0">
                <a:latin typeface="Garamond" pitchFamily="18" charset="0"/>
              </a:rPr>
              <a:t>May use other political criteria </a:t>
            </a:r>
          </a:p>
          <a:p>
            <a:endParaRPr lang="en-US" smtClean="0"/>
          </a:p>
        </p:txBody>
      </p:sp>
      <p:sp>
        <p:nvSpPr>
          <p:cNvPr id="6" name="Footer Placeholder 5"/>
          <p:cNvSpPr>
            <a:spLocks noGrp="1"/>
          </p:cNvSpPr>
          <p:nvPr>
            <p:ph type="ftr" sz="quarter" idx="10"/>
          </p:nvPr>
        </p:nvSpPr>
        <p:spPr/>
        <p:txBody>
          <a:bodyPr/>
          <a:lstStyle/>
          <a:p>
            <a:pPr>
              <a:defRPr/>
            </a:pPr>
            <a:fld id="{5A5C6ED8-B965-ED49-B22D-29481A489D76}" type="slidenum">
              <a:rPr lang="en-US" smtClean="0"/>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r>
              <a:rPr lang="en-US" b="1" dirty="0" smtClean="0">
                <a:latin typeface="Garamond" pitchFamily="18" charset="0"/>
              </a:rPr>
              <a:t>Reference Section</a:t>
            </a:r>
          </a:p>
        </p:txBody>
      </p:sp>
      <p:sp>
        <p:nvSpPr>
          <p:cNvPr id="44034" name="Rectangle 3"/>
          <p:cNvSpPr>
            <a:spLocks noGrp="1" noChangeArrowheads="1"/>
          </p:cNvSpPr>
          <p:nvPr>
            <p:ph type="body" idx="1"/>
          </p:nvPr>
        </p:nvSpPr>
        <p:spPr/>
        <p:txBody>
          <a:bodyPr/>
          <a:lstStyle/>
          <a:p>
            <a:r>
              <a:rPr lang="en-US" dirty="0" smtClean="0">
                <a:latin typeface="Garamond" pitchFamily="18" charset="0"/>
              </a:rPr>
              <a:t>Examples of states in MISO with:</a:t>
            </a:r>
          </a:p>
          <a:p>
            <a:pPr lvl="1"/>
            <a:r>
              <a:rPr lang="en-US" dirty="0" smtClean="0">
                <a:latin typeface="Garamond" pitchFamily="18" charset="0"/>
              </a:rPr>
              <a:t>Retail choice (IL, MI, OH)</a:t>
            </a:r>
          </a:p>
          <a:p>
            <a:pPr lvl="1"/>
            <a:r>
              <a:rPr lang="en-US" dirty="0" smtClean="0">
                <a:latin typeface="Garamond" pitchFamily="18" charset="0"/>
              </a:rPr>
              <a:t>Transmission spun off (IA, MI, MN, WI)</a:t>
            </a:r>
          </a:p>
          <a:p>
            <a:pPr lvl="1"/>
            <a:r>
              <a:rPr lang="en-US" dirty="0" smtClean="0">
                <a:latin typeface="Garamond" pitchFamily="18" charset="0"/>
              </a:rPr>
              <a:t>Generation spun off (IL, MT)</a:t>
            </a:r>
          </a:p>
          <a:p>
            <a:pPr lvl="1"/>
            <a:r>
              <a:rPr lang="en-US" dirty="0" smtClean="0">
                <a:latin typeface="Garamond" pitchFamily="18" charset="0"/>
              </a:rPr>
              <a:t>Multi RTO (IL, IN, MI, MO, OH) </a:t>
            </a:r>
          </a:p>
          <a:p>
            <a:pPr lvl="1"/>
            <a:r>
              <a:rPr lang="en-US" dirty="0" smtClean="0">
                <a:latin typeface="Garamond" pitchFamily="18" charset="0"/>
              </a:rPr>
              <a:t>Vertically integrated (IN, WI, MN, MI, IA, MO, ND, SD)</a:t>
            </a:r>
          </a:p>
          <a:p>
            <a:pPr lvl="1"/>
            <a:endParaRPr lang="en-US" dirty="0" smtClean="0">
              <a:latin typeface="Garamond" pitchFamily="18" charset="0"/>
            </a:endParaRPr>
          </a:p>
        </p:txBody>
      </p:sp>
      <p:sp>
        <p:nvSpPr>
          <p:cNvPr id="6" name="Footer Placeholder 5"/>
          <p:cNvSpPr>
            <a:spLocks noGrp="1"/>
          </p:cNvSpPr>
          <p:nvPr>
            <p:ph type="ftr" sz="quarter" idx="10"/>
          </p:nvPr>
        </p:nvSpPr>
        <p:spPr/>
        <p:txBody>
          <a:bodyPr/>
          <a:lstStyle/>
          <a:p>
            <a:pPr>
              <a:defRPr/>
            </a:pPr>
            <a:fld id="{666608D1-9379-B444-A415-045EF851465E}"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MS">
  <a:themeElements>
    <a:clrScheme name="OM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M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M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M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M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M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M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M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M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M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M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M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M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M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MSlogo pg2">
  <a:themeElements>
    <a:clrScheme name="OMSlogo pg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MSlogo pg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MSlogo pg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MSlogo pg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MSlogo pg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MSlogo pg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MSlogo pg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MSlogo pg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MSlogo pg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MSlogo pg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MSlogo pg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MSlogo pg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MSlogo pg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MSlogo pg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Template>
  <TotalTime>2311</TotalTime>
  <Words>1445</Words>
  <Application>Microsoft Office PowerPoint</Application>
  <PresentationFormat>On-screen Show (4:3)</PresentationFormat>
  <Paragraphs>277</Paragraphs>
  <Slides>28</Slides>
  <Notes>10</Notes>
  <HiddenSlides>0</HiddenSlides>
  <MMClips>0</MMClips>
  <ScaleCrop>false</ScaleCrop>
  <HeadingPairs>
    <vt:vector size="4" baseType="variant">
      <vt:variant>
        <vt:lpstr>Theme</vt:lpstr>
      </vt:variant>
      <vt:variant>
        <vt:i4>2</vt:i4>
      </vt:variant>
      <vt:variant>
        <vt:lpstr>Slide Titles</vt:lpstr>
      </vt:variant>
      <vt:variant>
        <vt:i4>28</vt:i4>
      </vt:variant>
    </vt:vector>
  </HeadingPairs>
  <TitlesOfParts>
    <vt:vector size="30" baseType="lpstr">
      <vt:lpstr>OMS</vt:lpstr>
      <vt:lpstr>OMSlogo pg2</vt:lpstr>
      <vt:lpstr>OMS “Users’ Guide” Training •Federal and State Regulatory Roles in Transmission and       Wholesale Markets  •Why State Regulators Should Pay Attention to Wholesale      Markets  •The Organization of MISO States – How It Works and      How You Can Participate</vt:lpstr>
      <vt:lpstr>FERC’s Wholesale Jurisdiction</vt:lpstr>
      <vt:lpstr>Federal Regulatory Issues</vt:lpstr>
      <vt:lpstr>Review of State Regulatory Role</vt:lpstr>
      <vt:lpstr>Typical Retail Regulatory Issues – Traditionally Regulated State</vt:lpstr>
      <vt:lpstr>Typical Retail Regulatory Issues – Retail Choice States</vt:lpstr>
      <vt:lpstr>How Regional and Wholesale Markets Affect State Regulatory Responsibilities</vt:lpstr>
      <vt:lpstr>How Regional and Wholesale Markets Affect State Regulatory Responsibilities - More</vt:lpstr>
      <vt:lpstr>Reference Section</vt:lpstr>
      <vt:lpstr>OMS Organization</vt:lpstr>
      <vt:lpstr>OMS Membership</vt:lpstr>
      <vt:lpstr>OMS’s Objective: Multi-state Cooperation</vt:lpstr>
      <vt:lpstr>Funding of OMS</vt:lpstr>
      <vt:lpstr>Communications and Positions</vt:lpstr>
      <vt:lpstr>Seven Work Groups</vt:lpstr>
      <vt:lpstr>Governance and Budget Work Group</vt:lpstr>
      <vt:lpstr>Markets and Tariffs</vt:lpstr>
      <vt:lpstr>Demand Response and Technology</vt:lpstr>
      <vt:lpstr>Regional Planning</vt:lpstr>
      <vt:lpstr>Resources</vt:lpstr>
      <vt:lpstr>Transmission Cost Allocation</vt:lpstr>
      <vt:lpstr>Modeling</vt:lpstr>
      <vt:lpstr>OMS Filings</vt:lpstr>
      <vt:lpstr>OMS Lessons to Date</vt:lpstr>
      <vt:lpstr>Participation Guide</vt:lpstr>
      <vt:lpstr>The OMS Value Proposition</vt:lpstr>
      <vt:lpstr>OMS Office Contacts</vt:lpstr>
      <vt:lpstr>Slide 28</vt:lpstr>
    </vt:vector>
  </TitlesOfParts>
  <Company>OMS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Organization of MISO States</dc:title>
  <dc:creator>Bill Smith</dc:creator>
  <cp:lastModifiedBy>Bill Smith</cp:lastModifiedBy>
  <cp:revision>205</cp:revision>
  <dcterms:created xsi:type="dcterms:W3CDTF">2011-05-05T17:05:38Z</dcterms:created>
  <dcterms:modified xsi:type="dcterms:W3CDTF">2011-07-08T20:40:44Z</dcterms:modified>
</cp:coreProperties>
</file>