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49" r:id="rId2"/>
  </p:sldMasterIdLst>
  <p:notesMasterIdLst>
    <p:notesMasterId r:id="rId13"/>
  </p:notesMasterIdLst>
  <p:handoutMasterIdLst>
    <p:handoutMasterId r:id="rId14"/>
  </p:handoutMasterIdLst>
  <p:sldIdLst>
    <p:sldId id="351" r:id="rId3"/>
    <p:sldId id="352" r:id="rId4"/>
    <p:sldId id="354" r:id="rId5"/>
    <p:sldId id="355" r:id="rId6"/>
    <p:sldId id="356" r:id="rId7"/>
    <p:sldId id="358" r:id="rId8"/>
    <p:sldId id="357" r:id="rId9"/>
    <p:sldId id="360" r:id="rId10"/>
    <p:sldId id="361" r:id="rId11"/>
    <p:sldId id="362"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3" autoAdjust="0"/>
    <p:restoredTop sz="86332" autoAdjust="0"/>
  </p:normalViewPr>
  <p:slideViewPr>
    <p:cSldViewPr>
      <p:cViewPr varScale="1">
        <p:scale>
          <a:sx n="60" d="100"/>
          <a:sy n="60" d="100"/>
        </p:scale>
        <p:origin x="-3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78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78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r>
              <a:rPr lang="en-US" smtClean="0"/>
              <a:t>26-Apr-2011</a:t>
            </a:r>
            <a:endParaRPr lang="en-US"/>
          </a:p>
        </p:txBody>
      </p:sp>
      <p:sp>
        <p:nvSpPr>
          <p:cNvPr id="378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B28E48D-E00A-44EE-A13C-0682A720B8A1}" type="slidenum">
              <a:rPr lang="en-US"/>
              <a:pPr>
                <a:defRPr/>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r>
              <a:rPr lang="en-US" smtClean="0"/>
              <a:t>26-Apr-2011</a:t>
            </a: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C1CD401-B85E-4B8C-A19A-BA0497193812}" type="slidenum">
              <a:rPr lang="en-US"/>
              <a:pPr>
                <a:defRPr/>
              </a:pPr>
              <a:t>‹#›</a:t>
            </a:fld>
            <a:endParaRPr 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r>
              <a:rPr lang="en-US" smtClean="0"/>
              <a:t>While SRA Sector is just 3 of 23 votes, other sectors are often aligned with OMS.   The various state Consumer Advocates  and Consumer Councils that are associate members of OMS vote in the Public Consumer Group Sector, while the regulatory commissions that are OMS Board members vote in the SRA Sector.  For this reason, the SRA sector is often called “OMS” even though the associate members of OMS are not it this sector.</a:t>
            </a:r>
          </a:p>
        </p:txBody>
      </p:sp>
      <p:sp>
        <p:nvSpPr>
          <p:cNvPr id="4" name="Slide Number Placeholder 3"/>
          <p:cNvSpPr>
            <a:spLocks noGrp="1"/>
          </p:cNvSpPr>
          <p:nvPr>
            <p:ph type="sldNum" sz="quarter" idx="10"/>
          </p:nvPr>
        </p:nvSpPr>
        <p:spPr/>
        <p:txBody>
          <a:bodyPr/>
          <a:lstStyle/>
          <a:p>
            <a:pPr>
              <a:defRPr/>
            </a:pPr>
            <a:fld id="{8C1CD401-B85E-4B8C-A19A-BA0497193812}"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r>
              <a:rPr lang="en-US" smtClean="0"/>
              <a:t>26-Apr-2011</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C1CD401-B85E-4B8C-A19A-BA0497193812}"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smtClean="0"/>
              <a:t>26-Apr-2011</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r>
              <a:rPr lang="en-US" smtClean="0"/>
              <a:t>About 600 stakeholder meetings per year</a:t>
            </a:r>
          </a:p>
        </p:txBody>
      </p:sp>
      <p:sp>
        <p:nvSpPr>
          <p:cNvPr id="4" name="Slide Number Placeholder 3"/>
          <p:cNvSpPr>
            <a:spLocks noGrp="1"/>
          </p:cNvSpPr>
          <p:nvPr>
            <p:ph type="sldNum" sz="quarter" idx="10"/>
          </p:nvPr>
        </p:nvSpPr>
        <p:spPr/>
        <p:txBody>
          <a:bodyPr/>
          <a:lstStyle/>
          <a:p>
            <a:pPr>
              <a:defRPr/>
            </a:pPr>
            <a:fld id="{8C1CD401-B85E-4B8C-A19A-BA0497193812}" type="slidenum">
              <a:rPr lang="en-US" smtClean="0"/>
              <a:pPr>
                <a:defRPr/>
              </a:pPr>
              <a:t>5</a:t>
            </a:fld>
            <a:endParaRPr lang="en-US"/>
          </a:p>
        </p:txBody>
      </p:sp>
      <p:sp>
        <p:nvSpPr>
          <p:cNvPr id="5" name="Footer Placeholder 4"/>
          <p:cNvSpPr>
            <a:spLocks noGrp="1"/>
          </p:cNvSpPr>
          <p:nvPr>
            <p:ph type="ftr" sz="quarter" idx="11"/>
          </p:nvPr>
        </p:nvSpPr>
        <p:spPr/>
        <p:txBody>
          <a:bodyPr/>
          <a:lstStyle/>
          <a:p>
            <a:pPr>
              <a:defRPr/>
            </a:pPr>
            <a:r>
              <a:rPr lang="en-US" smtClean="0"/>
              <a:t>26-Apr-2011</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endParaRPr lang="en-US" smtClean="0"/>
          </a:p>
        </p:txBody>
      </p:sp>
      <p:sp>
        <p:nvSpPr>
          <p:cNvPr id="4" name="Slide Number Placeholder 3"/>
          <p:cNvSpPr>
            <a:spLocks noGrp="1"/>
          </p:cNvSpPr>
          <p:nvPr>
            <p:ph type="sldNum" sz="quarter" idx="10"/>
          </p:nvPr>
        </p:nvSpPr>
        <p:spPr/>
        <p:txBody>
          <a:bodyPr/>
          <a:lstStyle/>
          <a:p>
            <a:pPr>
              <a:defRPr/>
            </a:pPr>
            <a:fld id="{8C1CD401-B85E-4B8C-A19A-BA0497193812}" type="slidenum">
              <a:rPr lang="en-US" smtClean="0"/>
              <a:pPr>
                <a:defRPr/>
              </a:pPr>
              <a:t>7</a:t>
            </a:fld>
            <a:endParaRPr lang="en-US"/>
          </a:p>
        </p:txBody>
      </p:sp>
      <p:sp>
        <p:nvSpPr>
          <p:cNvPr id="5" name="Footer Placeholder 4"/>
          <p:cNvSpPr>
            <a:spLocks noGrp="1"/>
          </p:cNvSpPr>
          <p:nvPr>
            <p:ph type="ftr" sz="quarter" idx="11"/>
          </p:nvPr>
        </p:nvSpPr>
        <p:spPr/>
        <p:txBody>
          <a:bodyPr/>
          <a:lstStyle/>
          <a:p>
            <a:pPr>
              <a:defRPr/>
            </a:pPr>
            <a:r>
              <a:rPr lang="en-US" smtClean="0"/>
              <a:t>26-Apr-2011</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ChangeArrowheads="1" noTextEdit="1"/>
          </p:cNvSpPr>
          <p:nvPr>
            <p:ph type="sldImg"/>
          </p:nvPr>
        </p:nvSpPr>
        <p:spPr>
          <a:ln/>
        </p:spPr>
      </p:sp>
      <p:sp>
        <p:nvSpPr>
          <p:cNvPr id="47106" name="Rectangle 3"/>
          <p:cNvSpPr>
            <a:spLocks noGrp="1" noChangeArrowheads="1"/>
          </p:cNvSpPr>
          <p:nvPr>
            <p:ph type="body" idx="1"/>
          </p:nvPr>
        </p:nvSpPr>
        <p:spPr>
          <a:noFill/>
          <a:ln/>
        </p:spPr>
        <p:txBody>
          <a:bodyPr/>
          <a:lstStyle/>
          <a:p>
            <a:r>
              <a:rPr lang="en-US" smtClean="0"/>
              <a:t>The transmission owner is who joins the Midwest ISO.  Membership is voluntary but once the TO Agreement is signed, the provisions and all of the FERC tariff is binding, including any exit fees.</a:t>
            </a:r>
          </a:p>
          <a:p>
            <a:endParaRPr lang="en-US" smtClean="0"/>
          </a:p>
          <a:p>
            <a:r>
              <a:rPr lang="en-US" smtClean="0"/>
              <a:t>In general, those served by the transmission belong in the RTO that the transmission owner does, so membership is not really voluntary for non TOs.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ln/>
        </p:spPr>
      </p:sp>
      <p:sp>
        <p:nvSpPr>
          <p:cNvPr id="49154" name="Rectangle 3"/>
          <p:cNvSpPr>
            <a:spLocks noGrp="1" noChangeArrowheads="1"/>
          </p:cNvSpPr>
          <p:nvPr>
            <p:ph type="body" idx="1"/>
          </p:nvPr>
        </p:nvSpPr>
        <p:spPr>
          <a:noFill/>
          <a:ln/>
        </p:spPr>
        <p:txBody>
          <a:bodyPr/>
          <a:lstStyle/>
          <a:p>
            <a:r>
              <a:rPr lang="en-US" smtClean="0"/>
              <a:t>When you want to know about something that the Midwest ISO does, start with the Business Practices Manuals instead of the tariff.</a:t>
            </a:r>
          </a:p>
          <a:p>
            <a:endParaRPr lang="en-US" smtClean="0"/>
          </a:p>
          <a:p>
            <a:r>
              <a:rPr lang="en-US" smtClean="0"/>
              <a:t>While there are about 40 different written procedures, the 4 emergency operating procedures are worth looking at, as they list the steps that the Midwest ISO takes during emergencies when resources are insufficient or overabundant, or when there is a transmission emergency.</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fld id="{5F60F67F-A06C-9D46-B5B6-4D6BAF32D33D}"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fld id="{FC23613E-6611-874A-ADAA-75C2A4B8BF8B}"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fld id="{14C95277-54C4-C445-8547-41C2FE716BBB}" type="slidenum">
              <a:rPr lang="en-US" smtClean="0"/>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fld id="{AAC2F741-27AE-3A43-B68E-3FA89C438405}" type="slidenum">
              <a:rPr lang="en-US" smtClean="0"/>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fld id="{CB59C323-B658-E446-A527-FE9034972378}" type="slidenum">
              <a:rPr lang="en-US" smtClean="0"/>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fld id="{F69C9332-2101-6247-B859-5A759E10EBC1}" type="slidenum">
              <a:rPr lang="en-US" smtClean="0"/>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fld id="{E97F5E68-F9F2-4F49-AC97-16C469EB140E}" type="slidenum">
              <a:rPr lang="en-US" smtClean="0"/>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fld id="{92F232C4-0A71-B142-B33B-BE4190385101}"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fld id="{F37B4607-DC6D-0C41-911C-600E72FBC7A7}" type="slidenum">
              <a:rPr lang="en-US" smtClean="0"/>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fld id="{E54A1C46-1E25-EB4B-B7F7-C230218F20CC}" type="slidenum">
              <a:rPr lang="en-US" smtClean="0"/>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fld id="{E05A5875-AE97-594A-813E-1BD663A40D90}"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Garamond" pitchFamily="18" charset="0"/>
        </a:defRPr>
      </a:lvl2pPr>
      <a:lvl3pPr algn="ctr" rtl="0" eaLnBrk="0" fontAlgn="base" hangingPunct="0">
        <a:spcBef>
          <a:spcPct val="0"/>
        </a:spcBef>
        <a:spcAft>
          <a:spcPct val="0"/>
        </a:spcAft>
        <a:defRPr sz="4400">
          <a:solidFill>
            <a:schemeClr val="tx2"/>
          </a:solidFill>
          <a:latin typeface="Garamond" pitchFamily="18" charset="0"/>
        </a:defRPr>
      </a:lvl3pPr>
      <a:lvl4pPr algn="ctr" rtl="0" eaLnBrk="0" fontAlgn="base" hangingPunct="0">
        <a:spcBef>
          <a:spcPct val="0"/>
        </a:spcBef>
        <a:spcAft>
          <a:spcPct val="0"/>
        </a:spcAft>
        <a:defRPr sz="4400">
          <a:solidFill>
            <a:schemeClr val="tx2"/>
          </a:solidFill>
          <a:latin typeface="Garamond" pitchFamily="18" charset="0"/>
        </a:defRPr>
      </a:lvl4pPr>
      <a:lvl5pPr algn="ctr" rtl="0" eaLnBrk="0" fontAlgn="base" hangingPunct="0">
        <a:spcBef>
          <a:spcPct val="0"/>
        </a:spcBef>
        <a:spcAft>
          <a:spcPct val="0"/>
        </a:spcAft>
        <a:defRPr sz="4400">
          <a:solidFill>
            <a:schemeClr val="tx2"/>
          </a:solidFill>
          <a:latin typeface="Garamond" pitchFamily="18" charset="0"/>
        </a:defRPr>
      </a:lvl5pPr>
      <a:lvl6pPr marL="457200" algn="ctr" rtl="0" fontAlgn="base">
        <a:spcBef>
          <a:spcPct val="0"/>
        </a:spcBef>
        <a:spcAft>
          <a:spcPct val="0"/>
        </a:spcAft>
        <a:defRPr sz="4400">
          <a:solidFill>
            <a:schemeClr val="tx2"/>
          </a:solidFill>
          <a:latin typeface="Garamond" pitchFamily="18" charset="0"/>
        </a:defRPr>
      </a:lvl6pPr>
      <a:lvl7pPr marL="914400" algn="ctr" rtl="0" fontAlgn="base">
        <a:spcBef>
          <a:spcPct val="0"/>
        </a:spcBef>
        <a:spcAft>
          <a:spcPct val="0"/>
        </a:spcAft>
        <a:defRPr sz="4400">
          <a:solidFill>
            <a:schemeClr val="tx2"/>
          </a:solidFill>
          <a:latin typeface="Garamond" pitchFamily="18" charset="0"/>
        </a:defRPr>
      </a:lvl7pPr>
      <a:lvl8pPr marL="1371600" algn="ctr" rtl="0" fontAlgn="base">
        <a:spcBef>
          <a:spcPct val="0"/>
        </a:spcBef>
        <a:spcAft>
          <a:spcPct val="0"/>
        </a:spcAft>
        <a:defRPr sz="4400">
          <a:solidFill>
            <a:schemeClr val="tx2"/>
          </a:solidFill>
          <a:latin typeface="Garamond" pitchFamily="18" charset="0"/>
        </a:defRPr>
      </a:lvl8pPr>
      <a:lvl9pPr marL="1828800" algn="ctr"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fld id="{B2B4BFA3-D11E-E049-8A05-6A2DA6288E88}" type="slidenum">
              <a:rPr lang="en-US" smtClean="0"/>
              <a:pPr>
                <a:defRPr/>
              </a:pPr>
              <a:t>‹#›</a:t>
            </a:fld>
            <a:endParaRPr lang="en-US" dirty="0"/>
          </a:p>
        </p:txBody>
      </p:sp>
      <p:pic>
        <p:nvPicPr>
          <p:cNvPr id="2053" name="Picture 7" descr="Logo1DGray"/>
          <p:cNvPicPr>
            <a:picLocks noChangeAspect="1" noChangeArrowheads="1"/>
          </p:cNvPicPr>
          <p:nvPr userDrawn="1"/>
        </p:nvPicPr>
        <p:blipFill>
          <a:blip r:embed="rId13" cstate="print"/>
          <a:srcRect/>
          <a:stretch>
            <a:fillRect/>
          </a:stretch>
        </p:blipFill>
        <p:spPr bwMode="auto">
          <a:xfrm>
            <a:off x="5867400" y="6096000"/>
            <a:ext cx="3200400" cy="752475"/>
          </a:xfrm>
          <a:prstGeom prst="rect">
            <a:avLst/>
          </a:prstGeom>
          <a:noFill/>
          <a:ln w="9525">
            <a:noFill/>
            <a:miter lim="800000"/>
            <a:headEnd/>
            <a:tailEnd/>
          </a:ln>
        </p:spPr>
      </p:pic>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4988BF-D94F-624C-949B-0166DB36F0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Garamond" pitchFamily="18" charset="0"/>
        </a:defRPr>
      </a:lvl2pPr>
      <a:lvl3pPr algn="ctr" rtl="0" eaLnBrk="0" fontAlgn="base" hangingPunct="0">
        <a:spcBef>
          <a:spcPct val="0"/>
        </a:spcBef>
        <a:spcAft>
          <a:spcPct val="0"/>
        </a:spcAft>
        <a:defRPr sz="4400">
          <a:solidFill>
            <a:schemeClr val="tx2"/>
          </a:solidFill>
          <a:latin typeface="Garamond" pitchFamily="18" charset="0"/>
        </a:defRPr>
      </a:lvl3pPr>
      <a:lvl4pPr algn="ctr" rtl="0" eaLnBrk="0" fontAlgn="base" hangingPunct="0">
        <a:spcBef>
          <a:spcPct val="0"/>
        </a:spcBef>
        <a:spcAft>
          <a:spcPct val="0"/>
        </a:spcAft>
        <a:defRPr sz="4400">
          <a:solidFill>
            <a:schemeClr val="tx2"/>
          </a:solidFill>
          <a:latin typeface="Garamond" pitchFamily="18" charset="0"/>
        </a:defRPr>
      </a:lvl4pPr>
      <a:lvl5pPr algn="ctr" rtl="0" eaLnBrk="0" fontAlgn="base" hangingPunct="0">
        <a:spcBef>
          <a:spcPct val="0"/>
        </a:spcBef>
        <a:spcAft>
          <a:spcPct val="0"/>
        </a:spcAft>
        <a:defRPr sz="4400">
          <a:solidFill>
            <a:schemeClr val="tx2"/>
          </a:solidFill>
          <a:latin typeface="Garamond" pitchFamily="18" charset="0"/>
        </a:defRPr>
      </a:lvl5pPr>
      <a:lvl6pPr marL="457200" algn="ctr" rtl="0" fontAlgn="base">
        <a:spcBef>
          <a:spcPct val="0"/>
        </a:spcBef>
        <a:spcAft>
          <a:spcPct val="0"/>
        </a:spcAft>
        <a:defRPr sz="4400">
          <a:solidFill>
            <a:schemeClr val="tx2"/>
          </a:solidFill>
          <a:latin typeface="Garamond" pitchFamily="18" charset="0"/>
        </a:defRPr>
      </a:lvl6pPr>
      <a:lvl7pPr marL="914400" algn="ctr" rtl="0" fontAlgn="base">
        <a:spcBef>
          <a:spcPct val="0"/>
        </a:spcBef>
        <a:spcAft>
          <a:spcPct val="0"/>
        </a:spcAft>
        <a:defRPr sz="4400">
          <a:solidFill>
            <a:schemeClr val="tx2"/>
          </a:solidFill>
          <a:latin typeface="Garamond" pitchFamily="18" charset="0"/>
        </a:defRPr>
      </a:lvl7pPr>
      <a:lvl8pPr marL="1371600" algn="ctr" rtl="0" fontAlgn="base">
        <a:spcBef>
          <a:spcPct val="0"/>
        </a:spcBef>
        <a:spcAft>
          <a:spcPct val="0"/>
        </a:spcAft>
        <a:defRPr sz="4400">
          <a:solidFill>
            <a:schemeClr val="tx2"/>
          </a:solidFill>
          <a:latin typeface="Garamond" pitchFamily="18" charset="0"/>
        </a:defRPr>
      </a:lvl8pPr>
      <a:lvl9pPr marL="1828800" algn="ctr"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www.midwestiso.org/Library/Repository/Meeting%20Material/Stakeholder/Governance%20Guide%20Approved%2020100818.pdf" TargetMode="External"/><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1.jpeg"/><Relationship Id="rId4" Type="http://schemas.openxmlformats.org/officeDocument/2006/relationships/hyperlink" Target="https://www.midwestiso.org/StakeholderCenter/CommitteesWorkGroupsTaskForces/Pages/CommitteesWorkGroupsTaskForces.aspx"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2743200"/>
            <a:ext cx="8305800" cy="1828800"/>
          </a:xfrm>
        </p:spPr>
        <p:txBody>
          <a:bodyPr/>
          <a:lstStyle/>
          <a:p>
            <a:pPr eaLnBrk="1" hangingPunct="1"/>
            <a:r>
              <a:rPr lang="en-US" b="1" dirty="0" smtClean="0"/>
              <a:t>Midwest </a:t>
            </a:r>
            <a:r>
              <a:rPr lang="en-US" b="1" smtClean="0"/>
              <a:t>ISO </a:t>
            </a:r>
            <a:r>
              <a:rPr lang="en-US" b="1" smtClean="0"/>
              <a:t>Stakeholder </a:t>
            </a:r>
            <a:r>
              <a:rPr lang="en-US" b="1" dirty="0" smtClean="0"/>
              <a:t>Process</a:t>
            </a:r>
          </a:p>
        </p:txBody>
      </p:sp>
      <p:sp>
        <p:nvSpPr>
          <p:cNvPr id="3076" name="Text Box 11"/>
          <p:cNvSpPr txBox="1">
            <a:spLocks noChangeArrowheads="1"/>
          </p:cNvSpPr>
          <p:nvPr/>
        </p:nvSpPr>
        <p:spPr bwMode="auto">
          <a:xfrm>
            <a:off x="1143000" y="5105400"/>
            <a:ext cx="4572000" cy="841449"/>
          </a:xfrm>
          <a:prstGeom prst="rect">
            <a:avLst/>
          </a:prstGeom>
          <a:noFill/>
          <a:ln w="9525">
            <a:noFill/>
            <a:miter lim="800000"/>
            <a:headEnd/>
            <a:tailEnd/>
          </a:ln>
        </p:spPr>
        <p:txBody>
          <a:bodyPr wrap="square">
            <a:spAutoFit/>
          </a:bodyPr>
          <a:lstStyle/>
          <a:p>
            <a:pPr>
              <a:lnSpc>
                <a:spcPct val="80000"/>
              </a:lnSpc>
            </a:pPr>
            <a:r>
              <a:rPr lang="en-US" sz="2000" b="1" dirty="0" smtClean="0">
                <a:latin typeface="Garamond" pitchFamily="18" charset="0"/>
              </a:rPr>
              <a:t>Bill Smith</a:t>
            </a:r>
          </a:p>
          <a:p>
            <a:pPr>
              <a:lnSpc>
                <a:spcPct val="80000"/>
              </a:lnSpc>
            </a:pPr>
            <a:r>
              <a:rPr lang="en-US" sz="2000" b="1" dirty="0" smtClean="0">
                <a:latin typeface="Garamond" pitchFamily="18" charset="0"/>
              </a:rPr>
              <a:t>July 12, 2011</a:t>
            </a:r>
          </a:p>
          <a:p>
            <a:pPr>
              <a:lnSpc>
                <a:spcPct val="80000"/>
              </a:lnSpc>
            </a:pPr>
            <a:r>
              <a:rPr lang="en-US" sz="2000" b="1" smtClean="0">
                <a:latin typeface="Garamond" pitchFamily="18" charset="0"/>
              </a:rPr>
              <a:t>Missouri Public Service Commission</a:t>
            </a:r>
            <a:endParaRPr lang="en-US" sz="2000" b="1" dirty="0" smtClean="0">
              <a:latin typeface="Garamond" pitchFamily="18" charset="0"/>
            </a:endParaRPr>
          </a:p>
        </p:txBody>
      </p:sp>
      <p:pic>
        <p:nvPicPr>
          <p:cNvPr id="2" name="Picture 5" descr="Logo1DGray"/>
          <p:cNvPicPr>
            <a:picLocks noChangeAspect="1" noChangeArrowheads="1"/>
          </p:cNvPicPr>
          <p:nvPr/>
        </p:nvPicPr>
        <p:blipFill>
          <a:blip r:embed="rId2" cstate="print"/>
          <a:srcRect/>
          <a:stretch>
            <a:fillRect/>
          </a:stretch>
        </p:blipFill>
        <p:spPr bwMode="auto">
          <a:xfrm>
            <a:off x="838200" y="228600"/>
            <a:ext cx="7696200" cy="1236663"/>
          </a:xfrm>
          <a:prstGeom prst="rect">
            <a:avLst/>
          </a:prstGeom>
          <a:solidFill>
            <a:srgbClr val="C0C0C0">
              <a:alpha val="49019"/>
            </a:srgbClr>
          </a:solid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idx="4294967295"/>
          </p:nvPr>
        </p:nvSpPr>
        <p:spPr/>
        <p:txBody>
          <a:bodyPr/>
          <a:lstStyle/>
          <a:p>
            <a:r>
              <a:rPr lang="en-US" sz="4000" b="1" smtClean="0">
                <a:latin typeface="Garamond" pitchFamily="18" charset="0"/>
              </a:rPr>
              <a:t>Reference Section–Other documents</a:t>
            </a:r>
          </a:p>
        </p:txBody>
      </p:sp>
      <p:sp>
        <p:nvSpPr>
          <p:cNvPr id="48130" name="Rectangle 3"/>
          <p:cNvSpPr>
            <a:spLocks noGrp="1" noChangeArrowheads="1"/>
          </p:cNvSpPr>
          <p:nvPr>
            <p:ph type="body" idx="4294967295"/>
          </p:nvPr>
        </p:nvSpPr>
        <p:spPr/>
        <p:txBody>
          <a:bodyPr/>
          <a:lstStyle/>
          <a:p>
            <a:r>
              <a:rPr lang="en-US" smtClean="0">
                <a:latin typeface="Garamond" pitchFamily="18" charset="0"/>
              </a:rPr>
              <a:t>Business Practices Manuals</a:t>
            </a:r>
          </a:p>
          <a:p>
            <a:pPr lvl="1"/>
            <a:r>
              <a:rPr lang="en-US" smtClean="0">
                <a:latin typeface="Garamond" pitchFamily="18" charset="0"/>
              </a:rPr>
              <a:t>Provides details on what Midwest ISO does</a:t>
            </a:r>
          </a:p>
          <a:p>
            <a:pPr lvl="1"/>
            <a:r>
              <a:rPr lang="en-US" smtClean="0">
                <a:latin typeface="Garamond" pitchFamily="18" charset="0"/>
              </a:rPr>
              <a:t>20 manuals (&gt;3,200 pages)</a:t>
            </a:r>
          </a:p>
          <a:p>
            <a:r>
              <a:rPr lang="en-US" smtClean="0">
                <a:latin typeface="Garamond" pitchFamily="18" charset="0"/>
              </a:rPr>
              <a:t>Normal, Abnormal, Emergency Operating procedures</a:t>
            </a:r>
          </a:p>
          <a:p>
            <a:r>
              <a:rPr lang="en-US" smtClean="0">
                <a:latin typeface="Garamond" pitchFamily="18" charset="0"/>
              </a:rPr>
              <a:t>See Midwest ISO web site under Library</a:t>
            </a:r>
          </a:p>
        </p:txBody>
      </p:sp>
      <p:sp>
        <p:nvSpPr>
          <p:cNvPr id="5" name="Footer Placeholder 4"/>
          <p:cNvSpPr>
            <a:spLocks noGrp="1"/>
          </p:cNvSpPr>
          <p:nvPr>
            <p:ph type="ftr" sz="quarter" idx="10"/>
          </p:nvPr>
        </p:nvSpPr>
        <p:spPr/>
        <p:txBody>
          <a:bodyPr/>
          <a:lstStyle/>
          <a:p>
            <a:pPr>
              <a:defRPr/>
            </a:pPr>
            <a:fld id="{9886C763-B91F-9141-B73A-AFCA38025D83}" type="slidenum">
              <a:rPr lang="en-US" smtClean="0"/>
              <a:pPr>
                <a:defRPr/>
              </a:pPr>
              <a:t>10</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5" descr="Logo1DGray"/>
          <p:cNvPicPr>
            <a:picLocks noChangeAspect="1" noChangeArrowheads="1"/>
          </p:cNvPicPr>
          <p:nvPr/>
        </p:nvPicPr>
        <p:blipFill>
          <a:blip r:embed="rId2" cstate="print"/>
          <a:srcRect/>
          <a:stretch>
            <a:fillRect/>
          </a:stretch>
        </p:blipFill>
        <p:spPr bwMode="auto">
          <a:xfrm>
            <a:off x="6019800" y="6124575"/>
            <a:ext cx="3124200" cy="733425"/>
          </a:xfrm>
          <a:prstGeom prst="rect">
            <a:avLst/>
          </a:prstGeom>
          <a:solidFill>
            <a:srgbClr val="C0C0C0">
              <a:alpha val="49019"/>
            </a:srgbClr>
          </a:solidFill>
          <a:ln w="9525">
            <a:noFill/>
            <a:miter lim="800000"/>
            <a:headEnd/>
            <a:tailEnd/>
          </a:ln>
        </p:spPr>
      </p:pic>
      <p:sp>
        <p:nvSpPr>
          <p:cNvPr id="4098" name="Title 1"/>
          <p:cNvSpPr>
            <a:spLocks noGrp="1"/>
          </p:cNvSpPr>
          <p:nvPr>
            <p:ph type="title"/>
          </p:nvPr>
        </p:nvSpPr>
        <p:spPr>
          <a:xfrm>
            <a:off x="685800" y="685800"/>
            <a:ext cx="7772400" cy="609600"/>
          </a:xfrm>
        </p:spPr>
        <p:txBody>
          <a:bodyPr/>
          <a:lstStyle/>
          <a:p>
            <a:pPr eaLnBrk="1" hangingPunct="1"/>
            <a:r>
              <a:rPr lang="en-US" sz="4000" b="1" smtClean="0"/>
              <a:t>Midwest ISO Stakeholder Process</a:t>
            </a:r>
          </a:p>
        </p:txBody>
      </p:sp>
      <p:sp>
        <p:nvSpPr>
          <p:cNvPr id="3" name="Content Placeholder 2"/>
          <p:cNvSpPr>
            <a:spLocks noGrp="1"/>
          </p:cNvSpPr>
          <p:nvPr>
            <p:ph idx="1"/>
          </p:nvPr>
        </p:nvSpPr>
        <p:spPr>
          <a:xfrm>
            <a:off x="685800" y="1447800"/>
            <a:ext cx="7772400" cy="4876800"/>
          </a:xfrm>
        </p:spPr>
        <p:txBody>
          <a:bodyPr/>
          <a:lstStyle/>
          <a:p>
            <a:pPr eaLnBrk="1" hangingPunct="1"/>
            <a:r>
              <a:rPr lang="en-US" sz="2000" dirty="0" smtClean="0"/>
              <a:t>The Midwest ISO was formed almost 15 years ago by a “TO agreement” among its Transmission Owning members.</a:t>
            </a:r>
          </a:p>
          <a:p>
            <a:pPr eaLnBrk="1" hangingPunct="1"/>
            <a:r>
              <a:rPr lang="en-US" sz="2000" dirty="0" smtClean="0"/>
              <a:t>The Midwest ISO is a not-for-profit corporation.  It is managed by its officers and a staff of about 600 employees, who are responsible to a Board of Directors.  </a:t>
            </a:r>
          </a:p>
          <a:p>
            <a:pPr lvl="1" eaLnBrk="1" hangingPunct="1"/>
            <a:r>
              <a:rPr lang="en-US" sz="1800" dirty="0" smtClean="0"/>
              <a:t>The Board of Directors regularly meets six times a year via committee meetings and a full Board meeting.</a:t>
            </a:r>
          </a:p>
          <a:p>
            <a:pPr lvl="1" eaLnBrk="1" hangingPunct="1"/>
            <a:r>
              <a:rPr lang="en-US" sz="1800" dirty="0" smtClean="0"/>
              <a:t>The Board is elected by the members of the RTO, but must maintain FERC’s standards of independence from market participants and from RTO management.</a:t>
            </a:r>
          </a:p>
          <a:p>
            <a:pPr>
              <a:lnSpc>
                <a:spcPct val="115000"/>
              </a:lnSpc>
              <a:spcBef>
                <a:spcPts val="1000"/>
              </a:spcBef>
            </a:pPr>
            <a:r>
              <a:rPr lang="en-US" sz="2000" dirty="0" smtClean="0"/>
              <a:t>The TO Agreement provides for participation of nine “industry sectors.” </a:t>
            </a:r>
          </a:p>
          <a:p>
            <a:pPr>
              <a:lnSpc>
                <a:spcPct val="115000"/>
              </a:lnSpc>
              <a:spcBef>
                <a:spcPts val="1000"/>
              </a:spcBef>
            </a:pPr>
            <a:r>
              <a:rPr lang="en-US" sz="2000" dirty="0" smtClean="0"/>
              <a:t>The members of those sectors are referred to as stakeholders because they have business or policy interest in the operation of the Midwest ISO.</a:t>
            </a:r>
          </a:p>
        </p:txBody>
      </p:sp>
      <p:sp>
        <p:nvSpPr>
          <p:cNvPr id="6" name="Footer Placeholder 5"/>
          <p:cNvSpPr>
            <a:spLocks noGrp="1"/>
          </p:cNvSpPr>
          <p:nvPr>
            <p:ph type="ftr" sz="quarter" idx="10"/>
          </p:nvPr>
        </p:nvSpPr>
        <p:spPr/>
        <p:txBody>
          <a:bodyPr/>
          <a:lstStyle/>
          <a:p>
            <a:pPr>
              <a:defRPr/>
            </a:pPr>
            <a:fld id="{4AAB55FE-67C6-334A-A1A4-549B7466E433}" type="slidenum">
              <a:rPr lang="en-US" smtClean="0"/>
              <a:pPr>
                <a:defRPr/>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descr="Logo1DGray"/>
          <p:cNvPicPr>
            <a:picLocks noChangeAspect="1" noChangeArrowheads="1"/>
          </p:cNvPicPr>
          <p:nvPr/>
        </p:nvPicPr>
        <p:blipFill>
          <a:blip r:embed="rId3" cstate="print"/>
          <a:srcRect/>
          <a:stretch>
            <a:fillRect/>
          </a:stretch>
        </p:blipFill>
        <p:spPr bwMode="auto">
          <a:xfrm>
            <a:off x="6019800" y="6124575"/>
            <a:ext cx="3124200" cy="733425"/>
          </a:xfrm>
          <a:prstGeom prst="rect">
            <a:avLst/>
          </a:prstGeom>
          <a:solidFill>
            <a:srgbClr val="C0C0C0">
              <a:alpha val="49019"/>
            </a:srgbClr>
          </a:solidFill>
          <a:ln w="9525">
            <a:noFill/>
            <a:miter lim="800000"/>
            <a:headEnd/>
            <a:tailEnd/>
          </a:ln>
        </p:spPr>
      </p:pic>
      <p:graphicFrame>
        <p:nvGraphicFramePr>
          <p:cNvPr id="5159" name="Group 39"/>
          <p:cNvGraphicFramePr>
            <a:graphicFrameLocks noGrp="1"/>
          </p:cNvGraphicFramePr>
          <p:nvPr/>
        </p:nvGraphicFramePr>
        <p:xfrm>
          <a:off x="838200" y="838200"/>
          <a:ext cx="7924800" cy="4802192"/>
        </p:xfrm>
        <a:graphic>
          <a:graphicData uri="http://schemas.openxmlformats.org/drawingml/2006/table">
            <a:tbl>
              <a:tblPr/>
              <a:tblGrid>
                <a:gridCol w="7026275"/>
                <a:gridCol w="898525"/>
              </a:tblGrid>
              <a:tr h="436563">
                <a:tc>
                  <a:txBody>
                    <a:bodyPr/>
                    <a:lstStyle/>
                    <a:p>
                      <a:pPr marL="0" marR="0" lvl="0" indent="0" algn="l" defTabSz="914400" rtl="0" eaLnBrk="1" fontAlgn="base" latinLnBrk="0" hangingPunct="1">
                        <a:lnSpc>
                          <a:spcPct val="115000"/>
                        </a:lnSpc>
                        <a:spcBef>
                          <a:spcPts val="1000"/>
                        </a:spcBef>
                        <a:spcAft>
                          <a:spcPct val="0"/>
                        </a:spcAft>
                        <a:buClrTx/>
                        <a:buSzTx/>
                        <a:buFontTx/>
                        <a:buNone/>
                        <a:tabLst/>
                      </a:pPr>
                      <a:r>
                        <a:rPr kumimoji="0" lang="en-US" sz="1800" b="1" i="0" u="sng" strike="noStrike" cap="none" normalizeH="0" baseline="0" smtClean="0">
                          <a:ln>
                            <a:noFill/>
                          </a:ln>
                          <a:solidFill>
                            <a:srgbClr val="4F81BD"/>
                          </a:solidFill>
                          <a:effectLst/>
                          <a:latin typeface="Calibri" pitchFamily="34" charset="0"/>
                          <a:cs typeface="Times New Roman" pitchFamily="18" charset="0"/>
                        </a:rPr>
                        <a:t>Sector</a:t>
                      </a:r>
                      <a:endParaRPr kumimoji="0" lang="en-US" sz="1800" b="1" i="0" u="none" strike="noStrike" cap="none" normalizeH="0" baseline="0" smtClean="0">
                        <a:ln>
                          <a:noFill/>
                        </a:ln>
                        <a:solidFill>
                          <a:srgbClr val="4F81BD"/>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ts val="1000"/>
                        </a:spcBef>
                        <a:spcAft>
                          <a:spcPct val="0"/>
                        </a:spcAft>
                        <a:buClrTx/>
                        <a:buSzTx/>
                        <a:buFontTx/>
                        <a:buNone/>
                        <a:tabLst/>
                      </a:pPr>
                      <a:r>
                        <a:rPr kumimoji="0" lang="en-US" sz="1800" b="1" i="0" u="sng" strike="noStrike" cap="none" normalizeH="0" baseline="0" smtClean="0">
                          <a:ln>
                            <a:noFill/>
                          </a:ln>
                          <a:solidFill>
                            <a:srgbClr val="4F81BD"/>
                          </a:solidFill>
                          <a:effectLst/>
                          <a:latin typeface="Calibri" pitchFamily="34" charset="0"/>
                          <a:cs typeface="Times New Roman" pitchFamily="18" charset="0"/>
                        </a:rPr>
                        <a:t>Seats</a:t>
                      </a:r>
                      <a:endParaRPr kumimoji="0" lang="en-US" sz="1800" b="1" i="0" u="none" strike="noStrike" cap="none" normalizeH="0" baseline="0" smtClean="0">
                        <a:ln>
                          <a:noFill/>
                        </a:ln>
                        <a:solidFill>
                          <a:srgbClr val="4F81BD"/>
                        </a:solidFill>
                        <a:effectLst/>
                        <a:latin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656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smtClean="0">
                          <a:ln>
                            <a:noFill/>
                          </a:ln>
                          <a:solidFill>
                            <a:schemeClr val="tx1"/>
                          </a:solidFill>
                          <a:effectLst/>
                          <a:latin typeface="Georgia" pitchFamily="18" charset="0"/>
                          <a:ea typeface="Georgia" pitchFamily="18" charset="0"/>
                          <a:cs typeface="Times New Roman" pitchFamily="18" charset="0"/>
                        </a:rPr>
                        <a:t>Transmission Owners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smtClean="0">
                          <a:ln>
                            <a:noFill/>
                          </a:ln>
                          <a:solidFill>
                            <a:schemeClr val="tx1"/>
                          </a:solidFill>
                          <a:effectLst/>
                          <a:latin typeface="Georgia" pitchFamily="18" charset="0"/>
                          <a:ea typeface="Georgia" pitchFamily="18" charset="0"/>
                          <a:cs typeface="Times New Roman" pitchFamily="18" charset="0"/>
                        </a:rPr>
                        <a:t>3</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656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smtClean="0">
                          <a:ln>
                            <a:noFill/>
                          </a:ln>
                          <a:solidFill>
                            <a:schemeClr val="tx1"/>
                          </a:solidFill>
                          <a:effectLst/>
                          <a:latin typeface="Georgia" pitchFamily="18" charset="0"/>
                          <a:ea typeface="Georgia" pitchFamily="18" charset="0"/>
                          <a:cs typeface="Times New Roman" pitchFamily="18" charset="0"/>
                        </a:rPr>
                        <a:t>Coordination Member</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smtClean="0">
                          <a:ln>
                            <a:noFill/>
                          </a:ln>
                          <a:solidFill>
                            <a:schemeClr val="tx1"/>
                          </a:solidFill>
                          <a:effectLst/>
                          <a:latin typeface="Georgia" pitchFamily="18" charset="0"/>
                          <a:ea typeface="Georgia" pitchFamily="18" charset="0"/>
                          <a:cs typeface="Times New Roman" pitchFamily="18" charset="0"/>
                        </a:rPr>
                        <a:t>1</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7312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smtClean="0">
                          <a:ln>
                            <a:noFill/>
                          </a:ln>
                          <a:solidFill>
                            <a:schemeClr val="tx1"/>
                          </a:solidFill>
                          <a:effectLst/>
                          <a:latin typeface="Georgia" pitchFamily="18" charset="0"/>
                          <a:ea typeface="Georgia" pitchFamily="18" charset="0"/>
                          <a:cs typeface="Times New Roman" pitchFamily="18" charset="0"/>
                        </a:rPr>
                        <a:t>Municipal and Cooperative Utilities / Other Transmission Dependent Utilities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smtClean="0">
                          <a:ln>
                            <a:noFill/>
                          </a:ln>
                          <a:solidFill>
                            <a:schemeClr val="tx1"/>
                          </a:solidFill>
                          <a:effectLst/>
                          <a:latin typeface="Georgia" pitchFamily="18" charset="0"/>
                          <a:ea typeface="Georgia" pitchFamily="18" charset="0"/>
                          <a:cs typeface="Times New Roman" pitchFamily="18" charset="0"/>
                        </a:rPr>
                        <a:t>3</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656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smtClean="0">
                          <a:ln>
                            <a:noFill/>
                          </a:ln>
                          <a:solidFill>
                            <a:schemeClr val="tx1"/>
                          </a:solidFill>
                          <a:effectLst/>
                          <a:latin typeface="Georgia" pitchFamily="18" charset="0"/>
                          <a:ea typeface="Georgia" pitchFamily="18" charset="0"/>
                          <a:cs typeface="Times New Roman" pitchFamily="18" charset="0"/>
                        </a:rPr>
                        <a:t>Independent Power Producers / Exempt Wholesale Generators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smtClean="0">
                          <a:ln>
                            <a:noFill/>
                          </a:ln>
                          <a:solidFill>
                            <a:schemeClr val="tx1"/>
                          </a:solidFill>
                          <a:effectLst/>
                          <a:latin typeface="Georgia" pitchFamily="18" charset="0"/>
                          <a:ea typeface="Georgia" pitchFamily="18" charset="0"/>
                          <a:cs typeface="Times New Roman" pitchFamily="18" charset="0"/>
                        </a:rPr>
                        <a:t>3</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656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smtClean="0">
                          <a:ln>
                            <a:noFill/>
                          </a:ln>
                          <a:solidFill>
                            <a:schemeClr val="tx1"/>
                          </a:solidFill>
                          <a:effectLst/>
                          <a:latin typeface="Georgia" pitchFamily="18" charset="0"/>
                          <a:ea typeface="Georgia" pitchFamily="18" charset="0"/>
                          <a:cs typeface="Times New Roman" pitchFamily="18" charset="0"/>
                        </a:rPr>
                        <a:t>Power Marketers/Brokers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smtClean="0">
                          <a:ln>
                            <a:noFill/>
                          </a:ln>
                          <a:solidFill>
                            <a:schemeClr val="tx1"/>
                          </a:solidFill>
                          <a:effectLst/>
                          <a:latin typeface="Georgia" pitchFamily="18" charset="0"/>
                          <a:ea typeface="Georgia" pitchFamily="18" charset="0"/>
                          <a:cs typeface="Times New Roman" pitchFamily="18" charset="0"/>
                        </a:rPr>
                        <a:t>3</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656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smtClean="0">
                          <a:ln>
                            <a:noFill/>
                          </a:ln>
                          <a:solidFill>
                            <a:schemeClr val="tx1"/>
                          </a:solidFill>
                          <a:effectLst/>
                          <a:latin typeface="Georgia" pitchFamily="18" charset="0"/>
                          <a:ea typeface="Georgia" pitchFamily="18" charset="0"/>
                          <a:cs typeface="Times New Roman" pitchFamily="18" charset="0"/>
                        </a:rPr>
                        <a:t>Eligible End-Use Customers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smtClean="0">
                          <a:ln>
                            <a:noFill/>
                          </a:ln>
                          <a:solidFill>
                            <a:schemeClr val="tx1"/>
                          </a:solidFill>
                          <a:effectLst/>
                          <a:latin typeface="Georgia" pitchFamily="18" charset="0"/>
                          <a:ea typeface="Georgia" pitchFamily="18" charset="0"/>
                          <a:cs typeface="Times New Roman" pitchFamily="18" charset="0"/>
                        </a:rPr>
                        <a:t>3</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656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800" b="1" i="0" u="none" strike="noStrike" cap="none" normalizeH="0" baseline="0" smtClean="0">
                          <a:ln>
                            <a:noFill/>
                          </a:ln>
                          <a:solidFill>
                            <a:schemeClr val="tx1"/>
                          </a:solidFill>
                          <a:effectLst/>
                          <a:latin typeface="Georgia" pitchFamily="18" charset="0"/>
                          <a:ea typeface="Georgia" pitchFamily="18" charset="0"/>
                          <a:cs typeface="Times New Roman" pitchFamily="18" charset="0"/>
                        </a:rPr>
                        <a:t>State Regulatory Authorities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800" b="1" i="0" u="none" strike="noStrike" cap="none" normalizeH="0" baseline="0" smtClean="0">
                          <a:ln>
                            <a:noFill/>
                          </a:ln>
                          <a:solidFill>
                            <a:schemeClr val="tx1"/>
                          </a:solidFill>
                          <a:effectLst/>
                          <a:latin typeface="Georgia" pitchFamily="18" charset="0"/>
                          <a:ea typeface="Georgia" pitchFamily="18" charset="0"/>
                          <a:cs typeface="Times New Roman" pitchFamily="18" charset="0"/>
                        </a:rPr>
                        <a:t>3</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656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smtClean="0">
                          <a:ln>
                            <a:noFill/>
                          </a:ln>
                          <a:solidFill>
                            <a:schemeClr val="tx1"/>
                          </a:solidFill>
                          <a:effectLst/>
                          <a:latin typeface="Georgia" pitchFamily="18" charset="0"/>
                          <a:ea typeface="Georgia" pitchFamily="18" charset="0"/>
                          <a:cs typeface="Times New Roman" pitchFamily="18" charset="0"/>
                        </a:rPr>
                        <a:t>Public Consumer Group</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smtClean="0">
                          <a:ln>
                            <a:noFill/>
                          </a:ln>
                          <a:solidFill>
                            <a:schemeClr val="tx1"/>
                          </a:solidFill>
                          <a:effectLst/>
                          <a:latin typeface="Georgia" pitchFamily="18" charset="0"/>
                          <a:ea typeface="Georgia" pitchFamily="18" charset="0"/>
                          <a:cs typeface="Times New Roman" pitchFamily="18" charset="0"/>
                        </a:rPr>
                        <a:t>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656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smtClean="0">
                          <a:ln>
                            <a:noFill/>
                          </a:ln>
                          <a:solidFill>
                            <a:schemeClr val="tx1"/>
                          </a:solidFill>
                          <a:effectLst/>
                          <a:latin typeface="Georgia" pitchFamily="18" charset="0"/>
                          <a:ea typeface="Georgia" pitchFamily="18" charset="0"/>
                          <a:cs typeface="Times New Roman" pitchFamily="18" charset="0"/>
                        </a:rPr>
                        <a:t>Environmental/Other Stakeholder Groups</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1800" b="0" i="0" u="none" strike="noStrike" cap="none" normalizeH="0" baseline="0" smtClean="0">
                          <a:ln>
                            <a:noFill/>
                          </a:ln>
                          <a:solidFill>
                            <a:schemeClr val="tx1"/>
                          </a:solidFill>
                          <a:effectLst/>
                          <a:latin typeface="Georgia" pitchFamily="18" charset="0"/>
                          <a:ea typeface="Georgia" pitchFamily="18" charset="0"/>
                          <a:cs typeface="Times New Roman" pitchFamily="18" charset="0"/>
                        </a:rPr>
                        <a:t>2</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 name="Footer Placeholder 4"/>
          <p:cNvSpPr>
            <a:spLocks noGrp="1"/>
          </p:cNvSpPr>
          <p:nvPr>
            <p:ph type="ftr" sz="quarter" idx="10"/>
          </p:nvPr>
        </p:nvSpPr>
        <p:spPr/>
        <p:txBody>
          <a:bodyPr/>
          <a:lstStyle/>
          <a:p>
            <a:pPr>
              <a:defRPr/>
            </a:pPr>
            <a:fld id="{4EFD724E-0BC3-194E-9643-CCAFEF717E03}"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5" descr="Logo1DGray"/>
          <p:cNvPicPr>
            <a:picLocks noChangeAspect="1" noChangeArrowheads="1"/>
          </p:cNvPicPr>
          <p:nvPr/>
        </p:nvPicPr>
        <p:blipFill>
          <a:blip r:embed="rId3" cstate="print"/>
          <a:srcRect/>
          <a:stretch>
            <a:fillRect/>
          </a:stretch>
        </p:blipFill>
        <p:spPr bwMode="auto">
          <a:xfrm>
            <a:off x="6019800" y="6124575"/>
            <a:ext cx="3124200" cy="733425"/>
          </a:xfrm>
          <a:prstGeom prst="rect">
            <a:avLst/>
          </a:prstGeom>
          <a:solidFill>
            <a:srgbClr val="C0C0C0">
              <a:alpha val="49019"/>
            </a:srgbClr>
          </a:solidFill>
          <a:ln w="9525">
            <a:noFill/>
            <a:miter lim="800000"/>
            <a:headEnd/>
            <a:tailEnd/>
          </a:ln>
        </p:spPr>
      </p:pic>
      <p:sp>
        <p:nvSpPr>
          <p:cNvPr id="6146" name="Title 1"/>
          <p:cNvSpPr>
            <a:spLocks noGrp="1"/>
          </p:cNvSpPr>
          <p:nvPr>
            <p:ph type="title"/>
          </p:nvPr>
        </p:nvSpPr>
        <p:spPr/>
        <p:txBody>
          <a:bodyPr/>
          <a:lstStyle/>
          <a:p>
            <a:pPr eaLnBrk="1" hangingPunct="1"/>
            <a:r>
              <a:rPr lang="en-US" sz="4000" b="1" smtClean="0"/>
              <a:t>Midwest ISO Stakeholder Process - 2</a:t>
            </a:r>
            <a:endParaRPr lang="en-US" b="1" smtClean="0"/>
          </a:p>
        </p:txBody>
      </p:sp>
      <p:sp>
        <p:nvSpPr>
          <p:cNvPr id="6147" name="Content Placeholder 2"/>
          <p:cNvSpPr>
            <a:spLocks noGrp="1"/>
          </p:cNvSpPr>
          <p:nvPr>
            <p:ph idx="1"/>
          </p:nvPr>
        </p:nvSpPr>
        <p:spPr>
          <a:xfrm>
            <a:off x="685800" y="1066800"/>
            <a:ext cx="7772400" cy="5257800"/>
          </a:xfrm>
        </p:spPr>
        <p:txBody>
          <a:bodyPr/>
          <a:lstStyle/>
          <a:p>
            <a:pPr marL="0" eaLnBrk="1" hangingPunct="1">
              <a:lnSpc>
                <a:spcPct val="115000"/>
              </a:lnSpc>
              <a:spcBef>
                <a:spcPts val="1000"/>
              </a:spcBef>
            </a:pPr>
            <a:r>
              <a:rPr lang="en-US" sz="2000" dirty="0" smtClean="0"/>
              <a:t>The TO Agreement created the Advisory Committee as a forum where the stakeholders can give advice to the Board of Directors and the Midwest ISO officers and staff.  </a:t>
            </a:r>
          </a:p>
          <a:p>
            <a:pPr marL="400050" lvl="1" eaLnBrk="1" hangingPunct="1">
              <a:lnSpc>
                <a:spcPct val="115000"/>
              </a:lnSpc>
              <a:spcBef>
                <a:spcPts val="1000"/>
              </a:spcBef>
            </a:pPr>
            <a:r>
              <a:rPr lang="en-US" sz="1800" dirty="0" smtClean="0"/>
              <a:t>The Advisory Committee meets monthly.  </a:t>
            </a:r>
          </a:p>
          <a:p>
            <a:pPr marL="400050" lvl="1" eaLnBrk="1" hangingPunct="1">
              <a:lnSpc>
                <a:spcPct val="115000"/>
              </a:lnSpc>
              <a:spcBef>
                <a:spcPts val="1000"/>
              </a:spcBef>
            </a:pPr>
            <a:r>
              <a:rPr lang="en-US" sz="1800" dirty="0" smtClean="0"/>
              <a:t>There are 23 members of the committee, two or three from each of the nine industry sectors.  Some may attend by telephone.  Alternates and proxies are allowed to substitute for a member.</a:t>
            </a:r>
          </a:p>
          <a:p>
            <a:pPr marL="400050" lvl="1" eaLnBrk="1" hangingPunct="1">
              <a:lnSpc>
                <a:spcPct val="115000"/>
              </a:lnSpc>
              <a:spcBef>
                <a:spcPts val="1000"/>
              </a:spcBef>
            </a:pPr>
            <a:r>
              <a:rPr lang="en-US" sz="1800" dirty="0" smtClean="0"/>
              <a:t>The OMS Vice-President, Secretary, and At-Large Member serve as Advisory Committee members for the State Regulatory Authorities sector.</a:t>
            </a:r>
          </a:p>
          <a:p>
            <a:pPr marL="400050" lvl="1" eaLnBrk="1" hangingPunct="1">
              <a:lnSpc>
                <a:spcPct val="115000"/>
              </a:lnSpc>
              <a:spcBef>
                <a:spcPts val="1000"/>
              </a:spcBef>
            </a:pPr>
            <a:r>
              <a:rPr lang="en-US" sz="1800" dirty="0" smtClean="0"/>
              <a:t>The format of these meetings may include a “Hot Topic” question.  Each industry sector may present a paper giving its views on that topic.  The Board and officers discuss the presentations with the members.</a:t>
            </a:r>
          </a:p>
          <a:p>
            <a:pPr marL="400050" lvl="1" eaLnBrk="1" hangingPunct="1">
              <a:lnSpc>
                <a:spcPct val="115000"/>
              </a:lnSpc>
              <a:spcBef>
                <a:spcPts val="1000"/>
              </a:spcBef>
            </a:pPr>
            <a:r>
              <a:rPr lang="en-US" sz="1800" dirty="0" smtClean="0"/>
              <a:t>The Advisory Committee also conducts other business, including reports from Midwest ISO management, from subcommittees, and from others.</a:t>
            </a:r>
          </a:p>
          <a:p>
            <a:pPr marL="400050" lvl="1" eaLnBrk="1" hangingPunct="1">
              <a:lnSpc>
                <a:spcPct val="115000"/>
              </a:lnSpc>
              <a:spcBef>
                <a:spcPts val="1000"/>
              </a:spcBef>
            </a:pPr>
            <a:endParaRPr lang="en-US" sz="1800" dirty="0" smtClean="0"/>
          </a:p>
        </p:txBody>
      </p:sp>
      <p:sp>
        <p:nvSpPr>
          <p:cNvPr id="6" name="Footer Placeholder 5"/>
          <p:cNvSpPr>
            <a:spLocks noGrp="1"/>
          </p:cNvSpPr>
          <p:nvPr>
            <p:ph type="ftr" sz="quarter" idx="10"/>
          </p:nvPr>
        </p:nvSpPr>
        <p:spPr/>
        <p:txBody>
          <a:bodyPr/>
          <a:lstStyle/>
          <a:p>
            <a:pPr>
              <a:defRPr/>
            </a:pPr>
            <a:fld id="{B73F23B0-F96C-4046-8633-DFF3EBB1BE1B}"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z="4000" b="1" smtClean="0"/>
              <a:t>Midwest ISO Stakeholder Process - 3</a:t>
            </a:r>
          </a:p>
        </p:txBody>
      </p:sp>
      <p:sp>
        <p:nvSpPr>
          <p:cNvPr id="7171" name="Content Placeholder 2"/>
          <p:cNvSpPr>
            <a:spLocks noGrp="1"/>
          </p:cNvSpPr>
          <p:nvPr>
            <p:ph idx="1"/>
          </p:nvPr>
        </p:nvSpPr>
        <p:spPr>
          <a:xfrm>
            <a:off x="457200" y="1752600"/>
            <a:ext cx="8229600" cy="4572000"/>
          </a:xfrm>
        </p:spPr>
        <p:txBody>
          <a:bodyPr/>
          <a:lstStyle/>
          <a:p>
            <a:pPr marL="0" eaLnBrk="1" hangingPunct="1">
              <a:spcBef>
                <a:spcPct val="0"/>
              </a:spcBef>
            </a:pPr>
            <a:r>
              <a:rPr lang="en-US" sz="2000" dirty="0" smtClean="0"/>
              <a:t>Midwest ISO’s “Meeting Week,” usually the third week of a month, includes the Advisory Committee meeting, the Board of Directors meeting, and Board committee meetings every other month.</a:t>
            </a:r>
          </a:p>
          <a:p>
            <a:pPr marL="0" eaLnBrk="1" hangingPunct="1">
              <a:spcBef>
                <a:spcPct val="0"/>
              </a:spcBef>
            </a:pPr>
            <a:r>
              <a:rPr lang="en-US" sz="2000" dirty="0" smtClean="0"/>
              <a:t>Midwest ISO Committee meetings follow Robert’s Rules of Order and the Midwest ISO Governance Guide:  </a:t>
            </a:r>
            <a:r>
              <a:rPr lang="en-US" sz="2000" dirty="0" smtClean="0">
                <a:hlinkClick r:id="rId3"/>
              </a:rPr>
              <a:t>https://www.midwestiso.org/Library/Repository/Meeting%20Material/Stakeholder/Governance%20Guide%20Approved%2020100818.pdf</a:t>
            </a:r>
            <a:r>
              <a:rPr lang="en-US" sz="2000" dirty="0" smtClean="0"/>
              <a:t> </a:t>
            </a:r>
          </a:p>
          <a:p>
            <a:pPr marL="0" eaLnBrk="1" hangingPunct="1">
              <a:spcBef>
                <a:spcPct val="0"/>
              </a:spcBef>
            </a:pPr>
            <a:r>
              <a:rPr lang="en-US" sz="2000" dirty="0" smtClean="0"/>
              <a:t>Other stakeholder committees are held throughout the month, often on fixed days (i.e. “first Tuesday).”  </a:t>
            </a:r>
          </a:p>
          <a:p>
            <a:pPr marL="400050" lvl="1" eaLnBrk="1" hangingPunct="1">
              <a:lnSpc>
                <a:spcPct val="115000"/>
              </a:lnSpc>
              <a:spcBef>
                <a:spcPct val="0"/>
              </a:spcBef>
            </a:pPr>
            <a:r>
              <a:rPr lang="en-US" sz="1800" dirty="0" smtClean="0"/>
              <a:t>There are about 30 stakeholder groups, all led by stakeholders.  See </a:t>
            </a:r>
            <a:r>
              <a:rPr lang="en-US" sz="1800" dirty="0" smtClean="0">
                <a:hlinkClick r:id="rId4"/>
              </a:rPr>
              <a:t>https://www.midwestiso.org/StakeholderCenter/CommitteesWorkGroupsTaskForces/Pages/CommitteesWorkGroupsTaskForces.aspx</a:t>
            </a:r>
            <a:r>
              <a:rPr lang="en-US" sz="1800" dirty="0" smtClean="0"/>
              <a:t> </a:t>
            </a:r>
          </a:p>
          <a:p>
            <a:pPr marL="400050" lvl="1" eaLnBrk="1" hangingPunct="1">
              <a:lnSpc>
                <a:spcPct val="115000"/>
              </a:lnSpc>
              <a:spcBef>
                <a:spcPts val="1000"/>
              </a:spcBef>
            </a:pPr>
            <a:r>
              <a:rPr lang="en-US" sz="1800" dirty="0" smtClean="0"/>
              <a:t>Their work is coordinated by a steering committee.</a:t>
            </a:r>
          </a:p>
        </p:txBody>
      </p:sp>
      <p:pic>
        <p:nvPicPr>
          <p:cNvPr id="7172" name="Picture 5" descr="Logo1DGray"/>
          <p:cNvPicPr>
            <a:picLocks noChangeAspect="1" noChangeArrowheads="1"/>
          </p:cNvPicPr>
          <p:nvPr/>
        </p:nvPicPr>
        <p:blipFill>
          <a:blip r:embed="rId5" cstate="print"/>
          <a:srcRect/>
          <a:stretch>
            <a:fillRect/>
          </a:stretch>
        </p:blipFill>
        <p:spPr bwMode="auto">
          <a:xfrm>
            <a:off x="6019800" y="6124575"/>
            <a:ext cx="3124200" cy="733425"/>
          </a:xfrm>
          <a:prstGeom prst="rect">
            <a:avLst/>
          </a:prstGeom>
          <a:solidFill>
            <a:srgbClr val="C0C0C0">
              <a:alpha val="49019"/>
            </a:srgbClr>
          </a:solidFill>
          <a:ln w="9525">
            <a:noFill/>
            <a:miter lim="800000"/>
            <a:headEnd/>
            <a:tailEnd/>
          </a:ln>
        </p:spPr>
      </p:pic>
      <p:sp>
        <p:nvSpPr>
          <p:cNvPr id="6" name="Footer Placeholder 5"/>
          <p:cNvSpPr>
            <a:spLocks noGrp="1"/>
          </p:cNvSpPr>
          <p:nvPr>
            <p:ph type="ftr" sz="quarter" idx="10"/>
          </p:nvPr>
        </p:nvSpPr>
        <p:spPr/>
        <p:txBody>
          <a:bodyPr/>
          <a:lstStyle/>
          <a:p>
            <a:pPr>
              <a:defRPr/>
            </a:pPr>
            <a:fld id="{F8C37A86-DFC9-A84D-84FA-A12E7F4093EC}" type="slidenum">
              <a:rPr lang="en-US" smtClean="0"/>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idx="4294967295"/>
          </p:nvPr>
        </p:nvSpPr>
        <p:spPr/>
        <p:txBody>
          <a:bodyPr/>
          <a:lstStyle/>
          <a:p>
            <a:pPr eaLnBrk="1" hangingPunct="1"/>
            <a:r>
              <a:rPr lang="en-US" sz="4000" b="1" smtClean="0"/>
              <a:t>Midwest ISO Stakeholder Process - 4</a:t>
            </a:r>
          </a:p>
        </p:txBody>
      </p:sp>
      <p:sp>
        <p:nvSpPr>
          <p:cNvPr id="33795" name="Content Placeholder 2"/>
          <p:cNvSpPr>
            <a:spLocks noGrp="1"/>
          </p:cNvSpPr>
          <p:nvPr>
            <p:ph idx="4294967295"/>
          </p:nvPr>
        </p:nvSpPr>
        <p:spPr>
          <a:xfrm>
            <a:off x="685800" y="1219200"/>
            <a:ext cx="8001000" cy="5334000"/>
          </a:xfrm>
        </p:spPr>
        <p:txBody>
          <a:bodyPr/>
          <a:lstStyle/>
          <a:p>
            <a:pPr marL="0" eaLnBrk="1" hangingPunct="1">
              <a:spcBef>
                <a:spcPct val="0"/>
              </a:spcBef>
            </a:pPr>
            <a:r>
              <a:rPr lang="en-US" sz="2400" dirty="0" smtClean="0"/>
              <a:t>Any member of the Midwest ISO or regulatory can participate in other subcommittee, working group, or task force meetings and propose and vote on proposals. </a:t>
            </a:r>
          </a:p>
          <a:p>
            <a:pPr marL="0" eaLnBrk="1" hangingPunct="1">
              <a:spcBef>
                <a:spcPct val="0"/>
              </a:spcBef>
            </a:pPr>
            <a:r>
              <a:rPr lang="en-US" sz="2400" dirty="0" smtClean="0"/>
              <a:t>Participating in lower entities provides a better opportunity to propose direction and content of changes.</a:t>
            </a:r>
          </a:p>
          <a:p>
            <a:pPr marL="0" eaLnBrk="1" hangingPunct="1">
              <a:spcBef>
                <a:spcPct val="0"/>
              </a:spcBef>
            </a:pPr>
            <a:endParaRPr lang="en-US" sz="2400" dirty="0" smtClean="0"/>
          </a:p>
          <a:p>
            <a:pPr marL="0" eaLnBrk="1" hangingPunct="1">
              <a:spcBef>
                <a:spcPct val="0"/>
              </a:spcBef>
            </a:pPr>
            <a:endParaRPr lang="en-US" sz="2400" dirty="0" smtClean="0"/>
          </a:p>
          <a:p>
            <a:pPr marL="0" eaLnBrk="1" hangingPunct="1">
              <a:spcBef>
                <a:spcPct val="0"/>
              </a:spcBef>
            </a:pPr>
            <a:endParaRPr lang="en-US" dirty="0" smtClean="0"/>
          </a:p>
        </p:txBody>
      </p:sp>
      <p:pic>
        <p:nvPicPr>
          <p:cNvPr id="33796" name="Picture 5" descr="Logo1DGray"/>
          <p:cNvPicPr>
            <a:picLocks noChangeAspect="1" noChangeArrowheads="1"/>
          </p:cNvPicPr>
          <p:nvPr/>
        </p:nvPicPr>
        <p:blipFill>
          <a:blip r:embed="rId2" cstate="print"/>
          <a:srcRect/>
          <a:stretch>
            <a:fillRect/>
          </a:stretch>
        </p:blipFill>
        <p:spPr bwMode="auto">
          <a:xfrm>
            <a:off x="6019800" y="6124575"/>
            <a:ext cx="3124200" cy="733425"/>
          </a:xfrm>
          <a:prstGeom prst="rect">
            <a:avLst/>
          </a:prstGeom>
          <a:solidFill>
            <a:srgbClr val="C0C0C0">
              <a:alpha val="49019"/>
            </a:srgbClr>
          </a:solidFill>
          <a:ln w="9525">
            <a:noFill/>
            <a:miter lim="800000"/>
            <a:headEnd/>
            <a:tailEnd/>
          </a:ln>
        </p:spPr>
      </p:pic>
      <p:sp>
        <p:nvSpPr>
          <p:cNvPr id="6" name="Footer Placeholder 5"/>
          <p:cNvSpPr>
            <a:spLocks noGrp="1"/>
          </p:cNvSpPr>
          <p:nvPr>
            <p:ph type="ftr" sz="quarter" idx="10"/>
          </p:nvPr>
        </p:nvSpPr>
        <p:spPr/>
        <p:txBody>
          <a:bodyPr/>
          <a:lstStyle/>
          <a:p>
            <a:pPr>
              <a:defRPr/>
            </a:pPr>
            <a:fld id="{9F3A638C-49C5-3448-B21B-A3FDE48D9682}" type="slidenum">
              <a:rPr lang="en-US" smtClean="0"/>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8229600" cy="868362"/>
          </a:xfrm>
        </p:spPr>
        <p:txBody>
          <a:bodyPr/>
          <a:lstStyle/>
          <a:p>
            <a:r>
              <a:rPr lang="en-US" sz="3600" smtClean="0"/>
              <a:t>Questions?</a:t>
            </a:r>
          </a:p>
        </p:txBody>
      </p:sp>
      <p:sp>
        <p:nvSpPr>
          <p:cNvPr id="32771" name="Rectangle 3"/>
          <p:cNvSpPr>
            <a:spLocks noGrp="1" noChangeArrowheads="1"/>
          </p:cNvSpPr>
          <p:nvPr>
            <p:ph type="body" idx="1"/>
          </p:nvPr>
        </p:nvSpPr>
        <p:spPr/>
        <p:txBody>
          <a:bodyPr/>
          <a:lstStyle/>
          <a:p>
            <a:pPr>
              <a:buFontTx/>
              <a:buNone/>
            </a:pPr>
            <a:r>
              <a:rPr lang="en-US" smtClean="0"/>
              <a:t> </a:t>
            </a:r>
          </a:p>
        </p:txBody>
      </p:sp>
      <p:pic>
        <p:nvPicPr>
          <p:cNvPr id="32772" name="Picture 4" descr="Meetings1"/>
          <p:cNvPicPr>
            <a:picLocks noChangeAspect="1" noChangeArrowheads="1"/>
          </p:cNvPicPr>
          <p:nvPr/>
        </p:nvPicPr>
        <p:blipFill>
          <a:blip r:embed="rId3" cstate="print"/>
          <a:srcRect/>
          <a:stretch>
            <a:fillRect/>
          </a:stretch>
        </p:blipFill>
        <p:spPr bwMode="auto">
          <a:xfrm>
            <a:off x="1371600" y="942975"/>
            <a:ext cx="6781800" cy="5305425"/>
          </a:xfrm>
          <a:prstGeom prst="rect">
            <a:avLst/>
          </a:prstGeom>
          <a:noFill/>
        </p:spPr>
      </p:pic>
      <p:sp>
        <p:nvSpPr>
          <p:cNvPr id="6" name="Footer Placeholder 5"/>
          <p:cNvSpPr>
            <a:spLocks noGrp="1"/>
          </p:cNvSpPr>
          <p:nvPr>
            <p:ph type="ftr" sz="quarter" idx="10"/>
          </p:nvPr>
        </p:nvSpPr>
        <p:spPr/>
        <p:txBody>
          <a:bodyPr/>
          <a:lstStyle/>
          <a:p>
            <a:pPr>
              <a:defRPr/>
            </a:pPr>
            <a:fld id="{B7DA3A31-D322-8646-88D9-63F11EE630A7}"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r>
              <a:rPr lang="en-US" sz="4000" b="1" smtClean="0">
                <a:latin typeface="Garamond" pitchFamily="18" charset="0"/>
              </a:rPr>
              <a:t>Reference Section–Service Contracts</a:t>
            </a:r>
          </a:p>
        </p:txBody>
      </p:sp>
      <p:sp>
        <p:nvSpPr>
          <p:cNvPr id="45058" name="Rectangle 3"/>
          <p:cNvSpPr>
            <a:spLocks noGrp="1" noChangeArrowheads="1"/>
          </p:cNvSpPr>
          <p:nvPr>
            <p:ph type="body" idx="1"/>
          </p:nvPr>
        </p:nvSpPr>
        <p:spPr/>
        <p:txBody>
          <a:bodyPr/>
          <a:lstStyle/>
          <a:p>
            <a:r>
              <a:rPr lang="en-US" smtClean="0">
                <a:latin typeface="Garamond" pitchFamily="18" charset="0"/>
              </a:rPr>
              <a:t>Very short (5-7 pages) two-party contract</a:t>
            </a:r>
          </a:p>
          <a:p>
            <a:r>
              <a:rPr lang="en-US" smtClean="0">
                <a:latin typeface="Garamond" pitchFamily="18" charset="0"/>
              </a:rPr>
              <a:t>Is a “blank check” that FERC fills in</a:t>
            </a:r>
          </a:p>
          <a:p>
            <a:r>
              <a:rPr lang="en-US" smtClean="0">
                <a:latin typeface="Garamond" pitchFamily="18" charset="0"/>
              </a:rPr>
              <a:t>“Service under this Agreement …will be determined in accordance with the terms and conditions of the Tariff.”</a:t>
            </a:r>
            <a:r>
              <a:rPr lang="en-US" smtClean="0"/>
              <a:t> </a:t>
            </a:r>
          </a:p>
          <a:p>
            <a:r>
              <a:rPr lang="en-US" smtClean="0">
                <a:latin typeface="Garamond" pitchFamily="18" charset="0"/>
              </a:rPr>
              <a:t>FERC approved tariff (&gt;4,200 pages)</a:t>
            </a:r>
          </a:p>
          <a:p>
            <a:pPr lvl="1"/>
            <a:r>
              <a:rPr lang="en-US" smtClean="0">
                <a:latin typeface="Garamond" pitchFamily="18" charset="0"/>
              </a:rPr>
              <a:t>Modules A-F, Schedules 1-36 (49), Attachments (56), Rate Schedules 1-30 (24)</a:t>
            </a:r>
          </a:p>
          <a:p>
            <a:endParaRPr lang="en-US" smtClean="0">
              <a:latin typeface="Garamond" pitchFamily="18" charset="0"/>
            </a:endParaRPr>
          </a:p>
        </p:txBody>
      </p:sp>
      <p:sp>
        <p:nvSpPr>
          <p:cNvPr id="5" name="Footer Placeholder 4"/>
          <p:cNvSpPr>
            <a:spLocks noGrp="1"/>
          </p:cNvSpPr>
          <p:nvPr>
            <p:ph type="ftr" sz="quarter" idx="10"/>
          </p:nvPr>
        </p:nvSpPr>
        <p:spPr/>
        <p:txBody>
          <a:bodyPr/>
          <a:lstStyle/>
          <a:p>
            <a:pPr>
              <a:defRPr/>
            </a:pPr>
            <a:fld id="{154E7D3C-CBD0-A94C-82B0-D84B827B676D}"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r>
              <a:rPr lang="en-US" sz="4000" b="1" smtClean="0">
                <a:latin typeface="Garamond" pitchFamily="18" charset="0"/>
              </a:rPr>
              <a:t>Reference Section–TO Agreement</a:t>
            </a:r>
          </a:p>
        </p:txBody>
      </p:sp>
      <p:sp>
        <p:nvSpPr>
          <p:cNvPr id="46082" name="Rectangle 3"/>
          <p:cNvSpPr>
            <a:spLocks noGrp="1" noChangeArrowheads="1"/>
          </p:cNvSpPr>
          <p:nvPr>
            <p:ph type="body" idx="1"/>
          </p:nvPr>
        </p:nvSpPr>
        <p:spPr/>
        <p:txBody>
          <a:bodyPr/>
          <a:lstStyle/>
          <a:p>
            <a:r>
              <a:rPr lang="en-US" smtClean="0">
                <a:latin typeface="Garamond" pitchFamily="18" charset="0"/>
              </a:rPr>
              <a:t>Transmission Owners Agreement</a:t>
            </a:r>
          </a:p>
          <a:p>
            <a:pPr lvl="1"/>
            <a:r>
              <a:rPr lang="en-US" smtClean="0">
                <a:latin typeface="Garamond" pitchFamily="18" charset="0"/>
              </a:rPr>
              <a:t>Rate Schedule 1 (188 pgs)</a:t>
            </a:r>
          </a:p>
          <a:p>
            <a:pPr lvl="1"/>
            <a:r>
              <a:rPr lang="en-US" smtClean="0">
                <a:latin typeface="Garamond" pitchFamily="18" charset="0"/>
              </a:rPr>
              <a:t>Spells out structure of Midwest ISO</a:t>
            </a:r>
          </a:p>
          <a:p>
            <a:pPr lvl="1"/>
            <a:r>
              <a:rPr lang="en-US" smtClean="0">
                <a:latin typeface="Garamond" pitchFamily="18" charset="0"/>
              </a:rPr>
              <a:t>Binds transmission owners to Midwest ISO</a:t>
            </a:r>
          </a:p>
          <a:p>
            <a:pPr lvl="1"/>
            <a:r>
              <a:rPr lang="en-US" smtClean="0">
                <a:latin typeface="Garamond" pitchFamily="18" charset="0"/>
              </a:rPr>
              <a:t>Defers to FERC </a:t>
            </a:r>
          </a:p>
          <a:p>
            <a:pPr lvl="2">
              <a:buFontTx/>
              <a:buNone/>
            </a:pPr>
            <a:r>
              <a:rPr lang="en-US" smtClean="0">
                <a:latin typeface="Garamond" pitchFamily="18" charset="0"/>
              </a:rPr>
              <a:t>“In the event of a conflict between this Agreement, including any appendices, and the Tariff, the Tariff shall prevail as the intent of the signatories.” </a:t>
            </a:r>
          </a:p>
        </p:txBody>
      </p:sp>
      <p:sp>
        <p:nvSpPr>
          <p:cNvPr id="5" name="Footer Placeholder 4"/>
          <p:cNvSpPr>
            <a:spLocks noGrp="1"/>
          </p:cNvSpPr>
          <p:nvPr>
            <p:ph type="ftr" sz="quarter" idx="10"/>
          </p:nvPr>
        </p:nvSpPr>
        <p:spPr/>
        <p:txBody>
          <a:bodyPr/>
          <a:lstStyle/>
          <a:p>
            <a:pPr>
              <a:defRPr/>
            </a:pPr>
            <a:fld id="{AAB75B34-FC7C-7D40-B03B-FF54EF3FF2A3}" type="slidenum">
              <a:rPr lang="en-US" smtClean="0"/>
              <a:pPr>
                <a:defRPr/>
              </a:pPr>
              <a:t>9</a:t>
            </a:fld>
            <a:endParaRPr lang="en-US" dirty="0"/>
          </a:p>
        </p:txBody>
      </p:sp>
    </p:spTree>
  </p:cSld>
  <p:clrMapOvr>
    <a:masterClrMapping/>
  </p:clrMapOvr>
</p:sld>
</file>

<file path=ppt/theme/theme1.xml><?xml version="1.0" encoding="utf-8"?>
<a:theme xmlns:a="http://schemas.openxmlformats.org/drawingml/2006/main" name="OMS">
  <a:themeElements>
    <a:clrScheme name="OM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MS">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M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M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M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M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M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M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M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M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M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M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M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M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MSlogo pg2">
  <a:themeElements>
    <a:clrScheme name="OMSlogo pg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MSlogo pg2">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MSlogo pg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MSlogo pg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MSlogo pg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MSlogo pg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MSlogo pg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MSlogo pg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MSlogo pg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MSlogo pg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MSlogo pg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MSlogo pg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MSlogo pg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MSlogo pg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Template>
  <TotalTime>2067</TotalTime>
  <Words>909</Words>
  <Application>Microsoft Office PowerPoint</Application>
  <PresentationFormat>On-screen Show (4:3)</PresentationFormat>
  <Paragraphs>94</Paragraphs>
  <Slides>10</Slides>
  <Notes>6</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OMS</vt:lpstr>
      <vt:lpstr>OMSlogo pg2</vt:lpstr>
      <vt:lpstr>Midwest ISO Stakeholder Process</vt:lpstr>
      <vt:lpstr>Midwest ISO Stakeholder Process</vt:lpstr>
      <vt:lpstr>Slide 3</vt:lpstr>
      <vt:lpstr>Midwest ISO Stakeholder Process - 2</vt:lpstr>
      <vt:lpstr>Midwest ISO Stakeholder Process - 3</vt:lpstr>
      <vt:lpstr>Midwest ISO Stakeholder Process - 4</vt:lpstr>
      <vt:lpstr>Questions?</vt:lpstr>
      <vt:lpstr>Reference Section–Service Contracts</vt:lpstr>
      <vt:lpstr>Reference Section–TO Agreement</vt:lpstr>
      <vt:lpstr>Reference Section–Other documents</vt:lpstr>
    </vt:vector>
  </TitlesOfParts>
  <Company>OMS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 of MISO States</dc:title>
  <dc:creator>Bill Smith</dc:creator>
  <cp:lastModifiedBy>Bill Smith</cp:lastModifiedBy>
  <cp:revision>133</cp:revision>
  <dcterms:created xsi:type="dcterms:W3CDTF">2011-05-05T17:25:15Z</dcterms:created>
  <dcterms:modified xsi:type="dcterms:W3CDTF">2011-07-08T21:19:57Z</dcterms:modified>
</cp:coreProperties>
</file>